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6" r:id="rId2"/>
    <p:sldId id="287" r:id="rId3"/>
    <p:sldId id="289" r:id="rId4"/>
    <p:sldId id="290" r:id="rId5"/>
    <p:sldId id="319" r:id="rId6"/>
    <p:sldId id="291" r:id="rId7"/>
    <p:sldId id="292" r:id="rId8"/>
    <p:sldId id="281" r:id="rId9"/>
    <p:sldId id="260" r:id="rId10"/>
    <p:sldId id="259" r:id="rId11"/>
    <p:sldId id="262" r:id="rId12"/>
    <p:sldId id="263" r:id="rId13"/>
    <p:sldId id="282" r:id="rId14"/>
    <p:sldId id="272" r:id="rId15"/>
    <p:sldId id="285" r:id="rId16"/>
    <p:sldId id="264" r:id="rId17"/>
    <p:sldId id="304" r:id="rId18"/>
    <p:sldId id="305" r:id="rId19"/>
    <p:sldId id="274" r:id="rId20"/>
    <p:sldId id="276" r:id="rId21"/>
    <p:sldId id="277" r:id="rId22"/>
    <p:sldId id="275" r:id="rId23"/>
    <p:sldId id="316" r:id="rId24"/>
    <p:sldId id="317" r:id="rId25"/>
    <p:sldId id="318" r:id="rId26"/>
    <p:sldId id="315" r:id="rId27"/>
    <p:sldId id="311" r:id="rId28"/>
    <p:sldId id="310" r:id="rId29"/>
    <p:sldId id="320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2A94"/>
    <a:srgbClr val="92DDF6"/>
    <a:srgbClr val="E77521"/>
    <a:srgbClr val="8CDFFD"/>
    <a:srgbClr val="1C682A"/>
    <a:srgbClr val="FB0001"/>
    <a:srgbClr val="000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85" autoAdjust="0"/>
    <p:restoredTop sz="94660"/>
  </p:normalViewPr>
  <p:slideViewPr>
    <p:cSldViewPr snapToGrid="0">
      <p:cViewPr varScale="1">
        <p:scale>
          <a:sx n="47" d="100"/>
          <a:sy n="47" d="100"/>
        </p:scale>
        <p:origin x="64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8D76C-70C2-48C3-90EB-6AF894056B9D}" type="datetimeFigureOut">
              <a:rPr lang="it-IT" smtClean="0"/>
              <a:t>13/03/2025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20FE6-756B-479E-9EA0-4AE1E558D8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2325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C6EFD-36F6-4A81-B02C-5C8C44D9B04F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318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2C28F-2106-4F65-9ECC-9F38B06962EC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555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ADE02-243D-438D-F68C-FAA21699C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99F3EF-7A33-2927-B83E-94CBB17F5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A2F1B-13E9-4D30-1EC3-0CDE959AB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D374-4B6B-42C0-A646-7D9A7BC97278}" type="datetimeFigureOut">
              <a:rPr lang="it-IT" smtClean="0"/>
              <a:t>13/03/2025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85825-F4B3-9F51-7971-6C3C1B60B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A09F1-0382-7D49-2463-FD6B48B02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1FF6A-76F4-4959-9420-FE468A8143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47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2AA07-8F62-8195-082E-4E813361C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1D788-A089-A9F4-30FE-503AB4D4E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6EF2E-47BA-32F1-490F-83B6C2F3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D374-4B6B-42C0-A646-7D9A7BC97278}" type="datetimeFigureOut">
              <a:rPr lang="it-IT" smtClean="0"/>
              <a:t>13/03/2025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ED58F-34B1-288C-50DA-61A82609C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3FE74-B9FB-E4AE-D193-69977FB6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1FF6A-76F4-4959-9420-FE468A8143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954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27E579-C040-124A-E71A-1CCEDD9A64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DBADE-9BB0-E5A5-AACB-6D1883716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B327E-BE48-9A25-3871-260B7723D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D374-4B6B-42C0-A646-7D9A7BC97278}" type="datetimeFigureOut">
              <a:rPr lang="it-IT" smtClean="0"/>
              <a:t>13/03/2025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CDE18-7F22-63B7-E519-34ED3B473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6CC62-7929-5400-1E71-39C2B340A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1FF6A-76F4-4959-9420-FE468A8143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5895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2114D-6100-B9D3-9D41-0AC5EC91F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3BE4-1362-D4C0-5ADF-A6407ADED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AC0EE-6A4F-B54E-2A7C-C5E9C897D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D374-4B6B-42C0-A646-7D9A7BC97278}" type="datetimeFigureOut">
              <a:rPr lang="it-IT" smtClean="0"/>
              <a:t>13/03/2025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F5A1F-60EE-C682-8D04-060E6E3EA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21550-3BC5-1648-5520-6629AD878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1FF6A-76F4-4959-9420-FE468A8143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6595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5F97E-A69C-484C-F099-90E8DF2F4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A6EAE-2F30-1ABA-91C5-8FE22ED7A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21D61-8A51-4DB0-32E7-230377174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D374-4B6B-42C0-A646-7D9A7BC97278}" type="datetimeFigureOut">
              <a:rPr lang="it-IT" smtClean="0"/>
              <a:t>13/03/2025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65A67-A746-F40A-A813-0710EDA1D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9B591-5CAF-99FA-9F6F-0C644EC73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1FF6A-76F4-4959-9420-FE468A8143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9698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DE8D-E534-E0BB-AB61-FF36F8746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56B75-D045-8C56-D36F-05C696DBB7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6FC6B-61F5-ED77-245A-CC8671ACA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9453A4-5339-F039-A7ED-D814B7268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D374-4B6B-42C0-A646-7D9A7BC97278}" type="datetimeFigureOut">
              <a:rPr lang="it-IT" smtClean="0"/>
              <a:t>13/03/2025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9D5BA-E246-0D51-72B5-BB8ABF2A9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A2E3D-2B6A-D7F7-CF54-E54110E7D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1FF6A-76F4-4959-9420-FE468A8143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0163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56D32-9953-5865-AADE-D0711FFE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6D05-15A4-EFB7-37B3-E4237C979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50DECB-44BC-ADC9-015D-BF07785E4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EC5C43-1E6A-3CBF-8998-AFF6E664DA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F5859E-CDA0-7BEC-371D-F1F1666F7C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F2B846-3D77-B473-5EEA-437365BB6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D374-4B6B-42C0-A646-7D9A7BC97278}" type="datetimeFigureOut">
              <a:rPr lang="it-IT" smtClean="0"/>
              <a:t>13/03/2025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291ADE-C5A8-1850-8201-CD3E6A235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5C20CF-BDB3-363F-0FE4-EC25714E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1FF6A-76F4-4959-9420-FE468A8143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926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CFDF4-52C2-648D-122F-AC41B4F53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73C5DC-63AE-69C4-D23B-2F4ADA398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D374-4B6B-42C0-A646-7D9A7BC97278}" type="datetimeFigureOut">
              <a:rPr lang="it-IT" smtClean="0"/>
              <a:t>13/03/2025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980C70-5E20-DFB6-74AB-24289915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1BBD1-57F1-A0C5-01CB-5E6F6B3D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1FF6A-76F4-4959-9420-FE468A8143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8199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AD793C-B37A-8288-6307-1DAB2EEED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D374-4B6B-42C0-A646-7D9A7BC97278}" type="datetimeFigureOut">
              <a:rPr lang="it-IT" smtClean="0"/>
              <a:t>13/03/2025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C41AF-A30C-A785-DAAF-E8EFC25A6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34D63-5276-6CD1-FC38-E06579C9C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1FF6A-76F4-4959-9420-FE468A8143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434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385AA-0BA2-5A17-E6AD-1FD3A269A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478BE-91A6-B801-789D-6C9BCB79C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A599B-73D7-19C6-B551-E8043C520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2632C-54E0-64B0-6120-8BDAD70E4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D374-4B6B-42C0-A646-7D9A7BC97278}" type="datetimeFigureOut">
              <a:rPr lang="it-IT" smtClean="0"/>
              <a:t>13/03/2025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0467F-706F-0498-B9A0-801042DC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4D1EE-5BC0-0514-6783-C57B8C12B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1FF6A-76F4-4959-9420-FE468A8143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1641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D7C83-5ED4-0175-EF83-DB7FBCDD3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B7482B-D8BA-4028-7882-8673609A2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7110B-D54A-DF45-1E87-FB5C60468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3BF8-A6D5-7B06-F375-006ADB9B6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D374-4B6B-42C0-A646-7D9A7BC97278}" type="datetimeFigureOut">
              <a:rPr lang="it-IT" smtClean="0"/>
              <a:t>13/03/2025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5597F9-6399-2840-AC8B-78E9C0EAB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A36B4-E8DE-1429-2076-A5728BFAC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1FF6A-76F4-4959-9420-FE468A8143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0025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C8DDF2-4643-4597-9062-1961CA3A4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1C19D-F2D9-30DE-A00E-E5D0E315F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B01ED-2B4C-FE92-A95A-083182001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1D374-4B6B-42C0-A646-7D9A7BC97278}" type="datetimeFigureOut">
              <a:rPr lang="it-IT" smtClean="0"/>
              <a:t>13/03/2025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EFD29-1354-9692-CF9A-0B527E376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16A5C-F4A7-CA9A-E986-24F6FD427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01FF6A-76F4-4959-9420-FE468A8143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53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Lactobacillus_bulgaricus" TargetMode="External"/><Relationship Id="rId2" Type="http://schemas.openxmlformats.org/officeDocument/2006/relationships/hyperlink" Target="https://it.wikipedia.org/wiki/Putrefazion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hyperlink" Target="https://it.wikipedia.org/wiki/File:Illya_Mechnikov.JPG" TargetMode="External"/><Relationship Id="rId4" Type="http://schemas.openxmlformats.org/officeDocument/2006/relationships/hyperlink" Target="https://it.wikipedia.org/wiki/Bulgaria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pubmed.ncbi.nlm.nih.gov/17690340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55519/jamc-02-9215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yndogre@unina.it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64C6A2C-A313-94BD-9C63-562720114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83"/>
          <a:stretch/>
        </p:blipFill>
        <p:spPr bwMode="auto">
          <a:xfrm>
            <a:off x="5142684" y="6224488"/>
            <a:ext cx="1906621" cy="6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EDDA57-0C7B-F365-BD6B-F8C0547DDF53}"/>
              </a:ext>
            </a:extLst>
          </p:cNvPr>
          <p:cNvSpPr txBox="1"/>
          <p:nvPr/>
        </p:nvSpPr>
        <p:spPr>
          <a:xfrm>
            <a:off x="2307839" y="0"/>
            <a:ext cx="7572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cap="small" dirty="0">
                <a:solidFill>
                  <a:srgbClr val="215E99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ELFID</a:t>
            </a:r>
            <a:r>
              <a:rPr lang="en-US" sz="1800" dirty="0">
                <a:solidFill>
                  <a:srgbClr val="215E99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| European Laboratory for the Investigation of Food Induced Diseases</a:t>
            </a:r>
            <a:endParaRPr lang="it-I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DDB8BB-7ED7-F2D6-01F1-F9CEB5FC4B31}"/>
              </a:ext>
            </a:extLst>
          </p:cNvPr>
          <p:cNvSpPr txBox="1"/>
          <p:nvPr/>
        </p:nvSpPr>
        <p:spPr>
          <a:xfrm>
            <a:off x="6094026" y="1229116"/>
            <a:ext cx="511837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+mj-lt"/>
              </a:rPr>
              <a:t>Iniziamo a comprendere il Microbioma</a:t>
            </a:r>
          </a:p>
          <a:p>
            <a:pPr algn="ctr"/>
            <a:r>
              <a:rPr lang="it-IT" dirty="0" smtClean="0"/>
              <a:t> Taranto, 22 Marzo 2025</a:t>
            </a:r>
            <a:endParaRPr lang="it-IT" dirty="0"/>
          </a:p>
          <a:p>
            <a:pPr algn="ctr"/>
            <a:r>
              <a:rPr lang="it-IT" sz="1400" i="1" dirty="0"/>
              <a:t>Prof. Luigi Greco, M.D., DCH, M.Sc., Ph.D</a:t>
            </a:r>
            <a:r>
              <a:rPr lang="it-IT" sz="14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.</a:t>
            </a:r>
            <a:endParaRPr lang="it-IT" sz="1400" i="1" dirty="0"/>
          </a:p>
          <a:p>
            <a:pPr algn="ctr"/>
            <a:r>
              <a:rPr lang="it-IT" sz="1400" i="1" dirty="0"/>
              <a:t>Pasquale De Biase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7898FF-D94B-C739-0558-11F1C9E68754}"/>
              </a:ext>
            </a:extLst>
          </p:cNvPr>
          <p:cNvGrpSpPr/>
          <p:nvPr/>
        </p:nvGrpSpPr>
        <p:grpSpPr>
          <a:xfrm>
            <a:off x="8147887" y="4018326"/>
            <a:ext cx="3464654" cy="2439826"/>
            <a:chOff x="2243483" y="2550113"/>
            <a:chExt cx="7690982" cy="357654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DED05F-F701-7C80-A559-5B4FFFC28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7524" y="2550113"/>
              <a:ext cx="7676941" cy="2403502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9AB4A28-A5E0-6D57-FA52-16269101945D}"/>
                </a:ext>
              </a:extLst>
            </p:cNvPr>
            <p:cNvSpPr txBox="1"/>
            <p:nvPr/>
          </p:nvSpPr>
          <p:spPr>
            <a:xfrm>
              <a:off x="2243483" y="4953615"/>
              <a:ext cx="7690982" cy="11730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b="1" i="0" dirty="0">
                  <a:solidFill>
                    <a:srgbClr val="222222"/>
                  </a:solidFill>
                  <a:effectLst/>
                </a:rPr>
                <a:t>Fahur Bottino, G., Bonham, </a:t>
              </a:r>
              <a:r>
                <a:rPr lang="en-US" sz="1400" b="1" i="0" dirty="0" smtClean="0">
                  <a:solidFill>
                    <a:srgbClr val="222222"/>
                  </a:solidFill>
                  <a:effectLst/>
                </a:rPr>
                <a:t>K.S</a:t>
              </a:r>
              <a:r>
                <a:rPr lang="en-US" sz="1400" b="1" i="0" dirty="0">
                  <a:solidFill>
                    <a:srgbClr val="222222"/>
                  </a:solidFill>
                  <a:effectLst/>
                </a:rPr>
                <a:t>., Patel, F. </a:t>
              </a:r>
              <a:r>
                <a:rPr lang="en-US" sz="1400" b="1" i="1" dirty="0">
                  <a:solidFill>
                    <a:srgbClr val="222222"/>
                  </a:solidFill>
                  <a:effectLst/>
                </a:rPr>
                <a:t>et al.</a:t>
              </a:r>
              <a:r>
                <a:rPr lang="en-US" b="1" i="0" dirty="0">
                  <a:solidFill>
                    <a:srgbClr val="222222"/>
                  </a:solidFill>
                  <a:effectLst/>
                </a:rPr>
                <a:t> </a:t>
              </a:r>
              <a:br>
                <a:rPr lang="en-US" b="1" i="0" dirty="0">
                  <a:solidFill>
                    <a:srgbClr val="222222"/>
                  </a:solidFill>
                  <a:effectLst/>
                </a:rPr>
              </a:br>
              <a:r>
                <a:rPr lang="en-US" sz="1400" b="1" i="1" dirty="0">
                  <a:solidFill>
                    <a:srgbClr val="222222"/>
                  </a:solidFill>
                  <a:effectLst/>
                </a:rPr>
                <a:t>Published on January 14</a:t>
              </a:r>
              <a:r>
                <a:rPr lang="en-US" sz="1400" b="1" i="1" baseline="30000" dirty="0">
                  <a:solidFill>
                    <a:srgbClr val="222222"/>
                  </a:solidFill>
                  <a:effectLst/>
                </a:rPr>
                <a:t>th </a:t>
              </a:r>
              <a:r>
                <a:rPr lang="en-US" sz="1400" b="1" i="1" dirty="0">
                  <a:solidFill>
                    <a:srgbClr val="222222"/>
                  </a:solidFill>
                  <a:effectLst/>
                </a:rPr>
                <a:t> 2025</a:t>
              </a:r>
              <a:endParaRPr lang="en-US" b="1" i="1" dirty="0">
                <a:solidFill>
                  <a:srgbClr val="222222"/>
                </a:solidFill>
                <a:effectLst/>
              </a:endParaRPr>
            </a:p>
          </p:txBody>
        </p:sp>
      </p:grpSp>
      <p:pic>
        <p:nvPicPr>
          <p:cNvPr id="9" name="Immagine 8" descr="Immagine che contiene testo, acqua, Viso umano, vestiti&#10;&#10;Il contenuto generato dall'IA potrebbe non essere corretto.">
            <a:extLst>
              <a:ext uri="{FF2B5EF4-FFF2-40B4-BE49-F238E27FC236}">
                <a16:creationId xmlns:a16="http://schemas.microsoft.com/office/drawing/2014/main" id="{EA6DC85C-08DA-56A5-C02F-26C3498D5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4" y="1229116"/>
            <a:ext cx="4033930" cy="562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4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28329-51C5-C195-9952-A40F3C124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6B8B5D6-3E1C-6E5A-607A-E7B7C3FE3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301" y="270824"/>
            <a:ext cx="8415557" cy="6576941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7995684" y="762421"/>
            <a:ext cx="31311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 35 predittori di rango più elevato (23,3% degli input) pesano per circa il 70% della variabilità. 25 (71,4%) sono correlati positivamente con l’età, con i restanti 10 (28,6)% correlati negativamente all'età</a:t>
            </a:r>
          </a:p>
        </p:txBody>
      </p:sp>
      <p:sp>
        <p:nvSpPr>
          <p:cNvPr id="4" name="Rettangolo 3"/>
          <p:cNvSpPr/>
          <p:nvPr/>
        </p:nvSpPr>
        <p:spPr>
          <a:xfrm>
            <a:off x="6879772" y="4588917"/>
            <a:ext cx="2476372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Tutti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 taxa predittivi principali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tranne uno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(97%) sono presenti in ogni coorte principale</a:t>
            </a:r>
          </a:p>
        </p:txBody>
      </p:sp>
      <p:sp>
        <p:nvSpPr>
          <p:cNvPr id="5" name="Rettangolo 4"/>
          <p:cNvSpPr/>
          <p:nvPr/>
        </p:nvSpPr>
        <p:spPr>
          <a:xfrm>
            <a:off x="0" y="10234"/>
            <a:ext cx="29193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 97% dei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principali taxa predittivi sono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prevalenti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in tutte le coorti,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predittori rilevanti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sono indicatori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robusti di età in diverse popolazioni, superando</a:t>
            </a: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gli effetti specifici della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popolazione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01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A90F5-9777-ACF0-5A7A-90AB3743D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86B7E31-4C8D-3376-D279-685439A14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8959" t="65407" r="39167"/>
          <a:stretch/>
        </p:blipFill>
        <p:spPr>
          <a:xfrm>
            <a:off x="-5038" y="0"/>
            <a:ext cx="1203894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323B9-A94E-9930-CC4D-95197E1AF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2134A45-4C47-24E8-50E3-28211FDAA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59792" t="66189" b="-1"/>
          <a:stretch/>
        </p:blipFill>
        <p:spPr>
          <a:xfrm>
            <a:off x="120183" y="0"/>
            <a:ext cx="11755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1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2">
            <a:extLst>
              <a:ext uri="{FF2B5EF4-FFF2-40B4-BE49-F238E27FC236}">
                <a16:creationId xmlns:a16="http://schemas.microsoft.com/office/drawing/2014/main" id="{5C80BB4B-3090-5811-0941-E05C67364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9167" b="32883"/>
          <a:stretch/>
        </p:blipFill>
        <p:spPr>
          <a:xfrm>
            <a:off x="1967023" y="155809"/>
            <a:ext cx="8756328" cy="6702191"/>
          </a:xfrm>
          <a:prstGeom prst="rect">
            <a:avLst/>
          </a:prstGeom>
        </p:spPr>
      </p:pic>
      <p:sp>
        <p:nvSpPr>
          <p:cNvPr id="5" name="Fumetto 1 4"/>
          <p:cNvSpPr/>
          <p:nvPr/>
        </p:nvSpPr>
        <p:spPr>
          <a:xfrm>
            <a:off x="347472" y="1444752"/>
            <a:ext cx="1837944" cy="301752"/>
          </a:xfrm>
          <a:prstGeom prst="wedgeRectCallout">
            <a:avLst>
              <a:gd name="adj1" fmla="val 109990"/>
              <a:gd name="adj2" fmla="val 7412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Sud Africa</a:t>
            </a:r>
          </a:p>
        </p:txBody>
      </p:sp>
      <p:sp>
        <p:nvSpPr>
          <p:cNvPr id="6" name="Fumetto 1 5"/>
          <p:cNvSpPr/>
          <p:nvPr/>
        </p:nvSpPr>
        <p:spPr>
          <a:xfrm>
            <a:off x="6662928" y="5413248"/>
            <a:ext cx="2234184" cy="594360"/>
          </a:xfrm>
          <a:prstGeom prst="wedgeRectCallout">
            <a:avLst>
              <a:gd name="adj1" fmla="val -72574"/>
              <a:gd name="adj2" fmla="val 6418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Correlati allo sviluppo</a:t>
            </a:r>
          </a:p>
        </p:txBody>
      </p:sp>
      <p:sp>
        <p:nvSpPr>
          <p:cNvPr id="7" name="Fumetto 1 6"/>
          <p:cNvSpPr/>
          <p:nvPr/>
        </p:nvSpPr>
        <p:spPr>
          <a:xfrm>
            <a:off x="250127" y="5114544"/>
            <a:ext cx="1837944" cy="591312"/>
          </a:xfrm>
          <a:prstGeom prst="wedgeRectCallout">
            <a:avLst>
              <a:gd name="adj1" fmla="val 86029"/>
              <a:gd name="adj2" fmla="val 239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Diminuiscono con l’età</a:t>
            </a:r>
          </a:p>
        </p:txBody>
      </p:sp>
      <p:sp>
        <p:nvSpPr>
          <p:cNvPr id="8" name="Doppia parentesi graffa 7"/>
          <p:cNvSpPr/>
          <p:nvPr/>
        </p:nvSpPr>
        <p:spPr>
          <a:xfrm>
            <a:off x="2825009" y="5231502"/>
            <a:ext cx="2011680" cy="682752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umetto 1 8"/>
          <p:cNvSpPr/>
          <p:nvPr/>
        </p:nvSpPr>
        <p:spPr>
          <a:xfrm>
            <a:off x="7647432" y="783336"/>
            <a:ext cx="2234184" cy="594360"/>
          </a:xfrm>
          <a:prstGeom prst="wedgeRectCallout">
            <a:avLst>
              <a:gd name="adj1" fmla="val -172942"/>
              <a:gd name="adj2" fmla="val -5280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Correlati allo sviluppo</a:t>
            </a:r>
          </a:p>
        </p:txBody>
      </p:sp>
      <p:sp>
        <p:nvSpPr>
          <p:cNvPr id="10" name="Fumetto 1 9"/>
          <p:cNvSpPr/>
          <p:nvPr/>
        </p:nvSpPr>
        <p:spPr>
          <a:xfrm>
            <a:off x="8019288" y="3226308"/>
            <a:ext cx="2234184" cy="594360"/>
          </a:xfrm>
          <a:prstGeom prst="wedgeRectCallout">
            <a:avLst>
              <a:gd name="adj1" fmla="val -187562"/>
              <a:gd name="adj2" fmla="val 13853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Differenzia West e non-West</a:t>
            </a:r>
          </a:p>
        </p:txBody>
      </p:sp>
    </p:spTree>
    <p:extLst>
      <p:ext uri="{BB962C8B-B14F-4D97-AF65-F5344CB8AC3E}">
        <p14:creationId xmlns:p14="http://schemas.microsoft.com/office/powerpoint/2010/main" val="154452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37734" y="461119"/>
            <a:ext cx="3761987" cy="5935762"/>
          </a:xfrm>
        </p:spPr>
        <p:txBody>
          <a:bodyPr>
            <a:noAutofit/>
          </a:bodyPr>
          <a:lstStyle/>
          <a:p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Analisi funzionale.: </a:t>
            </a:r>
            <a:b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Profili Enzimatici EC</a:t>
            </a:r>
            <a:b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(A) Dimensioni e direzioni dell'effetto per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età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quando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l'abbondanza di Enzimi  viene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regredita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età.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​​colori delle barre indicano la direzione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ed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 quadrati colorati sulle etichette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dell'asse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Y rappresentano il gruppo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funzionale degli Enzimi EC.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B-E) L'abbondanza di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Profili Enzimatici EC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varia linearmente in funzione dell'età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0240" y="0"/>
            <a:ext cx="6155771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2279" y="4496499"/>
            <a:ext cx="1652631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73 bambini sudafricani a 3, 6 e 12 mesi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0087400-2AC3-C8B2-05E8-972593865A4C}"/>
              </a:ext>
            </a:extLst>
          </p:cNvPr>
          <p:cNvSpPr txBox="1"/>
          <p:nvPr/>
        </p:nvSpPr>
        <p:spPr>
          <a:xfrm>
            <a:off x="92279" y="1284329"/>
            <a:ext cx="239825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 </a:t>
            </a:r>
            <a:r>
              <a:rPr lang="it-IT" sz="16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lassificazione EC</a:t>
            </a:r>
            <a:r>
              <a:rPr lang="it-IT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è un sistema di classificazione degli enzimi attraverso un  </a:t>
            </a:r>
            <a:r>
              <a:rPr lang="it-IT" sz="1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numero EC</a:t>
            </a:r>
            <a:r>
              <a:rPr lang="it-IT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1600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16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Enzyme</a:t>
            </a:r>
            <a:r>
              <a:rPr lang="it-IT" sz="16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Commission</a:t>
            </a:r>
            <a:r>
              <a:rPr lang="it-IT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 Ogni enzima viene </a:t>
            </a:r>
            <a:r>
              <a:rPr lang="it-IT" sz="1600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associato </a:t>
            </a:r>
            <a:r>
              <a:rPr lang="it-IT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un numero </a:t>
            </a:r>
            <a:r>
              <a:rPr lang="it-IT" sz="1600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 </a:t>
            </a:r>
            <a:r>
              <a:rPr lang="it-IT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corrisponde alla reazione catalizzata.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52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0755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it-IT" sz="3200" b="1" dirty="0"/>
              <a:t>Il profilo Enzimatico rispecchia le funzioni dei batteri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325880"/>
            <a:ext cx="10515600" cy="4851083"/>
          </a:xfrm>
        </p:spPr>
        <p:txBody>
          <a:bodyPr>
            <a:normAutofit lnSpcReduction="10000"/>
          </a:bodyPr>
          <a:lstStyle/>
          <a:p>
            <a:endParaRPr lang="it-IT" dirty="0" smtClean="0"/>
          </a:p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Parallelamente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alla riduzione con l’età di Bifidobatteri ed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E.Coli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si riducono la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Transaldolasi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Piridossal-chinasi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e la Succinico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ligasi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che sono loro funzioni principali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L’incremento con l’età di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Metiltrasferasi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coproporfir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-deidrogenasi è associato all’incremento di 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Prausnitzii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A.Hadrus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, B.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Wexlerae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Blautia</a:t>
            </a:r>
            <a:endParaRPr lang="it-IT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profilo enzimatico, come quello microbico, cambia linearmente con l’età</a:t>
            </a:r>
          </a:p>
        </p:txBody>
      </p:sp>
    </p:spTree>
    <p:extLst>
      <p:ext uri="{BB962C8B-B14F-4D97-AF65-F5344CB8AC3E}">
        <p14:creationId xmlns:p14="http://schemas.microsoft.com/office/powerpoint/2010/main" val="78358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99DEB-381E-C47F-A1F0-296ABA74D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6814" y="418288"/>
            <a:ext cx="10515600" cy="141051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it-IT" b="1" dirty="0" smtClean="0"/>
              <a:t>Il </a:t>
            </a:r>
            <a:r>
              <a:rPr lang="it-IT" b="1" dirty="0" err="1" smtClean="0"/>
              <a:t>Microbioma</a:t>
            </a:r>
            <a:r>
              <a:rPr lang="it-IT" b="1" dirty="0" smtClean="0"/>
              <a:t> evolve stabilmente con l’età in tutto il mondo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59465" y="1389690"/>
            <a:ext cx="10515600" cy="4351338"/>
          </a:xfrm>
        </p:spPr>
        <p:txBody>
          <a:bodyPr>
            <a:normAutofit lnSpcReduction="10000"/>
          </a:bodyPr>
          <a:lstStyle/>
          <a:p>
            <a:endParaRPr lang="it-IT" dirty="0" smtClean="0"/>
          </a:p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successione di un piccolo numero di taxa chiave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microbioma intestinale precoce segue modelli comuni, 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ed è correlata all’età del bambino anche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in vari contesti geografici e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socioeconomici. 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Gli autori hanno potuto esplorare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anche i percorsi funzionali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enzimatici associati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ai geni microbici, offrendo una visione più approfondita di come il repertorio funzionale delle comunità microbiche si è evoluto con l'età.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859F9246-BD4C-B8D6-AF26-ADCCEB91D20E}"/>
              </a:ext>
            </a:extLst>
          </p:cNvPr>
          <p:cNvSpPr txBox="1">
            <a:spLocks/>
          </p:cNvSpPr>
          <p:nvPr/>
        </p:nvSpPr>
        <p:spPr>
          <a:xfrm>
            <a:off x="646814" y="5468347"/>
            <a:ext cx="10515600" cy="102476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smtClean="0"/>
              <a:t>Dal Microbioma si può predirre l’età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242906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74468"/>
            <a:ext cx="10515600" cy="125180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b="1" dirty="0" err="1" smtClean="0"/>
              <a:t>lya</a:t>
            </a:r>
            <a:r>
              <a:rPr lang="it-IT" b="1" dirty="0" smtClean="0"/>
              <a:t> </a:t>
            </a:r>
            <a:r>
              <a:rPr lang="it-IT" b="1" dirty="0" err="1" smtClean="0"/>
              <a:t>Mechnikov</a:t>
            </a:r>
            <a:r>
              <a:rPr lang="it-IT" b="1" dirty="0"/>
              <a:t> </a:t>
            </a:r>
            <a:r>
              <a:rPr lang="it-IT" b="1" dirty="0" smtClean="0"/>
              <a:t/>
            </a:r>
            <a:br>
              <a:rPr lang="it-IT" b="1" dirty="0" smtClean="0"/>
            </a:br>
            <a:r>
              <a:rPr lang="en-GB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1908, Nobel Prize for Physiology and Medicine.</a:t>
            </a:r>
            <a:br>
              <a:rPr lang="en-GB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7517235" cy="4351338"/>
          </a:xfrm>
        </p:spPr>
        <p:txBody>
          <a:bodyPr>
            <a:normAutofit lnSpcReduction="10000"/>
          </a:bodyPr>
          <a:lstStyle/>
          <a:p>
            <a:pPr fontAlgn="base"/>
            <a:r>
              <a:rPr lang="it-IT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senilità è dovuta all'avvelenamento del corpo da parte dei prodotti di alcuni di </a:t>
            </a:r>
            <a:r>
              <a:rPr lang="it-IT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batteri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Per impedire la moltiplicazione di questi organismi propose una dieta contenente latte fermentato da bacilli che producono grandi quantità di acido </a:t>
            </a:r>
            <a:r>
              <a:rPr lang="it-IT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lattico. KEFIR</a:t>
            </a:r>
          </a:p>
          <a:p>
            <a:pPr fontAlgn="base"/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Osservando il latte acido al microscopio, </a:t>
            </a:r>
            <a:r>
              <a:rPr lang="it-IT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Il'ja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scoprì che l'acidità che impediva la </a:t>
            </a:r>
            <a:r>
              <a:rPr lang="it-IT" sz="2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Putrefazione"/>
              </a:rPr>
              <a:t>putrefazione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della flora intestinale poteva ricercarsi in un bacillo che chiamò </a:t>
            </a:r>
            <a:r>
              <a:rPr lang="it-IT" sz="26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 tooltip="Lactobacillus bulgaricus"/>
              </a:rPr>
              <a:t>Lactobacillus</a:t>
            </a:r>
            <a:r>
              <a:rPr lang="it-IT" sz="2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Lactobacillus bulgaricus"/>
              </a:rPr>
              <a:t> </a:t>
            </a:r>
            <a:r>
              <a:rPr lang="it-IT" sz="26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 tooltip="Lactobacillus bulgaricus"/>
              </a:rPr>
              <a:t>bulgaricus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onore degli abitanti della </a:t>
            </a:r>
            <a:r>
              <a:rPr lang="it-IT" sz="2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Bulgaria"/>
              </a:rPr>
              <a:t>Bulgaria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conosciuti per la loro longevità, dovuta probabilmente al grande uso che facevano di latte acido.</a:t>
            </a:r>
          </a:p>
          <a:p>
            <a:pPr fontAlgn="base"/>
            <a:endParaRPr lang="it-IT" dirty="0"/>
          </a:p>
        </p:txBody>
      </p:sp>
      <p:pic>
        <p:nvPicPr>
          <p:cNvPr id="4" name="Immagine 3" descr="https://upload.wikimedia.org/wikipedia/commons/thumb/b/bc/Illya_Mechnikov.JPG/220px-Illya_Mechnikov.JP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129" y="1980122"/>
            <a:ext cx="2095500" cy="2444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127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4088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it-IT" dirty="0"/>
              <a:t>yogurt greco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ricco 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batteri 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probiotici, che sono responsabili della fermentazione del lattosio (lo zucchero del latte) e della produzione di acido lattico. </a:t>
            </a: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includono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it-IT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Lactobacillus</a:t>
            </a:r>
            <a:r>
              <a:rPr 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bulgaricus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: uno dei batteri fondamentali nella produzione dello yogurt, che aiuta nella fermentazione.</a:t>
            </a:r>
          </a:p>
          <a:p>
            <a:r>
              <a:rPr lang="it-IT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Streptococcus</a:t>
            </a:r>
            <a:r>
              <a:rPr 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thermophilus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: un altro batterio essenziale per la fermentazione, che lavora insieme al </a:t>
            </a:r>
            <a:r>
              <a:rPr lang="it-IT" sz="2600" dirty="0" err="1">
                <a:latin typeface="Arial" panose="020B0604020202020204" pitchFamily="34" charset="0"/>
                <a:cs typeface="Arial" panose="020B0604020202020204" pitchFamily="34" charset="0"/>
              </a:rPr>
              <a:t>Lactobacillus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00" dirty="0" err="1">
                <a:latin typeface="Arial" panose="020B0604020202020204" pitchFamily="34" charset="0"/>
                <a:cs typeface="Arial" panose="020B0604020202020204" pitchFamily="34" charset="0"/>
              </a:rPr>
              <a:t>bulgaricus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it-IT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Lactobacillus</a:t>
            </a:r>
            <a:r>
              <a:rPr 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acidophilus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: un altro tipo di batterio probiotico che può essere presente in alcuni yogurt greci.</a:t>
            </a:r>
          </a:p>
          <a:p>
            <a:r>
              <a:rPr lang="it-IT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Bifidobacterium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: questo batterio è spesso aggiunto in alcune varietà di yogurt greco, noto per i suoi benefici alla salute intestinale.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926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410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it-IT" b="1" dirty="0"/>
              <a:t>KEFIR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2768" y="1436406"/>
            <a:ext cx="10350423" cy="4826171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it-IT" b="1" dirty="0" err="1"/>
              <a:t>Lactic</a:t>
            </a:r>
            <a:r>
              <a:rPr lang="it-IT" b="1" dirty="0"/>
              <a:t> Acid </a:t>
            </a:r>
            <a:r>
              <a:rPr lang="it-IT" b="1" dirty="0" err="1"/>
              <a:t>Bacteria</a:t>
            </a:r>
            <a:r>
              <a:rPr lang="it-IT" b="1" dirty="0"/>
              <a:t> (LAB)</a:t>
            </a:r>
            <a:r>
              <a:rPr lang="it-IT" dirty="0"/>
              <a:t>:</a:t>
            </a:r>
            <a:endParaRPr lang="it-IT" sz="2400" dirty="0"/>
          </a:p>
          <a:p>
            <a:pPr lvl="1"/>
            <a:r>
              <a:rPr lang="en-GB" i="1" dirty="0"/>
              <a:t>Lactobacillus</a:t>
            </a:r>
            <a:r>
              <a:rPr lang="en-GB" dirty="0"/>
              <a:t> species: Such as </a:t>
            </a:r>
            <a:r>
              <a:rPr lang="en-GB" i="1" dirty="0"/>
              <a:t>Lactobacillus acidophilus</a:t>
            </a:r>
            <a:r>
              <a:rPr lang="en-GB" dirty="0"/>
              <a:t>, </a:t>
            </a:r>
            <a:r>
              <a:rPr lang="en-GB" i="1" dirty="0"/>
              <a:t>Lactobacillus </a:t>
            </a:r>
            <a:r>
              <a:rPr lang="en-GB" i="1" dirty="0" err="1"/>
              <a:t>casei</a:t>
            </a:r>
            <a:r>
              <a:rPr lang="en-GB" dirty="0"/>
              <a:t>, and </a:t>
            </a:r>
            <a:r>
              <a:rPr lang="en-GB" i="1" dirty="0"/>
              <a:t>Lactobacillus </a:t>
            </a:r>
            <a:r>
              <a:rPr lang="en-GB" i="1" dirty="0" err="1"/>
              <a:t>kefiranofaciens</a:t>
            </a:r>
            <a:r>
              <a:rPr lang="en-GB" dirty="0"/>
              <a:t>, </a:t>
            </a:r>
            <a:endParaRPr lang="it-IT" sz="2000" dirty="0"/>
          </a:p>
          <a:p>
            <a:pPr lvl="1"/>
            <a:r>
              <a:rPr lang="en-GB" i="1" dirty="0" err="1"/>
              <a:t>Leuconostoc</a:t>
            </a:r>
            <a:r>
              <a:rPr lang="en-GB" dirty="0"/>
              <a:t> species:</a:t>
            </a:r>
            <a:endParaRPr lang="it-IT" sz="2000" dirty="0"/>
          </a:p>
          <a:p>
            <a:pPr lvl="1"/>
            <a:r>
              <a:rPr lang="en-GB" i="1" dirty="0"/>
              <a:t>Streptococcus</a:t>
            </a:r>
            <a:r>
              <a:rPr lang="en-GB" dirty="0"/>
              <a:t> species: Including </a:t>
            </a:r>
            <a:r>
              <a:rPr lang="en-GB" i="1" dirty="0"/>
              <a:t>Streptococcus </a:t>
            </a:r>
            <a:r>
              <a:rPr lang="en-GB" i="1" dirty="0" err="1"/>
              <a:t>thermophilus</a:t>
            </a:r>
            <a:r>
              <a:rPr lang="en-GB" dirty="0"/>
              <a:t>, </a:t>
            </a:r>
            <a:endParaRPr lang="it-IT" sz="2000" dirty="0"/>
          </a:p>
          <a:p>
            <a:pPr lvl="1"/>
            <a:r>
              <a:rPr lang="en-GB" i="1" dirty="0" err="1"/>
              <a:t>Bifidobacterium</a:t>
            </a:r>
            <a:r>
              <a:rPr lang="en-GB" dirty="0"/>
              <a:t> species:</a:t>
            </a:r>
            <a:endParaRPr lang="it-IT" sz="2000" dirty="0"/>
          </a:p>
          <a:p>
            <a:pPr lvl="0"/>
            <a:r>
              <a:rPr lang="it-IT" b="1" dirty="0" err="1"/>
              <a:t>Acetic</a:t>
            </a:r>
            <a:r>
              <a:rPr lang="it-IT" b="1" dirty="0"/>
              <a:t> Acid </a:t>
            </a:r>
            <a:r>
              <a:rPr lang="it-IT" b="1" dirty="0" err="1"/>
              <a:t>Bacteria</a:t>
            </a:r>
            <a:r>
              <a:rPr lang="it-IT" dirty="0"/>
              <a:t>:</a:t>
            </a:r>
            <a:endParaRPr lang="it-IT" sz="2400" dirty="0"/>
          </a:p>
          <a:p>
            <a:pPr lvl="1"/>
            <a:r>
              <a:rPr lang="en-GB" i="1" dirty="0" err="1"/>
              <a:t>Acetobacter</a:t>
            </a:r>
            <a:r>
              <a:rPr lang="en-GB" dirty="0"/>
              <a:t> species:</a:t>
            </a:r>
            <a:endParaRPr lang="it-IT" sz="2000" dirty="0"/>
          </a:p>
          <a:p>
            <a:pPr lvl="0"/>
            <a:r>
              <a:rPr lang="it-IT" b="1" dirty="0" err="1"/>
              <a:t>Other</a:t>
            </a:r>
            <a:r>
              <a:rPr lang="it-IT" b="1" dirty="0"/>
              <a:t> </a:t>
            </a:r>
            <a:r>
              <a:rPr lang="it-IT" b="1" dirty="0" err="1"/>
              <a:t>Bacteria</a:t>
            </a:r>
            <a:r>
              <a:rPr lang="it-IT" dirty="0"/>
              <a:t>:</a:t>
            </a:r>
            <a:endParaRPr lang="it-IT" sz="2400" dirty="0"/>
          </a:p>
          <a:p>
            <a:pPr lvl="1"/>
            <a:r>
              <a:rPr lang="en-GB" i="1" dirty="0"/>
              <a:t>Enterococcus</a:t>
            </a:r>
            <a:r>
              <a:rPr lang="en-GB" dirty="0"/>
              <a:t> species and </a:t>
            </a:r>
            <a:r>
              <a:rPr lang="en-GB" i="1" dirty="0"/>
              <a:t>Lactococcus</a:t>
            </a:r>
            <a:r>
              <a:rPr lang="en-GB" dirty="0"/>
              <a:t> species.</a:t>
            </a:r>
            <a:endParaRPr lang="it-IT" sz="2000" dirty="0"/>
          </a:p>
          <a:p>
            <a:r>
              <a:rPr lang="en-GB" b="1" dirty="0"/>
              <a:t>Yeasts</a:t>
            </a:r>
            <a:endParaRPr lang="it-IT" sz="2000" dirty="0"/>
          </a:p>
          <a:p>
            <a:r>
              <a:rPr lang="it-IT" dirty="0"/>
              <a:t>Il kefir contiene anche vari lieviti che lavorano in sinergia con i batteri durante la fermentazione:</a:t>
            </a:r>
          </a:p>
          <a:p>
            <a:r>
              <a:rPr lang="en-GB" b="1" dirty="0"/>
              <a:t>Saccharomyces</a:t>
            </a:r>
            <a:r>
              <a:rPr lang="en-GB" dirty="0"/>
              <a:t> species: </a:t>
            </a:r>
            <a:r>
              <a:rPr lang="it-IT" dirty="0"/>
              <a:t>note per la fermentazione degli zuccheri e la produzione di alcol e anidride carbonica.</a:t>
            </a:r>
            <a:endParaRPr lang="it-IT" sz="2400" dirty="0"/>
          </a:p>
          <a:p>
            <a:pPr lvl="0"/>
            <a:r>
              <a:rPr lang="en-GB" b="1" dirty="0" err="1"/>
              <a:t>Kluyveromyces</a:t>
            </a:r>
            <a:r>
              <a:rPr lang="en-GB" dirty="0"/>
              <a:t> species: p</a:t>
            </a:r>
            <a:r>
              <a:rPr lang="it-IT" dirty="0" err="1"/>
              <a:t>artecipa</a:t>
            </a:r>
            <a:r>
              <a:rPr lang="it-IT" dirty="0"/>
              <a:t> alla fermentazione e può aiutare a scomporre il lattosio</a:t>
            </a:r>
            <a:r>
              <a:rPr lang="en-GB" dirty="0"/>
              <a:t>.</a:t>
            </a:r>
            <a:endParaRPr lang="it-IT" sz="2400" dirty="0"/>
          </a:p>
          <a:p>
            <a:pPr lvl="0"/>
            <a:r>
              <a:rPr lang="en-GB" b="1" dirty="0"/>
              <a:t>Candida</a:t>
            </a:r>
            <a:r>
              <a:rPr lang="en-GB" dirty="0"/>
              <a:t> species: e.g. </a:t>
            </a:r>
            <a:r>
              <a:rPr lang="en-GB" i="1" dirty="0"/>
              <a:t>Candida </a:t>
            </a:r>
            <a:r>
              <a:rPr lang="en-GB" i="1" dirty="0" err="1"/>
              <a:t>kefyr</a:t>
            </a:r>
            <a:r>
              <a:rPr lang="en-GB" dirty="0"/>
              <a:t>, </a:t>
            </a:r>
            <a:r>
              <a:rPr lang="en-GB" dirty="0" err="1"/>
              <a:t>che</a:t>
            </a:r>
            <a:r>
              <a:rPr lang="en-GB" dirty="0"/>
              <a:t> è un </a:t>
            </a:r>
            <a:r>
              <a:rPr lang="en-GB" dirty="0" err="1"/>
              <a:t>ceppo</a:t>
            </a:r>
            <a:r>
              <a:rPr lang="en-GB" dirty="0"/>
              <a:t> di </a:t>
            </a:r>
            <a:r>
              <a:rPr lang="en-GB" dirty="0" err="1"/>
              <a:t>lievito</a:t>
            </a:r>
            <a:r>
              <a:rPr lang="en-GB" dirty="0"/>
              <a:t> specific per la </a:t>
            </a:r>
            <a:r>
              <a:rPr lang="en-GB" dirty="0" err="1"/>
              <a:t>fermentazione</a:t>
            </a:r>
            <a:r>
              <a:rPr lang="en-GB" dirty="0"/>
              <a:t> del kefir.</a:t>
            </a:r>
            <a:endParaRPr lang="it-IT" sz="2400" dirty="0"/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314EA6F-1886-7DEF-3740-C51F43D69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920" y="1249290"/>
            <a:ext cx="2184312" cy="242478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ABF2277-041A-73EE-6BF3-326FD66E4E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000"/>
          <a:stretch/>
        </p:blipFill>
        <p:spPr>
          <a:xfrm rot="16200000">
            <a:off x="9607985" y="3392791"/>
            <a:ext cx="3067478" cy="210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6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DE2B0A-6BE8-B24D-DCBF-91D553C95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/>
              <a:t>Cos’è il microbioma?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96131E1-022C-EDAE-ED4C-DFA310EDA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83"/>
          <a:stretch/>
        </p:blipFill>
        <p:spPr bwMode="auto">
          <a:xfrm>
            <a:off x="5142684" y="6224488"/>
            <a:ext cx="1906621" cy="6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11BAB3-636D-16A8-C11E-411A46882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748450" cy="435133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microbioma è l'insieme del patrimonio genetico e delle interazioni ambientali della totalità dei microrganismi di un ambiente definito. </a:t>
            </a:r>
          </a:p>
          <a:p>
            <a:r>
              <a:rPr lang="it-IT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Microbioma = Microbiota + </a:t>
            </a:r>
            <a:r>
              <a:rPr lang="it-IT" sz="2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Teatro delle attività</a:t>
            </a:r>
            <a:r>
              <a:rPr lang="it-IT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microbioma intestinale e i 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metaboliti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associati al microbioma si spostano dal lume intestinale a vari organi (ad esempio fegato, cervello o polmoni) attraverso il sistema circolatorio e successivamente inducono risposte immunitarie locali tessuto-specifiche.</a:t>
            </a: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Digestione, metabolismo e immunità.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82206C7-41BE-D280-41E7-F8294DD5C4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241" r="27234"/>
          <a:stretch/>
        </p:blipFill>
        <p:spPr>
          <a:xfrm>
            <a:off x="8586651" y="1706494"/>
            <a:ext cx="3822832" cy="515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1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3543468"/>
            <a:ext cx="10515600" cy="2123685"/>
          </a:xfrm>
        </p:spPr>
        <p:txBody>
          <a:bodyPr>
            <a:normAutofit fontScale="92500" lnSpcReduction="10000"/>
          </a:bodyPr>
          <a:lstStyle/>
          <a:p>
            <a:r>
              <a:rPr lang="it-IT" sz="2400" dirty="0"/>
              <a:t>I risultati di questa review dimostrano che i probiotici e i simbiotici possono essere più efficaci del placebo nel raggiungere il successo del trattamento, ma le prove sono di scarsa certezza. </a:t>
            </a:r>
            <a:r>
              <a:rPr lang="it-IT" dirty="0"/>
              <a:t/>
            </a:r>
            <a:br>
              <a:rPr lang="it-IT" dirty="0"/>
            </a:br>
            <a:r>
              <a:rPr lang="it-IT" b="1" dirty="0"/>
              <a:t>Le prove dimostrano </a:t>
            </a:r>
            <a:r>
              <a:rPr lang="it-IT" b="1" i="1" dirty="0"/>
              <a:t>poca</a:t>
            </a:r>
            <a:r>
              <a:rPr lang="it-IT" b="1" dirty="0"/>
              <a:t> o </a:t>
            </a:r>
            <a:r>
              <a:rPr lang="it-IT" b="1" i="1" dirty="0"/>
              <a:t>nessuna differenza </a:t>
            </a:r>
            <a:r>
              <a:rPr lang="it-IT" b="1" dirty="0"/>
              <a:t>tra probiotici o simbiotici e placebo nella risoluzione completa del dolore.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2C5BA8B-6886-83B7-54D4-325CAB6DE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567" y="336717"/>
            <a:ext cx="8316866" cy="29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3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it-IT" sz="3200" b="1" dirty="0"/>
              <a:t>Microbiota alterato dagli antibiotici e il ruolo dei </a:t>
            </a:r>
            <a:r>
              <a:rPr lang="it-IT" sz="3200" b="1" dirty="0" smtClean="0"/>
              <a:t>probiotici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/>
              <a:t>Alcuni </a:t>
            </a:r>
            <a:r>
              <a:rPr lang="it-IT" dirty="0"/>
              <a:t>dati clinici suggeriscono che i probiotici possono ridurre gli effetti collaterali correlati agli antibiotici, tra cui la diarrea associata al </a:t>
            </a:r>
            <a:r>
              <a:rPr lang="it-IT" i="1" dirty="0" err="1"/>
              <a:t>Clostridioides</a:t>
            </a:r>
            <a:r>
              <a:rPr lang="it-IT" i="1" dirty="0"/>
              <a:t> difficile</a:t>
            </a:r>
            <a:r>
              <a:rPr lang="it-IT" dirty="0"/>
              <a:t>, </a:t>
            </a:r>
            <a:endParaRPr lang="it-IT" dirty="0" smtClean="0"/>
          </a:p>
          <a:p>
            <a:r>
              <a:rPr lang="it-IT" dirty="0" smtClean="0"/>
              <a:t>ma </a:t>
            </a:r>
            <a:r>
              <a:rPr lang="it-IT" dirty="0"/>
              <a:t>non ci sono dati </a:t>
            </a:r>
            <a:r>
              <a:rPr lang="it-IT" b="1" dirty="0"/>
              <a:t>che dimostrino un nesso di causalità </a:t>
            </a:r>
            <a:r>
              <a:rPr lang="it-IT" dirty="0"/>
              <a:t>tra questi effetti clinici e la protezione o il recupero del </a:t>
            </a:r>
            <a:r>
              <a:rPr lang="it-IT" dirty="0" err="1"/>
              <a:t>microbiota</a:t>
            </a:r>
            <a:r>
              <a:rPr lang="it-IT" dirty="0" smtClean="0"/>
              <a:t>.</a:t>
            </a:r>
          </a:p>
          <a:p>
            <a:r>
              <a:rPr lang="en-US" b="1" u="sng" dirty="0"/>
              <a:t>In more specific cases, like preventing Clostridium difficile infections, the NNT can be higher, sometimes closer to 15-20.</a:t>
            </a:r>
            <a:endParaRPr lang="it-IT" b="1" u="sng" dirty="0"/>
          </a:p>
        </p:txBody>
      </p:sp>
    </p:spTree>
    <p:extLst>
      <p:ext uri="{BB962C8B-B14F-4D97-AF65-F5344CB8AC3E}">
        <p14:creationId xmlns:p14="http://schemas.microsoft.com/office/powerpoint/2010/main" val="378196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18697"/>
            <a:ext cx="10515600" cy="1325563"/>
          </a:xfrm>
        </p:spPr>
        <p:txBody>
          <a:bodyPr/>
          <a:lstStyle/>
          <a:p>
            <a:r>
              <a:rPr lang="it-IT" b="1" dirty="0"/>
              <a:t>Prove di Efficacia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199" y="4364288"/>
            <a:ext cx="10515600" cy="1536782"/>
          </a:xfrm>
        </p:spPr>
        <p:txBody>
          <a:bodyPr>
            <a:normAutofit fontScale="92500"/>
          </a:bodyPr>
          <a:lstStyle/>
          <a:p>
            <a:r>
              <a:rPr lang="en-GB" b="1" dirty="0"/>
              <a:t>Conclusions: </a:t>
            </a:r>
            <a:r>
              <a:rPr lang="it-IT" dirty="0"/>
              <a:t> </a:t>
            </a:r>
            <a:r>
              <a:rPr lang="it-IT" b="1" dirty="0"/>
              <a:t>I risultati di questa revisione sistematica suggeriscono una bassa certezza delle prove circa l'effetto dei probiotici sulla cura clinica e sulla durata della diarrea nei bambini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D1D73CC-1E9F-8642-A7D2-9152CF5B7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868" y="1335309"/>
            <a:ext cx="8482263" cy="261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9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6884" y="2149642"/>
            <a:ext cx="4571999" cy="3416969"/>
          </a:xfrm>
        </p:spPr>
        <p:txBody>
          <a:bodyPr>
            <a:normAutofit/>
          </a:bodyPr>
          <a:lstStyle/>
          <a:p>
            <a:r>
              <a:rPr lang="it-IT" sz="2200" b="1" dirty="0" err="1">
                <a:hlinkClick r:id="rId2"/>
              </a:rPr>
              <a:t>Probiotics</a:t>
            </a:r>
            <a:r>
              <a:rPr lang="it-IT" sz="2200" b="1" dirty="0">
                <a:hlinkClick r:id="rId2"/>
              </a:rPr>
              <a:t> for treatment of acute </a:t>
            </a:r>
            <a:r>
              <a:rPr lang="it-IT" sz="2200" b="1" dirty="0" err="1">
                <a:hlinkClick r:id="rId2"/>
              </a:rPr>
              <a:t>diarrhoea</a:t>
            </a:r>
            <a:r>
              <a:rPr lang="it-IT" sz="2200" b="1" dirty="0">
                <a:hlinkClick r:id="rId2"/>
              </a:rPr>
              <a:t> in </a:t>
            </a:r>
            <a:r>
              <a:rPr lang="it-IT" sz="2200" b="1" dirty="0" err="1">
                <a:hlinkClick r:id="rId2"/>
              </a:rPr>
              <a:t>children</a:t>
            </a:r>
            <a:r>
              <a:rPr lang="it-IT" sz="2200" b="1" dirty="0">
                <a:hlinkClick r:id="rId2"/>
              </a:rPr>
              <a:t>: </a:t>
            </a:r>
            <a:r>
              <a:rPr lang="it-IT" sz="2200" b="1" dirty="0" err="1">
                <a:hlinkClick r:id="rId2"/>
              </a:rPr>
              <a:t>randomised</a:t>
            </a:r>
            <a:r>
              <a:rPr lang="it-IT" sz="2200" b="1" dirty="0">
                <a:hlinkClick r:id="rId2"/>
              </a:rPr>
              <a:t> </a:t>
            </a:r>
            <a:r>
              <a:rPr lang="it-IT" sz="2200" b="1" dirty="0" err="1">
                <a:hlinkClick r:id="rId2"/>
              </a:rPr>
              <a:t>clinical</a:t>
            </a:r>
            <a:r>
              <a:rPr lang="it-IT" sz="2200" b="1" dirty="0">
                <a:hlinkClick r:id="rId2"/>
              </a:rPr>
              <a:t> trial of </a:t>
            </a:r>
            <a:r>
              <a:rPr lang="it-IT" sz="2200" b="1" dirty="0" err="1">
                <a:hlinkClick r:id="rId2"/>
              </a:rPr>
              <a:t>five</a:t>
            </a:r>
            <a:r>
              <a:rPr lang="it-IT" sz="2200" b="1" dirty="0">
                <a:hlinkClick r:id="rId2"/>
              </a:rPr>
              <a:t> </a:t>
            </a:r>
            <a:r>
              <a:rPr lang="it-IT" sz="2200" b="1" dirty="0" err="1">
                <a:hlinkClick r:id="rId2"/>
              </a:rPr>
              <a:t>different</a:t>
            </a:r>
            <a:r>
              <a:rPr lang="it-IT" sz="2200" b="1" dirty="0">
                <a:hlinkClick r:id="rId2"/>
              </a:rPr>
              <a:t> </a:t>
            </a:r>
            <a:r>
              <a:rPr lang="it-IT" sz="2200" b="1" dirty="0" err="1">
                <a:hlinkClick r:id="rId2"/>
              </a:rPr>
              <a:t>preparations</a:t>
            </a:r>
            <a:r>
              <a:rPr lang="it-IT" sz="2200" dirty="0" smtClean="0">
                <a:hlinkClick r:id="rId2"/>
              </a:rPr>
              <a:t>.</a:t>
            </a:r>
            <a:r>
              <a:rPr lang="it-IT" sz="2200" u="sng" dirty="0" smtClean="0"/>
              <a:t/>
            </a:r>
            <a:br>
              <a:rPr lang="it-IT" sz="2200" u="sng" dirty="0" smtClean="0"/>
            </a:br>
            <a:r>
              <a:rPr lang="it-IT" sz="1800" dirty="0" err="1" smtClean="0"/>
              <a:t>Canani</a:t>
            </a:r>
            <a:r>
              <a:rPr lang="it-IT" sz="1800" dirty="0" smtClean="0"/>
              <a:t> </a:t>
            </a:r>
            <a:r>
              <a:rPr lang="it-IT" sz="1800" dirty="0"/>
              <a:t>RB, Cirillo P, </a:t>
            </a:r>
            <a:r>
              <a:rPr lang="it-IT" sz="1800" dirty="0" err="1"/>
              <a:t>Terrin</a:t>
            </a:r>
            <a:r>
              <a:rPr lang="it-IT" sz="1800" dirty="0"/>
              <a:t> G, Cesarano L, </a:t>
            </a:r>
            <a:r>
              <a:rPr lang="it-IT" sz="1800" dirty="0" smtClean="0"/>
              <a:t>A.BMJ</a:t>
            </a:r>
            <a:r>
              <a:rPr lang="it-IT" sz="1800" dirty="0"/>
              <a:t>. 2007 </a:t>
            </a:r>
            <a:r>
              <a:rPr lang="it-IT" sz="1800" dirty="0" err="1"/>
              <a:t>Aug</a:t>
            </a:r>
            <a:r>
              <a:rPr lang="it-IT" sz="1800" dirty="0"/>
              <a:t> 18;335(7615):340.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27368" t="29922" r="42632" b="16589"/>
          <a:stretch/>
        </p:blipFill>
        <p:spPr>
          <a:xfrm>
            <a:off x="4572000" y="235131"/>
            <a:ext cx="7099860" cy="6149627"/>
          </a:xfrm>
          <a:prstGeom prst="rect">
            <a:avLst/>
          </a:prstGeom>
        </p:spPr>
      </p:pic>
      <p:sp>
        <p:nvSpPr>
          <p:cNvPr id="6" name="Fumetto 1 5"/>
          <p:cNvSpPr/>
          <p:nvPr/>
        </p:nvSpPr>
        <p:spPr>
          <a:xfrm>
            <a:off x="7060019" y="5124893"/>
            <a:ext cx="2668772" cy="520995"/>
          </a:xfrm>
          <a:prstGeom prst="wedgeRectCallout">
            <a:avLst>
              <a:gd name="adj1" fmla="val -21026"/>
              <a:gd name="adj2" fmla="val -1813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Una cacca in meno con 6 </a:t>
            </a:r>
            <a:r>
              <a:rPr lang="it-IT" dirty="0" err="1" smtClean="0"/>
              <a:t>Taxa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722811" y="1062446"/>
            <a:ext cx="2943498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QUI’ NAPOLI !!!</a:t>
            </a:r>
            <a:endParaRPr lang="it-IT" dirty="0"/>
          </a:p>
        </p:txBody>
      </p:sp>
      <p:sp>
        <p:nvSpPr>
          <p:cNvPr id="5" name="Fumetto 1 4"/>
          <p:cNvSpPr/>
          <p:nvPr/>
        </p:nvSpPr>
        <p:spPr>
          <a:xfrm>
            <a:off x="9100457" y="1123406"/>
            <a:ext cx="2884911" cy="461554"/>
          </a:xfrm>
          <a:prstGeom prst="wedgeRectCallout">
            <a:avLst>
              <a:gd name="adj1" fmla="val 31913"/>
              <a:gd name="adj2" fmla="val 5832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NESSUNA EFFICACIA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616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04544" y="365126"/>
            <a:ext cx="10515600" cy="1070270"/>
          </a:xfrm>
        </p:spPr>
        <p:txBody>
          <a:bodyPr>
            <a:normAutofit fontScale="90000"/>
          </a:bodyPr>
          <a:lstStyle/>
          <a:p>
            <a:r>
              <a:rPr lang="it-IT" sz="3200" dirty="0" smtClean="0"/>
              <a:t>Quanti trattare per un Beneficio da Probiotico NNT  ?</a:t>
            </a:r>
            <a:r>
              <a:rPr lang="it-IT" sz="3200" dirty="0"/>
              <a:t> DA 7 a 15 trattati per un </a:t>
            </a:r>
            <a:r>
              <a:rPr lang="it-IT" sz="3200" dirty="0" smtClean="0"/>
              <a:t>beneficio</a:t>
            </a:r>
            <a:r>
              <a:rPr lang="it-IT" sz="3200" dirty="0"/>
              <a:t/>
            </a:r>
            <a:br>
              <a:rPr lang="it-IT" sz="3200" dirty="0"/>
            </a:br>
            <a:r>
              <a:rPr lang="it-IT" sz="3200" dirty="0" smtClean="0"/>
              <a:t>Riduzione del Rischio Assoluto col trattamento</a:t>
            </a:r>
            <a:br>
              <a:rPr lang="it-IT" sz="3200" dirty="0" smtClean="0"/>
            </a:br>
            <a:endParaRPr lang="it-IT" sz="3200" dirty="0"/>
          </a:p>
        </p:txBody>
      </p:sp>
      <p:pic>
        <p:nvPicPr>
          <p:cNvPr id="1026" name="Picture 2" descr="https://s7g3.scene7.com/is/image/soloinvest/n00583A?$big_image_web$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721" y="2736332"/>
            <a:ext cx="1363108" cy="204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7g3.scene7.com/is/image/soloinvest/n00583A?$big_image_web$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70" y="2708713"/>
            <a:ext cx="1363108" cy="204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7g3.scene7.com/is/image/soloinvest/n00583A?$big_image_web$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571" y="2689176"/>
            <a:ext cx="1363108" cy="204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7g3.scene7.com/is/image/soloinvest/n00583A?$big_image_web$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295" y="2734516"/>
            <a:ext cx="1363108" cy="204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7g3.scene7.com/is/image/soloinvest/n00583A?$big_image_web$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686" y="2689176"/>
            <a:ext cx="1363108" cy="204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7g3.scene7.com/is/image/soloinvest/n00583A?$big_image_web$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753" y="2693714"/>
            <a:ext cx="1363108" cy="204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7g3.scene7.com/is/image/soloinvest/n00583A?$big_image_web$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826" y="2738297"/>
            <a:ext cx="1363108" cy="204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s7g3.scene7.com/is/image/soloinvest/n00583A?$big_image_web$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65" y="2708713"/>
            <a:ext cx="1363108" cy="204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7g3.scene7.com/is/image/soloinvest/n00583A?$big_image_web$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265" y="2713487"/>
            <a:ext cx="1363108" cy="204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s7g3.scene7.com/is/image/soloinvest/n00583A?$big_image_web$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313" y="2736332"/>
            <a:ext cx="1363108" cy="204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1.mm.bing.net/th?id=OIP.DqRDCSNfchPajxAnqKVddAHaFR&amp;pid=Api&amp;P=0&amp;h=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993" y="5110853"/>
            <a:ext cx="1886466" cy="134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280160" y="5216434"/>
            <a:ext cx="259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10 Trattati per una cacca in meno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26811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44733"/>
            <a:ext cx="10515600" cy="1244433"/>
          </a:xfrm>
        </p:spPr>
        <p:txBody>
          <a:bodyPr>
            <a:normAutofit fontScale="90000"/>
          </a:bodyPr>
          <a:lstStyle/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GB" sz="2800" b="1" dirty="0" smtClean="0"/>
              <a:t/>
            </a:r>
            <a:br>
              <a:rPr lang="en-GB" sz="2800" b="1" dirty="0" smtClean="0"/>
            </a:br>
            <a:r>
              <a:rPr lang="en-GB" sz="2800" b="1" dirty="0" smtClean="0"/>
              <a:t>Comparison </a:t>
            </a:r>
            <a:r>
              <a:rPr lang="en-GB" sz="2800" b="1" dirty="0"/>
              <a:t>Of Efficacy Of Yogurt Versus Probiotics For The Management Of Acute </a:t>
            </a:r>
            <a:r>
              <a:rPr lang="en-GB" sz="2800" b="1" dirty="0" smtClean="0"/>
              <a:t>Diarrhoea</a:t>
            </a:r>
            <a:br>
              <a:rPr lang="en-GB" sz="2800" b="1" dirty="0" smtClean="0"/>
            </a:br>
            <a:r>
              <a:rPr lang="it-IT" altLang="it-IT" sz="2000" dirty="0" err="1" smtClean="0">
                <a:solidFill>
                  <a:srgbClr val="205493"/>
                </a:solidFill>
                <a:latin typeface="BlinkMacSystemFont"/>
              </a:rPr>
              <a:t>Randomized</a:t>
            </a:r>
            <a:r>
              <a:rPr lang="it-IT" altLang="it-IT" sz="2000" dirty="0" smtClean="0">
                <a:solidFill>
                  <a:srgbClr val="205493"/>
                </a:solidFill>
                <a:latin typeface="BlinkMacSystemFont"/>
              </a:rPr>
              <a:t> </a:t>
            </a:r>
            <a:r>
              <a:rPr lang="it-IT" altLang="it-IT" sz="2000" dirty="0" err="1">
                <a:solidFill>
                  <a:srgbClr val="205493"/>
                </a:solidFill>
                <a:latin typeface="BlinkMacSystemFont"/>
              </a:rPr>
              <a:t>Controlled</a:t>
            </a:r>
            <a:r>
              <a:rPr lang="it-IT" altLang="it-IT" sz="2000" dirty="0">
                <a:solidFill>
                  <a:srgbClr val="205493"/>
                </a:solidFill>
                <a:latin typeface="BlinkMacSystemFont"/>
              </a:rPr>
              <a:t> Trial </a:t>
            </a:r>
            <a:r>
              <a:rPr lang="it-IT" altLang="it-IT" sz="2000" dirty="0">
                <a:solidFill>
                  <a:srgbClr val="0071BC"/>
                </a:solidFill>
              </a:rPr>
              <a:t>.</a:t>
            </a:r>
            <a:r>
              <a:rPr lang="it-IT" altLang="it-IT" sz="2000" dirty="0">
                <a:solidFill>
                  <a:srgbClr val="0071BC"/>
                </a:solidFill>
                <a:latin typeface="Arial" panose="020B0604020202020204" pitchFamily="34" charset="0"/>
              </a:rPr>
              <a:t> </a:t>
            </a:r>
            <a:r>
              <a:rPr lang="it-IT" altLang="it-IT" sz="2000" dirty="0">
                <a:latin typeface="Arial" panose="020B0604020202020204" pitchFamily="34" charset="0"/>
              </a:rPr>
              <a:t>2022 Apr-Jun;34(2):309-312. </a:t>
            </a:r>
            <a:r>
              <a:rPr lang="it-IT" sz="2000" dirty="0" smtClean="0"/>
              <a:t>DOI</a:t>
            </a:r>
            <a:r>
              <a:rPr lang="it-IT" sz="2000" dirty="0"/>
              <a:t>: </a:t>
            </a:r>
            <a:r>
              <a:rPr lang="it-IT" sz="2000" dirty="0">
                <a:hlinkClick r:id="rId2"/>
              </a:rPr>
              <a:t>10.55519/JAMC-02-9215</a:t>
            </a:r>
            <a:r>
              <a:rPr lang="it-IT" sz="2800" dirty="0"/>
              <a:t/>
            </a:r>
            <a:br>
              <a:rPr lang="it-IT" sz="2800" dirty="0"/>
            </a:br>
            <a:endParaRPr lang="it-IT" sz="28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Children Hospital, </a:t>
            </a:r>
            <a:r>
              <a:rPr lang="en-GB" dirty="0" smtClean="0"/>
              <a:t>(</a:t>
            </a:r>
            <a:r>
              <a:rPr lang="en-GB" dirty="0"/>
              <a:t>930) children between 1-5 years </a:t>
            </a:r>
            <a:r>
              <a:rPr lang="en-GB" dirty="0" smtClean="0"/>
              <a:t>with </a:t>
            </a:r>
            <a:r>
              <a:rPr lang="en-GB" dirty="0"/>
              <a:t>acute diarrhoea </a:t>
            </a:r>
            <a:r>
              <a:rPr lang="en-GB" dirty="0" smtClean="0"/>
              <a:t>randomized </a:t>
            </a:r>
            <a:r>
              <a:rPr lang="en-GB" dirty="0"/>
              <a:t>to Group-A (yogurt) and Group-B (lactobacillus </a:t>
            </a:r>
            <a:r>
              <a:rPr lang="en-GB" dirty="0" err="1"/>
              <a:t>rhamnosus</a:t>
            </a:r>
            <a:r>
              <a:rPr lang="en-GB" dirty="0"/>
              <a:t>) with </a:t>
            </a:r>
            <a:r>
              <a:rPr lang="en-GB" dirty="0" smtClean="0"/>
              <a:t>ORS</a:t>
            </a:r>
          </a:p>
          <a:p>
            <a:r>
              <a:rPr lang="en-GB" dirty="0"/>
              <a:t>Mean no. of stools in first 24 hours after treatment </a:t>
            </a:r>
            <a:endParaRPr lang="en-GB" dirty="0" smtClean="0"/>
          </a:p>
          <a:p>
            <a:r>
              <a:rPr lang="en-GB" b="1" dirty="0" smtClean="0"/>
              <a:t>in </a:t>
            </a:r>
            <a:r>
              <a:rPr lang="en-GB" b="1" dirty="0"/>
              <a:t>Group-A </a:t>
            </a:r>
            <a:r>
              <a:rPr lang="en-GB" b="1" u="sng" dirty="0"/>
              <a:t>(yogurt) was 3.25±1.64 </a:t>
            </a:r>
            <a:endParaRPr lang="en-GB" b="1" u="sng" dirty="0" smtClean="0"/>
          </a:p>
          <a:p>
            <a:r>
              <a:rPr lang="en-GB" b="1" u="sng" dirty="0" smtClean="0"/>
              <a:t>in </a:t>
            </a:r>
            <a:r>
              <a:rPr lang="en-GB" b="1" u="sng" dirty="0"/>
              <a:t>Group-B (</a:t>
            </a:r>
            <a:r>
              <a:rPr lang="en-GB" b="1" u="sng" dirty="0" smtClean="0"/>
              <a:t>probiotics)was </a:t>
            </a:r>
            <a:r>
              <a:rPr lang="en-GB" b="1" u="sng" dirty="0"/>
              <a:t>3.29±1.74</a:t>
            </a:r>
            <a:endParaRPr lang="en-GB" b="1" u="sng" dirty="0" smtClean="0"/>
          </a:p>
          <a:p>
            <a:endParaRPr lang="en-GB" dirty="0" smtClean="0"/>
          </a:p>
          <a:p>
            <a:r>
              <a:rPr lang="en-GB" dirty="0" smtClean="0"/>
              <a:t>Student </a:t>
            </a:r>
            <a:r>
              <a:rPr lang="en-GB" dirty="0"/>
              <a:t>t-test </a:t>
            </a:r>
            <a:r>
              <a:rPr lang="en-GB" dirty="0" smtClean="0"/>
              <a:t>no </a:t>
            </a:r>
            <a:r>
              <a:rPr lang="en-GB" dirty="0"/>
              <a:t>significant difference was found between the two groups (p=0.713).</a:t>
            </a:r>
            <a:endParaRPr lang="it-IT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it-IT" altLang="it-IT" dirty="0" smtClean="0">
              <a:solidFill>
                <a:srgbClr val="205493"/>
              </a:solidFill>
              <a:latin typeface="BlinkMacSystemFont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it-IT" altLang="it-IT" dirty="0">
              <a:solidFill>
                <a:srgbClr val="212121"/>
              </a:solidFill>
              <a:latin typeface="BlinkMacSystemFont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dirty="0">
                <a:solidFill>
                  <a:srgbClr val="212121"/>
                </a:solidFill>
                <a:latin typeface="BlinkMacSystemFont"/>
              </a:rPr>
              <a:t> </a:t>
            </a:r>
            <a:endParaRPr lang="it-IT" altLang="it-IT" sz="14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4000" dirty="0">
              <a:latin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2400" y="60067"/>
            <a:ext cx="6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200" b="0" i="0" u="none" strike="noStrike" cap="none" normalizeH="0" baseline="0" dirty="0" smtClean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</p:txBody>
      </p:sp>
    </p:spTree>
    <p:extLst>
      <p:ext uri="{BB962C8B-B14F-4D97-AF65-F5344CB8AC3E}">
        <p14:creationId xmlns:p14="http://schemas.microsoft.com/office/powerpoint/2010/main" val="331954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1 grammo verso 80 grammi !!</a:t>
            </a:r>
            <a:endParaRPr lang="it-IT" dirty="0"/>
          </a:p>
        </p:txBody>
      </p:sp>
      <p:pic>
        <p:nvPicPr>
          <p:cNvPr id="1026" name="Picture 2" descr="https://www.tipos.co/wp-content/uploads/2015/02/medicamentos-e1423684350198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734" y="5235828"/>
            <a:ext cx="912591" cy="4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GE Kefi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6" t="41474" r="35851" b="14527"/>
          <a:stretch/>
        </p:blipFill>
        <p:spPr bwMode="auto">
          <a:xfrm>
            <a:off x="5422232" y="2189352"/>
            <a:ext cx="4764505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80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94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it-IT" sz="3600" dirty="0" smtClean="0"/>
              <a:t>Trapianto del </a:t>
            </a:r>
            <a:r>
              <a:rPr lang="it-IT" sz="3600" dirty="0" err="1" smtClean="0"/>
              <a:t>Microbioma</a:t>
            </a:r>
            <a:r>
              <a:rPr lang="it-IT" sz="3600" dirty="0" smtClean="0"/>
              <a:t> Fecale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090569"/>
            <a:ext cx="10515600" cy="5086394"/>
          </a:xfrm>
        </p:spPr>
        <p:txBody>
          <a:bodyPr>
            <a:normAutofit lnSpcReduction="10000"/>
          </a:bodyPr>
          <a:lstStyle/>
          <a:p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L'efficacia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del trapianto fecale è ben documentata per il trattamento delle infezioni da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Clostridium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difficile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con una percentuale di successo che supera l'80-90% nei casi più gravi. 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potenziale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beneficio in patologie come:</a:t>
            </a: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Malattie infiammatorie intestinali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(Morbo di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Crohn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colite ulcerosa)</a:t>
            </a: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Sindrome dell'intestino irritabile (IBS)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Obesità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diabete di tipo 2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Autismo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(in alcuni studi preliminari)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2248" t="19768" r="13450" b="15530"/>
          <a:stretch/>
        </p:blipFill>
        <p:spPr>
          <a:xfrm>
            <a:off x="9547006" y="230966"/>
            <a:ext cx="2284196" cy="1118863"/>
          </a:xfrm>
          <a:prstGeom prst="rect">
            <a:avLst/>
          </a:prstGeom>
        </p:spPr>
      </p:pic>
      <p:pic>
        <p:nvPicPr>
          <p:cNvPr id="5" name="Picture 2" descr="https://tse2.mm.bing.net/th?id=OIP.TCPYB9zXEONXR0QxoTOrWAHaEK&amp;pid=Api&amp;P=0&amp;h=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058" y="4554582"/>
            <a:ext cx="2048046" cy="115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53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38223"/>
            <a:ext cx="10515600" cy="1324817"/>
          </a:xfrm>
        </p:spPr>
        <p:txBody>
          <a:bodyPr>
            <a:noAutofit/>
          </a:bodyPr>
          <a:lstStyle/>
          <a:p>
            <a:r>
              <a:rPr lang="it-IT" sz="2400" dirty="0" err="1"/>
              <a:t>Microorganisms</a:t>
            </a:r>
            <a:r>
              <a:rPr lang="it-IT" sz="2400" dirty="0"/>
              <a:t> . 2023 Mar 22;11(3):806.  </a:t>
            </a:r>
            <a:r>
              <a:rPr lang="it-IT" sz="2400" dirty="0" err="1"/>
              <a:t>doi</a:t>
            </a:r>
            <a:r>
              <a:rPr lang="it-IT" sz="2400" dirty="0" smtClean="0"/>
              <a:t>:</a:t>
            </a:r>
            <a:r>
              <a:rPr lang="it-IT" sz="2400" dirty="0"/>
              <a:t/>
            </a:r>
            <a:br>
              <a:rPr lang="it-IT" sz="2400" dirty="0"/>
            </a:br>
            <a:r>
              <a:rPr lang="en-GB" sz="2400" b="1" dirty="0"/>
              <a:t>Efficacy of </a:t>
            </a:r>
            <a:r>
              <a:rPr lang="en-GB" sz="2400" b="1" dirty="0" err="1"/>
              <a:t>Fecal</a:t>
            </a:r>
            <a:r>
              <a:rPr lang="en-GB" sz="2400" b="1" dirty="0"/>
              <a:t> Microbiota Transplant on </a:t>
            </a:r>
            <a:r>
              <a:rPr lang="en-GB" sz="2400" b="1" dirty="0" err="1"/>
              <a:t>Behavioral</a:t>
            </a:r>
            <a:r>
              <a:rPr lang="en-GB" sz="2400" b="1" dirty="0"/>
              <a:t> and Gastrointestinal Symptoms in </a:t>
            </a:r>
            <a:r>
              <a:rPr lang="en-GB" sz="2400" b="1" dirty="0" err="1"/>
              <a:t>Pediatric</a:t>
            </a:r>
            <a:r>
              <a:rPr lang="en-GB" sz="2400" b="1" dirty="0"/>
              <a:t> Autism: A Systematic </a:t>
            </a:r>
            <a:r>
              <a:rPr lang="en-GB" sz="2400" b="1" dirty="0" smtClean="0"/>
              <a:t>Review</a:t>
            </a:r>
            <a:endParaRPr lang="it-IT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b="1" dirty="0"/>
              <a:t>Risultati: </a:t>
            </a:r>
            <a:r>
              <a:rPr lang="it-IT" b="1" dirty="0" smtClean="0"/>
              <a:t>un </a:t>
            </a:r>
            <a:r>
              <a:rPr lang="it-IT" b="1" dirty="0"/>
              <a:t>miglioramento </a:t>
            </a:r>
            <a:r>
              <a:rPr lang="it-IT" b="1" dirty="0" smtClean="0"/>
              <a:t>significativo </a:t>
            </a:r>
            <a:r>
              <a:rPr lang="it-IT" b="1" dirty="0"/>
              <a:t>(p &lt; 0,05) nei punteggi ABC e CARS in seguito a FMT, con una diminuzione </a:t>
            </a:r>
            <a:r>
              <a:rPr lang="it-IT" b="1" dirty="0" smtClean="0"/>
              <a:t>significativa </a:t>
            </a:r>
            <a:r>
              <a:rPr lang="it-IT" b="1" dirty="0"/>
              <a:t>dei punteggi osservata in tutti gli studi. </a:t>
            </a:r>
            <a:endParaRPr lang="it-IT" b="1" dirty="0" smtClean="0"/>
          </a:p>
          <a:p>
            <a:r>
              <a:rPr lang="it-IT" b="1" dirty="0" smtClean="0"/>
              <a:t>sono </a:t>
            </a:r>
            <a:r>
              <a:rPr lang="it-IT" b="1" dirty="0"/>
              <a:t>stati osservati miglioramenti sostanziali nei sintomi gastrointestinali in tutti gli studi</a:t>
            </a:r>
            <a:r>
              <a:rPr lang="it-IT" b="1" dirty="0" smtClean="0"/>
              <a:t>.</a:t>
            </a:r>
          </a:p>
          <a:p>
            <a:r>
              <a:rPr lang="it-IT" b="1" dirty="0" smtClean="0"/>
              <a:t>Conclusione</a:t>
            </a:r>
            <a:r>
              <a:rPr lang="it-IT" b="1" dirty="0"/>
              <a:t>: i nostri risultati suggeriscono che FMT potrebbe offrire un intervento promettente per il trattamento dei sintomi sia comportamentali che gastrointestinali nei pazienti pediatrici con autismo.</a:t>
            </a: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401813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301" r="1569"/>
          <a:stretch/>
        </p:blipFill>
        <p:spPr>
          <a:xfrm>
            <a:off x="1526256" y="1291905"/>
            <a:ext cx="9089100" cy="517851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063931" y="513806"/>
            <a:ext cx="743712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>
                <a:hlinkClick r:id="rId3"/>
              </a:rPr>
              <a:t>yndogre@unina.it</a:t>
            </a:r>
            <a:r>
              <a:rPr lang="it-IT" sz="2400" dirty="0" smtClean="0"/>
              <a:t>   wwww.luigigreco.info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6796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0">
        <p:cut/>
      </p:transition>
    </mc:Choice>
    <mc:Fallback xmlns="">
      <p:transition advClick="0" advTm="2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321214-8303-255E-E74F-FACC431D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0669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it-IT" sz="3600" b="1" dirty="0"/>
              <a:t>Il microbioma nei primi mesi di vita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FC03AD-8EF4-4EC2-9B52-05C5001E9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 neonati sono sterili alla nascita e la loro prima esposizione ai microbi avviene tramite la madre.</a:t>
            </a: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 neonati nati per via vaginale sono esposti a una gamma di microbi materni che aiuta ad avviare la colonizzazione di batteri benefici come 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Lactobacillus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Bifidobacterium.</a:t>
            </a: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 neonati nati da parto cesareo hanno un profilo microbico diverso, con una predominanza di batteri associati alla pelle.</a:t>
            </a: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Il latte materno è ricco di oligosaccaridi, che fungono da prebiotici per aiutare i microbi benefici a prosperare nell’intestino del neonato.</a:t>
            </a: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 neonati con latte artificiale hanno un microbiota che assomiglia a quello degli adulti, con maggiore abbondanza di </a:t>
            </a:r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Firmicutes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Proteobacteria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97D8AC2-3997-CE5C-6B74-1C0736D9B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83"/>
          <a:stretch/>
        </p:blipFill>
        <p:spPr bwMode="auto">
          <a:xfrm>
            <a:off x="5142689" y="6224488"/>
            <a:ext cx="1906621" cy="6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83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367CA7-82C8-0B1B-35F6-76DA7E9EF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/>
              <a:t>La colonizzazione microbica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3238BFD-C2EA-178E-193C-7450C3892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91012"/>
            <a:ext cx="6491075" cy="473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57A08B87-EB11-52E5-15DF-B7C5EA51E185}"/>
              </a:ext>
            </a:extLst>
          </p:cNvPr>
          <p:cNvSpPr txBox="1">
            <a:spLocks/>
          </p:cNvSpPr>
          <p:nvPr/>
        </p:nvSpPr>
        <p:spPr>
          <a:xfrm>
            <a:off x="1393105" y="5828065"/>
            <a:ext cx="5210174" cy="52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dirty="0"/>
              <a:t>È un processo </a:t>
            </a:r>
            <a:r>
              <a:rPr lang="it-IT" sz="1800" b="1" dirty="0"/>
              <a:t>dinamico</a:t>
            </a:r>
            <a:r>
              <a:rPr lang="it-IT" sz="1800" dirty="0"/>
              <a:t>, </a:t>
            </a:r>
            <a:r>
              <a:rPr lang="it-IT" sz="1800" b="1" dirty="0"/>
              <a:t>modulato</a:t>
            </a:r>
            <a:r>
              <a:rPr lang="it-IT" sz="1800" dirty="0"/>
              <a:t> da numerosi fattori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AA5864C-9572-23F1-46D2-ACB1C251A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301" y="310978"/>
            <a:ext cx="2878613" cy="275942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D1D0F5-127B-BED8-0547-31A58815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426" y="3235596"/>
            <a:ext cx="3402488" cy="311274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FFDDB76-FD9C-D919-5C21-48C21EBD6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83"/>
          <a:stretch/>
        </p:blipFill>
        <p:spPr bwMode="auto">
          <a:xfrm>
            <a:off x="5142689" y="6224488"/>
            <a:ext cx="1906621" cy="6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78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5800" y="365125"/>
            <a:ext cx="4889500" cy="1755775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dirty="0"/>
              <a:t/>
            </a:r>
            <a:br>
              <a:rPr lang="en-US" dirty="0"/>
            </a:br>
            <a:endParaRPr lang="it-IT" dirty="0"/>
          </a:p>
        </p:txBody>
      </p:sp>
      <p:sp>
        <p:nvSpPr>
          <p:cNvPr id="4" name="AutoShape 2" descr="https://www.cell.com/cms/10.1016/j.chom.2024.11.001/asset/c24da197-77f4-4b81-bbcd-212795b6a27d/main.assets/fx1_lr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32774" t="25386" r="32643" b="13502"/>
          <a:stretch/>
        </p:blipFill>
        <p:spPr>
          <a:xfrm>
            <a:off x="723900" y="365125"/>
            <a:ext cx="6070600" cy="603403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897551" y="729933"/>
            <a:ext cx="5165997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1F1F1F"/>
                </a:solidFill>
                <a:latin typeface="inherit"/>
              </a:rPr>
              <a:t>Gli antibiotici prenatali riducono le </a:t>
            </a:r>
            <a:r>
              <a:rPr lang="it-IT" altLang="it-IT" dirty="0" err="1">
                <a:solidFill>
                  <a:srgbClr val="1F1F1F"/>
                </a:solidFill>
                <a:latin typeface="inherit"/>
              </a:rPr>
              <a:t>IgA</a:t>
            </a:r>
            <a:r>
              <a:rPr lang="it-IT" altLang="it-IT" dirty="0">
                <a:solidFill>
                  <a:srgbClr val="1F1F1F"/>
                </a:solidFill>
                <a:latin typeface="inherit"/>
              </a:rPr>
              <a:t> del latte materno e inducono </a:t>
            </a:r>
            <a:r>
              <a:rPr lang="it-IT" altLang="it-IT" dirty="0" err="1">
                <a:solidFill>
                  <a:srgbClr val="1F1F1F"/>
                </a:solidFill>
                <a:latin typeface="inherit"/>
              </a:rPr>
              <a:t>disbiosi</a:t>
            </a:r>
            <a:r>
              <a:rPr lang="it-IT" altLang="it-IT" dirty="0">
                <a:solidFill>
                  <a:srgbClr val="1F1F1F"/>
                </a:solidFill>
                <a:latin typeface="inherit"/>
              </a:rPr>
              <a:t> nella prole di topi, aumentando la suscettibilità neonatale alla sepsi batterica. Cell Host &amp; </a:t>
            </a:r>
            <a:r>
              <a:rPr lang="it-IT" altLang="it-IT" dirty="0" err="1">
                <a:solidFill>
                  <a:srgbClr val="1F1F1F"/>
                </a:solidFill>
                <a:latin typeface="inherit"/>
              </a:rPr>
              <a:t>Microbes</a:t>
            </a:r>
            <a:r>
              <a:rPr lang="it-IT" altLang="it-IT" dirty="0">
                <a:solidFill>
                  <a:srgbClr val="1F1F1F"/>
                </a:solidFill>
                <a:latin typeface="inherit"/>
              </a:rPr>
              <a:t> 2024.</a:t>
            </a:r>
            <a:r>
              <a:rPr lang="it-IT" altLang="it-IT" sz="600" dirty="0"/>
              <a:t> </a:t>
            </a:r>
            <a:endParaRPr lang="it-IT" altLang="it-IT" sz="600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6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solidFill>
                  <a:srgbClr val="1F1F1F"/>
                </a:solidFill>
                <a:latin typeface="inherit"/>
              </a:rPr>
              <a:t>i topi nati da madri trattate con </a:t>
            </a:r>
            <a:r>
              <a:rPr lang="it-IT" altLang="it-IT" sz="1400" dirty="0" err="1">
                <a:solidFill>
                  <a:srgbClr val="1F1F1F"/>
                </a:solidFill>
                <a:latin typeface="inherit"/>
              </a:rPr>
              <a:t>Abx</a:t>
            </a:r>
            <a:r>
              <a:rPr lang="it-IT" altLang="it-IT" sz="1400" dirty="0">
                <a:solidFill>
                  <a:srgbClr val="1F1F1F"/>
                </a:solidFill>
                <a:latin typeface="inherit"/>
              </a:rPr>
              <a:t> </a:t>
            </a:r>
            <a:r>
              <a:rPr lang="it-IT" altLang="it-IT" sz="1400" dirty="0" smtClean="0">
                <a:solidFill>
                  <a:srgbClr val="1F1F1F"/>
                </a:solidFill>
                <a:latin typeface="inherit"/>
              </a:rPr>
              <a:t>sono suscettibili </a:t>
            </a:r>
            <a:r>
              <a:rPr lang="it-IT" altLang="it-IT" sz="1400" dirty="0">
                <a:solidFill>
                  <a:srgbClr val="1F1F1F"/>
                </a:solidFill>
                <a:latin typeface="inherit"/>
              </a:rPr>
              <a:t>alla sepsi tardiva. </a:t>
            </a:r>
            <a:r>
              <a:rPr lang="it-IT" altLang="it-IT" sz="1400" dirty="0" smtClean="0">
                <a:solidFill>
                  <a:srgbClr val="1F1F1F"/>
                </a:solidFill>
                <a:latin typeface="inherit"/>
              </a:rPr>
              <a:t>Meno </a:t>
            </a:r>
            <a:r>
              <a:rPr lang="it-IT" altLang="it-IT" sz="1400" dirty="0" err="1" smtClean="0">
                <a:solidFill>
                  <a:srgbClr val="1F1F1F"/>
                </a:solidFill>
                <a:latin typeface="inherit"/>
              </a:rPr>
              <a:t>IgA</a:t>
            </a:r>
            <a:r>
              <a:rPr lang="it-IT" altLang="it-IT" sz="1400" dirty="0" smtClean="0">
                <a:solidFill>
                  <a:srgbClr val="1F1F1F"/>
                </a:solidFill>
                <a:latin typeface="inherit"/>
              </a:rPr>
              <a:t> </a:t>
            </a:r>
            <a:r>
              <a:rPr lang="it-IT" altLang="it-IT" sz="1400" dirty="0">
                <a:solidFill>
                  <a:srgbClr val="1F1F1F"/>
                </a:solidFill>
                <a:latin typeface="inherit"/>
              </a:rPr>
              <a:t>nel latte materno, </a:t>
            </a:r>
            <a:r>
              <a:rPr lang="it-IT" altLang="it-IT" sz="1400" dirty="0" smtClean="0">
                <a:solidFill>
                  <a:srgbClr val="1F1F1F"/>
                </a:solidFill>
                <a:latin typeface="inherit"/>
              </a:rPr>
              <a:t>meno </a:t>
            </a:r>
            <a:r>
              <a:rPr lang="it-IT" altLang="it-IT" sz="1400" dirty="0" err="1" smtClean="0">
                <a:solidFill>
                  <a:srgbClr val="1F1F1F"/>
                </a:solidFill>
                <a:latin typeface="inherit"/>
              </a:rPr>
              <a:t>IgA</a:t>
            </a:r>
            <a:r>
              <a:rPr lang="it-IT" altLang="it-IT" sz="1400" dirty="0" smtClean="0">
                <a:solidFill>
                  <a:srgbClr val="1F1F1F"/>
                </a:solidFill>
                <a:latin typeface="inherit"/>
              </a:rPr>
              <a:t> </a:t>
            </a:r>
            <a:r>
              <a:rPr lang="it-IT" altLang="it-IT" sz="1400" dirty="0">
                <a:solidFill>
                  <a:srgbClr val="1F1F1F"/>
                </a:solidFill>
                <a:latin typeface="inherit"/>
              </a:rPr>
              <a:t>fecali neonatali e del rivestimento di </a:t>
            </a:r>
            <a:r>
              <a:rPr lang="it-IT" altLang="it-IT" sz="1400" dirty="0" err="1">
                <a:solidFill>
                  <a:srgbClr val="1F1F1F"/>
                </a:solidFill>
                <a:latin typeface="inherit"/>
              </a:rPr>
              <a:t>IgA</a:t>
            </a:r>
            <a:r>
              <a:rPr lang="it-IT" altLang="it-IT" sz="1400" dirty="0">
                <a:solidFill>
                  <a:srgbClr val="1F1F1F"/>
                </a:solidFill>
                <a:latin typeface="inherit"/>
              </a:rPr>
              <a:t> </a:t>
            </a:r>
            <a:r>
              <a:rPr lang="it-IT" altLang="it-IT" sz="1400" dirty="0" smtClean="0">
                <a:solidFill>
                  <a:srgbClr val="1F1F1F"/>
                </a:solidFill>
                <a:latin typeface="inherit"/>
              </a:rPr>
              <a:t>verso i batteri intestinali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400" dirty="0" smtClean="0">
              <a:solidFill>
                <a:srgbClr val="1F1F1F"/>
              </a:solidFill>
              <a:latin typeface="inheri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 smtClean="0">
                <a:solidFill>
                  <a:srgbClr val="1F1F1F"/>
                </a:solidFill>
                <a:latin typeface="inherit"/>
              </a:rPr>
              <a:t>adulti nati </a:t>
            </a:r>
            <a:r>
              <a:rPr lang="it-IT" altLang="it-IT" sz="1400" dirty="0">
                <a:solidFill>
                  <a:srgbClr val="1F1F1F"/>
                </a:solidFill>
                <a:latin typeface="inherit"/>
              </a:rPr>
              <a:t>da madri trattate con </a:t>
            </a:r>
            <a:r>
              <a:rPr lang="it-IT" altLang="it-IT" sz="1400" dirty="0" err="1">
                <a:solidFill>
                  <a:srgbClr val="1F1F1F"/>
                </a:solidFill>
                <a:latin typeface="inherit"/>
              </a:rPr>
              <a:t>Abx</a:t>
            </a:r>
            <a:r>
              <a:rPr lang="it-IT" altLang="it-IT" sz="1400" dirty="0">
                <a:solidFill>
                  <a:srgbClr val="1F1F1F"/>
                </a:solidFill>
                <a:latin typeface="inherit"/>
              </a:rPr>
              <a:t> avevano una riduzione delle plasmacellule </a:t>
            </a:r>
            <a:r>
              <a:rPr lang="it-IT" altLang="it-IT" sz="1400" dirty="0" err="1">
                <a:solidFill>
                  <a:srgbClr val="1F1F1F"/>
                </a:solidFill>
                <a:latin typeface="inherit"/>
              </a:rPr>
              <a:t>IgA</a:t>
            </a:r>
            <a:r>
              <a:rPr lang="it-IT" altLang="it-IT" sz="1400" dirty="0">
                <a:solidFill>
                  <a:srgbClr val="1F1F1F"/>
                </a:solidFill>
                <a:latin typeface="inherit"/>
              </a:rPr>
              <a:t>+ nell'ileo e nel colon, delle </a:t>
            </a:r>
            <a:r>
              <a:rPr lang="it-IT" altLang="it-IT" sz="1400" dirty="0" err="1">
                <a:solidFill>
                  <a:srgbClr val="1F1F1F"/>
                </a:solidFill>
                <a:latin typeface="inherit"/>
              </a:rPr>
              <a:t>IgA</a:t>
            </a:r>
            <a:r>
              <a:rPr lang="it-IT" altLang="it-IT" sz="1400" dirty="0">
                <a:solidFill>
                  <a:srgbClr val="1F1F1F"/>
                </a:solidFill>
                <a:latin typeface="inherit"/>
              </a:rPr>
              <a:t> secretorie fecali (</a:t>
            </a:r>
            <a:r>
              <a:rPr lang="it-IT" altLang="it-IT" sz="1400" dirty="0" err="1">
                <a:solidFill>
                  <a:srgbClr val="1F1F1F"/>
                </a:solidFill>
                <a:latin typeface="inherit"/>
              </a:rPr>
              <a:t>SIgA</a:t>
            </a:r>
            <a:r>
              <a:rPr lang="it-IT" altLang="it-IT" sz="1400" dirty="0">
                <a:solidFill>
                  <a:srgbClr val="1F1F1F"/>
                </a:solidFill>
                <a:latin typeface="inherit"/>
              </a:rPr>
              <a:t>), dei linfociti T regolatori CD4+ del colon e dei linfociti T </a:t>
            </a:r>
            <a:r>
              <a:rPr lang="it-IT" altLang="it-IT" sz="1400" dirty="0" err="1">
                <a:solidFill>
                  <a:srgbClr val="1F1F1F"/>
                </a:solidFill>
                <a:latin typeface="inherit"/>
              </a:rPr>
              <a:t>helper</a:t>
            </a:r>
            <a:r>
              <a:rPr lang="it-IT" altLang="it-IT" sz="1400" dirty="0">
                <a:solidFill>
                  <a:srgbClr val="1F1F1F"/>
                </a:solidFill>
                <a:latin typeface="inherit"/>
              </a:rPr>
              <a:t> 17-like e un </a:t>
            </a:r>
            <a:r>
              <a:rPr lang="it-IT" altLang="it-IT" sz="1400" dirty="0" err="1">
                <a:solidFill>
                  <a:srgbClr val="1F1F1F"/>
                </a:solidFill>
                <a:latin typeface="inherit"/>
              </a:rPr>
              <a:t>microbioma</a:t>
            </a:r>
            <a:r>
              <a:rPr lang="it-IT" altLang="it-IT" sz="1400" dirty="0">
                <a:solidFill>
                  <a:srgbClr val="1F1F1F"/>
                </a:solidFill>
                <a:latin typeface="inherit"/>
              </a:rPr>
              <a:t> fecale meno diversificato. </a:t>
            </a:r>
            <a:endParaRPr lang="it-IT" altLang="it-IT" sz="1400" dirty="0" smtClean="0">
              <a:solidFill>
                <a:srgbClr val="1F1F1F"/>
              </a:solidFill>
              <a:latin typeface="inheri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400" dirty="0" smtClean="0">
              <a:solidFill>
                <a:srgbClr val="1F1F1F"/>
              </a:solidFill>
              <a:latin typeface="inheri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 smtClean="0">
                <a:solidFill>
                  <a:srgbClr val="1F1F1F"/>
                </a:solidFill>
                <a:latin typeface="inherit"/>
              </a:rPr>
              <a:t>Il </a:t>
            </a:r>
            <a:r>
              <a:rPr lang="it-IT" altLang="it-IT" sz="1400" dirty="0">
                <a:solidFill>
                  <a:srgbClr val="1F1F1F"/>
                </a:solidFill>
                <a:latin typeface="inherit"/>
              </a:rPr>
              <a:t>trattamento con </a:t>
            </a:r>
            <a:r>
              <a:rPr lang="it-IT" altLang="it-IT" sz="1400" dirty="0" err="1">
                <a:solidFill>
                  <a:srgbClr val="1F1F1F"/>
                </a:solidFill>
                <a:latin typeface="inherit"/>
              </a:rPr>
              <a:t>apirasi</a:t>
            </a:r>
            <a:r>
              <a:rPr lang="it-IT" altLang="it-IT" sz="1400" dirty="0">
                <a:solidFill>
                  <a:srgbClr val="1F1F1F"/>
                </a:solidFill>
                <a:latin typeface="inherit"/>
              </a:rPr>
              <a:t>, che ripristina la secrezione di </a:t>
            </a:r>
            <a:r>
              <a:rPr lang="it-IT" altLang="it-IT" sz="1400" dirty="0" err="1">
                <a:solidFill>
                  <a:srgbClr val="1F1F1F"/>
                </a:solidFill>
                <a:latin typeface="inherit"/>
              </a:rPr>
              <a:t>SIgA</a:t>
            </a:r>
            <a:r>
              <a:rPr lang="it-IT" altLang="it-IT" sz="1400" dirty="0">
                <a:solidFill>
                  <a:srgbClr val="1F1F1F"/>
                </a:solidFill>
                <a:latin typeface="inherit"/>
              </a:rPr>
              <a:t>, ha stimolato la produzione di </a:t>
            </a:r>
            <a:r>
              <a:rPr lang="it-IT" altLang="it-IT" sz="1400" dirty="0" err="1">
                <a:solidFill>
                  <a:srgbClr val="1F1F1F"/>
                </a:solidFill>
                <a:latin typeface="inherit"/>
              </a:rPr>
              <a:t>IgA</a:t>
            </a:r>
            <a:r>
              <a:rPr lang="it-IT" altLang="it-IT" sz="1400" dirty="0">
                <a:solidFill>
                  <a:srgbClr val="1F1F1F"/>
                </a:solidFill>
                <a:latin typeface="inherit"/>
              </a:rPr>
              <a:t> nel latte materno e ha protetto i cuccioli dalla sepsi</a:t>
            </a:r>
            <a:r>
              <a:rPr lang="it-IT" altLang="it-IT" sz="1400" dirty="0" smtClean="0">
                <a:solidFill>
                  <a:srgbClr val="1F1F1F"/>
                </a:solidFill>
                <a:latin typeface="inherit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400" dirty="0" smtClean="0">
              <a:solidFill>
                <a:srgbClr val="1F1F1F"/>
              </a:solidFill>
              <a:latin typeface="inheri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 smtClean="0">
                <a:solidFill>
                  <a:srgbClr val="1F1F1F"/>
                </a:solidFill>
                <a:latin typeface="inherit"/>
              </a:rPr>
              <a:t> </a:t>
            </a:r>
            <a:r>
              <a:rPr lang="it-IT" altLang="it-IT" sz="1400" dirty="0">
                <a:solidFill>
                  <a:srgbClr val="1F1F1F"/>
                </a:solidFill>
                <a:latin typeface="inherit"/>
              </a:rPr>
              <a:t>Inoltre, il latte materno di madri non trattate ha salvato i fenotipi dei cuccioli nati da madri trattate con </a:t>
            </a:r>
            <a:r>
              <a:rPr lang="it-IT" altLang="it-IT" sz="1400" dirty="0" err="1">
                <a:solidFill>
                  <a:srgbClr val="1F1F1F"/>
                </a:solidFill>
                <a:latin typeface="inherit"/>
              </a:rPr>
              <a:t>Abx</a:t>
            </a:r>
            <a:r>
              <a:rPr lang="it-IT" altLang="it-IT" sz="1400" dirty="0">
                <a:solidFill>
                  <a:srgbClr val="1F1F1F"/>
                </a:solidFill>
                <a:latin typeface="inherit"/>
              </a:rPr>
              <a:t>.</a:t>
            </a:r>
            <a:r>
              <a:rPr lang="it-IT" altLang="it-IT" sz="400" dirty="0"/>
              <a:t> </a:t>
            </a:r>
            <a:endParaRPr lang="it-IT" altLang="it-IT" sz="11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400" dirty="0">
              <a:latin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974080" y="102920"/>
            <a:ext cx="6217920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94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5E270D-382D-C023-1A99-0CED6B88B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213"/>
            <a:ext cx="10515600" cy="1163357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it-IT" sz="3600" b="1" dirty="0"/>
              <a:t>Perché un benchmark?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789DB9-6581-6DEF-5615-8FCE8BE01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9487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Perché nonostante nell’infante il microbioma sia prima orientato a digerire gli oligosaccaridi (non digeribili) de latte materno e poi si modifichi per adattarsi all’introduzione dei cibi solidi in modalità costante e stabile nel tempo, al momento non esiste alcun modello normativo!</a:t>
            </a: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Perché i modelli di successione microbica sono conservati nei neonati, indipendentemente dal luogo in cui questo fenomeno si osservi. Esistono delle vere e proprie 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Traiettorie di sviluppo universali.</a:t>
            </a: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Perché un modello fornisce un 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parametro di riferimento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complementare agli altri attualmente in uso nella 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valutazione dello sviluppo infantile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Perché quando il microbioma non rispecchia la fase di crescita (età specifica) possono insorgere problemi di salute e di crescita (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Mismatch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Perché i numerosi studi finora pubblicati sulla tematica non lo hanno mai fatto prima, generando talvolta confusione nei risultati ottenuti.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214E6CA-2D3D-8DCB-178E-1F184C87D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83"/>
          <a:stretch/>
        </p:blipFill>
        <p:spPr bwMode="auto">
          <a:xfrm>
            <a:off x="5142689" y="6224488"/>
            <a:ext cx="1906621" cy="6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71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0B373-3509-6E52-068C-AB52C5DC7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3B8B80-1D1F-DDA9-9AA8-51C458E74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35907"/>
            <a:ext cx="10515600" cy="297605"/>
          </a:xfrm>
        </p:spPr>
        <p:txBody>
          <a:bodyPr>
            <a:normAutofit fontScale="90000"/>
          </a:bodyPr>
          <a:lstStyle/>
          <a:p>
            <a:r>
              <a:rPr lang="it-IT" sz="3600" b="1" dirty="0"/>
              <a:t>Lo studio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374AF7-F43D-EC26-6E75-8AE7DB1EE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5738"/>
            <a:ext cx="10515600" cy="5361225"/>
          </a:xfrm>
        </p:spPr>
        <p:txBody>
          <a:bodyPr>
            <a:normAutofit/>
          </a:bodyPr>
          <a:lstStyle/>
          <a:p>
            <a:r>
              <a:rPr lang="it-IT" sz="2400" dirty="0"/>
              <a:t>1.827 neonati (0-18m), 3.154 campioni, 12 </a:t>
            </a:r>
            <a:r>
              <a:rPr lang="it-IT" sz="2400" dirty="0" smtClean="0"/>
              <a:t>paesi da Data </a:t>
            </a:r>
            <a:r>
              <a:rPr lang="it-IT" sz="2400" dirty="0" err="1" smtClean="0"/>
              <a:t>Bank</a:t>
            </a:r>
            <a:r>
              <a:rPr lang="it-IT" sz="2400" dirty="0" smtClean="0"/>
              <a:t>  – </a:t>
            </a:r>
            <a:r>
              <a:rPr lang="it-IT" sz="2400" b="1" u="sng" dirty="0" smtClean="0"/>
              <a:t>427 Casi Prospettici in Sud Africa</a:t>
            </a:r>
            <a:endParaRPr lang="it-IT" sz="2400" b="1" u="sng" dirty="0"/>
          </a:p>
          <a:p>
            <a:r>
              <a:rPr lang="it-IT" sz="2400" spc="-100" dirty="0" smtClean="0"/>
              <a:t>.</a:t>
            </a:r>
            <a:endParaRPr lang="it-IT" sz="2400" spc="-100" dirty="0"/>
          </a:p>
          <a:p>
            <a:endParaRPr lang="it-IT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60FF20F-E49C-84CC-2ACB-46EDEB357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83"/>
          <a:stretch/>
        </p:blipFill>
        <p:spPr bwMode="auto">
          <a:xfrm>
            <a:off x="5142689" y="6224488"/>
            <a:ext cx="1906621" cy="6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F675D353-8DBB-AC11-D107-0653A4E28EFF}"/>
              </a:ext>
            </a:extLst>
          </p:cNvPr>
          <p:cNvGrpSpPr/>
          <p:nvPr/>
        </p:nvGrpSpPr>
        <p:grpSpPr>
          <a:xfrm>
            <a:off x="1337648" y="2872645"/>
            <a:ext cx="9552979" cy="3486544"/>
            <a:chOff x="1265596" y="2773719"/>
            <a:chExt cx="9552979" cy="3486544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305377C2-E0A1-83E4-B8B7-78DCB9079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8721" y="2773719"/>
              <a:ext cx="5374555" cy="3349289"/>
            </a:xfrm>
            <a:prstGeom prst="rect">
              <a:avLst/>
            </a:prstGeom>
          </p:spPr>
        </p:pic>
        <p:sp>
          <p:nvSpPr>
            <p:cNvPr id="5" name="Callout: linea piegata 4">
              <a:extLst>
                <a:ext uri="{FF2B5EF4-FFF2-40B4-BE49-F238E27FC236}">
                  <a16:creationId xmlns:a16="http://schemas.microsoft.com/office/drawing/2014/main" id="{DFD89D58-435F-6CFF-2C0D-7982B9232F72}"/>
                </a:ext>
              </a:extLst>
            </p:cNvPr>
            <p:cNvSpPr/>
            <p:nvPr/>
          </p:nvSpPr>
          <p:spPr>
            <a:xfrm>
              <a:off x="1265596" y="5951713"/>
              <a:ext cx="1428750" cy="308550"/>
            </a:xfrm>
            <a:prstGeom prst="borderCallout2">
              <a:avLst>
                <a:gd name="adj1" fmla="val 33409"/>
                <a:gd name="adj2" fmla="val 99667"/>
                <a:gd name="adj3" fmla="val -96653"/>
                <a:gd name="adj4" fmla="val 165668"/>
                <a:gd name="adj5" fmla="val -341739"/>
                <a:gd name="adj6" fmla="val 257953"/>
              </a:avLst>
            </a:prstGeom>
            <a:solidFill>
              <a:srgbClr val="0001F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Brasile</a:t>
              </a:r>
            </a:p>
          </p:txBody>
        </p:sp>
        <p:sp>
          <p:nvSpPr>
            <p:cNvPr id="7" name="Callout: linea piegata 6">
              <a:extLst>
                <a:ext uri="{FF2B5EF4-FFF2-40B4-BE49-F238E27FC236}">
                  <a16:creationId xmlns:a16="http://schemas.microsoft.com/office/drawing/2014/main" id="{69C43594-6B85-4A43-4EB2-CFB5F4C6E5B9}"/>
                </a:ext>
              </a:extLst>
            </p:cNvPr>
            <p:cNvSpPr/>
            <p:nvPr/>
          </p:nvSpPr>
          <p:spPr>
            <a:xfrm>
              <a:off x="9246449" y="4941090"/>
              <a:ext cx="1572126" cy="818707"/>
            </a:xfrm>
            <a:prstGeom prst="borderCallout2">
              <a:avLst>
                <a:gd name="adj1" fmla="val 33409"/>
                <a:gd name="adj2" fmla="val -333"/>
                <a:gd name="adj3" fmla="val 43389"/>
                <a:gd name="adj4" fmla="val -61361"/>
                <a:gd name="adj5" fmla="val 1679"/>
                <a:gd name="adj6" fmla="val -192986"/>
              </a:avLst>
            </a:prstGeom>
            <a:solidFill>
              <a:srgbClr val="FB000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 smtClean="0"/>
            </a:p>
            <a:p>
              <a:pPr algn="ctr"/>
              <a:r>
                <a:rPr lang="it-IT" dirty="0" smtClean="0"/>
                <a:t>Sud Africa</a:t>
              </a:r>
            </a:p>
            <a:p>
              <a:pPr algn="ctr"/>
              <a:r>
                <a:rPr lang="it-IT" dirty="0" smtClean="0"/>
                <a:t>427 bimbi </a:t>
              </a:r>
            </a:p>
            <a:p>
              <a:pPr algn="ctr"/>
              <a:r>
                <a:rPr lang="it-IT" dirty="0" smtClean="0"/>
                <a:t>0-24 mesi </a:t>
              </a:r>
            </a:p>
            <a:p>
              <a:pPr algn="ctr"/>
              <a:endParaRPr lang="it-IT" dirty="0"/>
            </a:p>
          </p:txBody>
        </p:sp>
        <p:sp>
          <p:nvSpPr>
            <p:cNvPr id="10" name="Callout: linea piegata 9">
              <a:extLst>
                <a:ext uri="{FF2B5EF4-FFF2-40B4-BE49-F238E27FC236}">
                  <a16:creationId xmlns:a16="http://schemas.microsoft.com/office/drawing/2014/main" id="{E761BCC5-02AD-4ADC-11C3-0425125BAB2F}"/>
                </a:ext>
              </a:extLst>
            </p:cNvPr>
            <p:cNvSpPr/>
            <p:nvPr/>
          </p:nvSpPr>
          <p:spPr>
            <a:xfrm>
              <a:off x="9353547" y="4417414"/>
              <a:ext cx="1428750" cy="308550"/>
            </a:xfrm>
            <a:prstGeom prst="borderCallout2">
              <a:avLst>
                <a:gd name="adj1" fmla="val 33409"/>
                <a:gd name="adj2" fmla="val -333"/>
                <a:gd name="adj3" fmla="val -34598"/>
                <a:gd name="adj4" fmla="val -84940"/>
                <a:gd name="adj5" fmla="val -119203"/>
                <a:gd name="adj6" fmla="val -134437"/>
              </a:avLst>
            </a:prstGeom>
            <a:solidFill>
              <a:srgbClr val="1C682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Bangladesh</a:t>
              </a:r>
            </a:p>
          </p:txBody>
        </p:sp>
        <p:sp>
          <p:nvSpPr>
            <p:cNvPr id="12" name="Callout: linea piegata 11">
              <a:extLst>
                <a:ext uri="{FF2B5EF4-FFF2-40B4-BE49-F238E27FC236}">
                  <a16:creationId xmlns:a16="http://schemas.microsoft.com/office/drawing/2014/main" id="{5C7D390B-3884-C05F-A1DD-F3C3E2328001}"/>
                </a:ext>
              </a:extLst>
            </p:cNvPr>
            <p:cNvSpPr/>
            <p:nvPr/>
          </p:nvSpPr>
          <p:spPr>
            <a:xfrm>
              <a:off x="9353547" y="3905879"/>
              <a:ext cx="1428750" cy="308550"/>
            </a:xfrm>
            <a:prstGeom prst="borderCallout2">
              <a:avLst>
                <a:gd name="adj1" fmla="val 33409"/>
                <a:gd name="adj2" fmla="val -333"/>
                <a:gd name="adj3" fmla="val -174977"/>
                <a:gd name="adj4" fmla="val -130750"/>
                <a:gd name="adj5" fmla="val -161881"/>
                <a:gd name="adj6" fmla="val -185206"/>
              </a:avLst>
            </a:prstGeom>
            <a:solidFill>
              <a:srgbClr val="8CDFF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Russia</a:t>
              </a:r>
            </a:p>
          </p:txBody>
        </p:sp>
        <p:sp>
          <p:nvSpPr>
            <p:cNvPr id="13" name="Callout: linea piegata 12">
              <a:extLst>
                <a:ext uri="{FF2B5EF4-FFF2-40B4-BE49-F238E27FC236}">
                  <a16:creationId xmlns:a16="http://schemas.microsoft.com/office/drawing/2014/main" id="{3BD8DFD4-9725-D65C-1157-50E23979621C}"/>
                </a:ext>
              </a:extLst>
            </p:cNvPr>
            <p:cNvSpPr/>
            <p:nvPr/>
          </p:nvSpPr>
          <p:spPr>
            <a:xfrm>
              <a:off x="9353547" y="3394344"/>
              <a:ext cx="1428750" cy="308550"/>
            </a:xfrm>
            <a:prstGeom prst="borderCallout2">
              <a:avLst>
                <a:gd name="adj1" fmla="val 33409"/>
                <a:gd name="adj2" fmla="val -333"/>
                <a:gd name="adj3" fmla="val -90750"/>
                <a:gd name="adj4" fmla="val -135466"/>
                <a:gd name="adj5" fmla="val -12144"/>
                <a:gd name="adj6" fmla="val -222259"/>
              </a:avLst>
            </a:prstGeom>
            <a:solidFill>
              <a:srgbClr val="8CDFF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Estonia</a:t>
              </a:r>
            </a:p>
          </p:txBody>
        </p:sp>
        <p:sp>
          <p:nvSpPr>
            <p:cNvPr id="14" name="Callout: linea piegata 13">
              <a:extLst>
                <a:ext uri="{FF2B5EF4-FFF2-40B4-BE49-F238E27FC236}">
                  <a16:creationId xmlns:a16="http://schemas.microsoft.com/office/drawing/2014/main" id="{DD99C191-F52F-E1CA-8E17-EE862B31BA78}"/>
                </a:ext>
              </a:extLst>
            </p:cNvPr>
            <p:cNvSpPr/>
            <p:nvPr/>
          </p:nvSpPr>
          <p:spPr>
            <a:xfrm>
              <a:off x="9353547" y="2882809"/>
              <a:ext cx="1428750" cy="308550"/>
            </a:xfrm>
            <a:prstGeom prst="borderCallout2">
              <a:avLst>
                <a:gd name="adj1" fmla="val 33409"/>
                <a:gd name="adj2" fmla="val -333"/>
                <a:gd name="adj3" fmla="val 18433"/>
                <a:gd name="adj4" fmla="val -136140"/>
                <a:gd name="adj5" fmla="val 103279"/>
                <a:gd name="adj6" fmla="val -225627"/>
              </a:avLst>
            </a:prstGeom>
            <a:solidFill>
              <a:srgbClr val="8CDFF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Finlandia</a:t>
              </a:r>
            </a:p>
          </p:txBody>
        </p:sp>
        <p:sp>
          <p:nvSpPr>
            <p:cNvPr id="15" name="Callout: linea piegata 14">
              <a:extLst>
                <a:ext uri="{FF2B5EF4-FFF2-40B4-BE49-F238E27FC236}">
                  <a16:creationId xmlns:a16="http://schemas.microsoft.com/office/drawing/2014/main" id="{1171570A-CE43-FB74-2C38-8359C29A1F84}"/>
                </a:ext>
              </a:extLst>
            </p:cNvPr>
            <p:cNvSpPr/>
            <p:nvPr/>
          </p:nvSpPr>
          <p:spPr>
            <a:xfrm>
              <a:off x="1265596" y="2882809"/>
              <a:ext cx="1428750" cy="308550"/>
            </a:xfrm>
            <a:prstGeom prst="borderCallout2">
              <a:avLst>
                <a:gd name="adj1" fmla="val 30289"/>
                <a:gd name="adj2" fmla="val 99372"/>
                <a:gd name="adj3" fmla="val -50196"/>
                <a:gd name="adj4" fmla="val 224955"/>
                <a:gd name="adj5" fmla="val 143832"/>
                <a:gd name="adj6" fmla="val 330162"/>
              </a:avLst>
            </a:prstGeom>
            <a:solidFill>
              <a:srgbClr val="8CDFF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Slovenia</a:t>
              </a:r>
            </a:p>
          </p:txBody>
        </p:sp>
        <p:sp>
          <p:nvSpPr>
            <p:cNvPr id="16" name="Callout: linea piegata 15">
              <a:extLst>
                <a:ext uri="{FF2B5EF4-FFF2-40B4-BE49-F238E27FC236}">
                  <a16:creationId xmlns:a16="http://schemas.microsoft.com/office/drawing/2014/main" id="{FB45F45C-BACE-0D0D-B2FC-ECAE5E9F83CA}"/>
                </a:ext>
              </a:extLst>
            </p:cNvPr>
            <p:cNvSpPr/>
            <p:nvPr/>
          </p:nvSpPr>
          <p:spPr>
            <a:xfrm>
              <a:off x="1265596" y="3394344"/>
              <a:ext cx="1428750" cy="308550"/>
            </a:xfrm>
            <a:prstGeom prst="borderCallout2">
              <a:avLst>
                <a:gd name="adj1" fmla="val 30289"/>
                <a:gd name="adj2" fmla="val 99372"/>
                <a:gd name="adj3" fmla="val -143782"/>
                <a:gd name="adj4" fmla="val 225629"/>
                <a:gd name="adj5" fmla="val -5903"/>
                <a:gd name="adj6" fmla="val 321403"/>
              </a:avLst>
            </a:prstGeom>
            <a:solidFill>
              <a:srgbClr val="8CDFF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Italia</a:t>
              </a:r>
            </a:p>
          </p:txBody>
        </p:sp>
        <p:sp>
          <p:nvSpPr>
            <p:cNvPr id="17" name="Callout: linea piegata 16">
              <a:extLst>
                <a:ext uri="{FF2B5EF4-FFF2-40B4-BE49-F238E27FC236}">
                  <a16:creationId xmlns:a16="http://schemas.microsoft.com/office/drawing/2014/main" id="{E8C37DAB-0D84-FF9A-EC6E-D6349F91AF1A}"/>
                </a:ext>
              </a:extLst>
            </p:cNvPr>
            <p:cNvSpPr/>
            <p:nvPr/>
          </p:nvSpPr>
          <p:spPr>
            <a:xfrm>
              <a:off x="1265596" y="3905879"/>
              <a:ext cx="1428750" cy="308550"/>
            </a:xfrm>
            <a:prstGeom prst="borderCallout2">
              <a:avLst>
                <a:gd name="adj1" fmla="val 30289"/>
                <a:gd name="adj2" fmla="val 99372"/>
                <a:gd name="adj3" fmla="val -228009"/>
                <a:gd name="adj4" fmla="val 229671"/>
                <a:gd name="adj5" fmla="val -152520"/>
                <a:gd name="adj6" fmla="val 305235"/>
              </a:avLst>
            </a:prstGeom>
            <a:solidFill>
              <a:srgbClr val="E7752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bg1"/>
                  </a:solidFill>
                </a:rPr>
                <a:t>Irlanda</a:t>
              </a:r>
            </a:p>
          </p:txBody>
        </p:sp>
        <p:sp>
          <p:nvSpPr>
            <p:cNvPr id="18" name="Callout: linea piegata 17">
              <a:extLst>
                <a:ext uri="{FF2B5EF4-FFF2-40B4-BE49-F238E27FC236}">
                  <a16:creationId xmlns:a16="http://schemas.microsoft.com/office/drawing/2014/main" id="{3288C264-C3F4-FEC1-CFB9-0FEB4A33CCE2}"/>
                </a:ext>
              </a:extLst>
            </p:cNvPr>
            <p:cNvSpPr/>
            <p:nvPr/>
          </p:nvSpPr>
          <p:spPr>
            <a:xfrm>
              <a:off x="1265596" y="4417414"/>
              <a:ext cx="1428750" cy="308550"/>
            </a:xfrm>
            <a:prstGeom prst="borderCallout2">
              <a:avLst>
                <a:gd name="adj1" fmla="val 30289"/>
                <a:gd name="adj2" fmla="val 99372"/>
                <a:gd name="adj3" fmla="val -337192"/>
                <a:gd name="adj4" fmla="val 229671"/>
                <a:gd name="adj5" fmla="val -299137"/>
                <a:gd name="adj6" fmla="val 303214"/>
              </a:avLst>
            </a:prstGeom>
            <a:solidFill>
              <a:srgbClr val="E7752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bg1"/>
                  </a:solidFill>
                </a:rPr>
                <a:t>Inghilterra</a:t>
              </a:r>
            </a:p>
          </p:txBody>
        </p:sp>
        <p:sp>
          <p:nvSpPr>
            <p:cNvPr id="19" name="Callout: linea piegata 18">
              <a:extLst>
                <a:ext uri="{FF2B5EF4-FFF2-40B4-BE49-F238E27FC236}">
                  <a16:creationId xmlns:a16="http://schemas.microsoft.com/office/drawing/2014/main" id="{AE242390-6037-7BBA-9B63-E4B8A50197DE}"/>
                </a:ext>
              </a:extLst>
            </p:cNvPr>
            <p:cNvSpPr/>
            <p:nvPr/>
          </p:nvSpPr>
          <p:spPr>
            <a:xfrm>
              <a:off x="1265596" y="4928949"/>
              <a:ext cx="1428750" cy="308550"/>
            </a:xfrm>
            <a:prstGeom prst="borderCallout2">
              <a:avLst>
                <a:gd name="adj1" fmla="val 30289"/>
                <a:gd name="adj2" fmla="val 99372"/>
                <a:gd name="adj3" fmla="val -252965"/>
                <a:gd name="adj4" fmla="val 176450"/>
                <a:gd name="adj5" fmla="val -345930"/>
                <a:gd name="adj6" fmla="val 197446"/>
              </a:avLst>
            </a:prstGeom>
            <a:solidFill>
              <a:srgbClr val="92DDF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>
                  <a:solidFill>
                    <a:schemeClr val="tx1"/>
                  </a:solidFill>
                </a:rPr>
                <a:t>Stati</a:t>
              </a:r>
              <a:r>
                <a:rPr lang="it-IT" sz="1400" dirty="0">
                  <a:solidFill>
                    <a:schemeClr val="tx1"/>
                  </a:solidFill>
                </a:rPr>
                <a:t> Uniti CMD</a:t>
              </a:r>
            </a:p>
          </p:txBody>
        </p:sp>
        <p:sp>
          <p:nvSpPr>
            <p:cNvPr id="20" name="Callout: linea piegata 19">
              <a:extLst>
                <a:ext uri="{FF2B5EF4-FFF2-40B4-BE49-F238E27FC236}">
                  <a16:creationId xmlns:a16="http://schemas.microsoft.com/office/drawing/2014/main" id="{4A55BEDF-CE34-AC19-6AAA-A9A15F48303E}"/>
                </a:ext>
              </a:extLst>
            </p:cNvPr>
            <p:cNvSpPr/>
            <p:nvPr/>
          </p:nvSpPr>
          <p:spPr>
            <a:xfrm>
              <a:off x="1265596" y="5440331"/>
              <a:ext cx="1428750" cy="308550"/>
            </a:xfrm>
            <a:prstGeom prst="borderCallout2">
              <a:avLst>
                <a:gd name="adj1" fmla="val 30289"/>
                <a:gd name="adj2" fmla="val 99372"/>
                <a:gd name="adj3" fmla="val -486929"/>
                <a:gd name="adj4" fmla="val 237755"/>
                <a:gd name="adj5" fmla="val -564036"/>
                <a:gd name="adj6" fmla="val 237394"/>
              </a:avLst>
            </a:prstGeom>
            <a:solidFill>
              <a:srgbClr val="A32A9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>
                  <a:solidFill>
                    <a:schemeClr val="bg1"/>
                  </a:solidFill>
                </a:rPr>
                <a:t>Stati Uniti ECHO</a:t>
              </a:r>
            </a:p>
          </p:txBody>
        </p:sp>
        <p:sp>
          <p:nvSpPr>
            <p:cNvPr id="23" name="Callout: linea piegata 22">
              <a:extLst>
                <a:ext uri="{FF2B5EF4-FFF2-40B4-BE49-F238E27FC236}">
                  <a16:creationId xmlns:a16="http://schemas.microsoft.com/office/drawing/2014/main" id="{3229799C-6A72-5AAA-0E15-F6048E85D020}"/>
                </a:ext>
              </a:extLst>
            </p:cNvPr>
            <p:cNvSpPr/>
            <p:nvPr/>
          </p:nvSpPr>
          <p:spPr>
            <a:xfrm>
              <a:off x="1265596" y="4928949"/>
              <a:ext cx="1428750" cy="308550"/>
            </a:xfrm>
            <a:prstGeom prst="borderCallout2">
              <a:avLst>
                <a:gd name="adj1" fmla="val 30289"/>
                <a:gd name="adj2" fmla="val 99372"/>
                <a:gd name="adj3" fmla="val -399583"/>
                <a:gd name="adj4" fmla="val 200029"/>
                <a:gd name="adj5" fmla="val -422855"/>
                <a:gd name="adj6" fmla="val 223018"/>
              </a:avLst>
            </a:prstGeom>
            <a:solidFill>
              <a:srgbClr val="92DDF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>
                  <a:solidFill>
                    <a:schemeClr val="tx1"/>
                  </a:solidFill>
                </a:rPr>
                <a:t>Stati</a:t>
              </a:r>
              <a:r>
                <a:rPr lang="it-IT" sz="1400" dirty="0">
                  <a:solidFill>
                    <a:schemeClr val="tx1"/>
                  </a:solidFill>
                </a:rPr>
                <a:t> Uniti CMD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11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776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it-IT" sz="3200" b="1" dirty="0" smtClean="0"/>
              <a:t>Metodi: Regressione </a:t>
            </a:r>
            <a:r>
              <a:rPr lang="it-IT" sz="3200" b="1" dirty="0"/>
              <a:t>con Random </a:t>
            </a:r>
            <a:r>
              <a:rPr lang="it-IT" sz="3200" b="1" dirty="0" err="1"/>
              <a:t>Forest</a:t>
            </a:r>
            <a:endParaRPr lang="it-IT" sz="32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8508" t="33665" r="37456" b="5984"/>
          <a:stretch/>
        </p:blipFill>
        <p:spPr>
          <a:xfrm>
            <a:off x="576397" y="1124125"/>
            <a:ext cx="5949538" cy="421326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971" y="989902"/>
            <a:ext cx="3477003" cy="5752504"/>
          </a:xfrm>
          <a:prstGeom prst="rect">
            <a:avLst/>
          </a:prstGeom>
        </p:spPr>
      </p:pic>
      <p:sp>
        <p:nvSpPr>
          <p:cNvPr id="4" name="Fumetto 1 3"/>
          <p:cNvSpPr/>
          <p:nvPr/>
        </p:nvSpPr>
        <p:spPr>
          <a:xfrm>
            <a:off x="10850880" y="1689463"/>
            <a:ext cx="1079863" cy="740228"/>
          </a:xfrm>
          <a:prstGeom prst="wedgeRectCallout">
            <a:avLst>
              <a:gd name="adj1" fmla="val -61020"/>
              <a:gd name="adj2" fmla="val -563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470 neonati SA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9439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0C081-14D6-DEFE-1A06-017085094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2872AC-2F3A-ABD9-1068-932FF144A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60208" b="33483"/>
          <a:stretch/>
        </p:blipFill>
        <p:spPr>
          <a:xfrm>
            <a:off x="2219325" y="-1597"/>
            <a:ext cx="5915025" cy="6859573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8134351" y="559046"/>
            <a:ext cx="378920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modello Random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Forest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predice l'età come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output di regressione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ed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ha generato previsioni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che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raggiungono un errore quadratico medio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RMSECV) di 2,56 mesi (16,0%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dell'intervallo) </a:t>
            </a:r>
          </a:p>
          <a:p>
            <a:endParaRPr lang="it-I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ed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una correlazione di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Pearson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0,803 tra predetto ed osservato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ccia a destra 3"/>
          <p:cNvSpPr/>
          <p:nvPr/>
        </p:nvSpPr>
        <p:spPr>
          <a:xfrm>
            <a:off x="5431536" y="5029200"/>
            <a:ext cx="1078992" cy="210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191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1611</Words>
  <Application>Microsoft Office PowerPoint</Application>
  <PresentationFormat>Widescreen</PresentationFormat>
  <Paragraphs>150</Paragraphs>
  <Slides>29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7" baseType="lpstr">
      <vt:lpstr>Aptos</vt:lpstr>
      <vt:lpstr>Aptos Display</vt:lpstr>
      <vt:lpstr>Arial</vt:lpstr>
      <vt:lpstr>BlinkMacSystemFont</vt:lpstr>
      <vt:lpstr>Calibri</vt:lpstr>
      <vt:lpstr>inherit</vt:lpstr>
      <vt:lpstr>Times New Roman</vt:lpstr>
      <vt:lpstr>Office Theme</vt:lpstr>
      <vt:lpstr>Presentazione standard di PowerPoint</vt:lpstr>
      <vt:lpstr>Cos’è il microbioma?</vt:lpstr>
      <vt:lpstr>Il microbioma nei primi mesi di vita</vt:lpstr>
      <vt:lpstr>La colonizzazione microbica</vt:lpstr>
      <vt:lpstr>    </vt:lpstr>
      <vt:lpstr>Perché un benchmark?</vt:lpstr>
      <vt:lpstr>Lo studio</vt:lpstr>
      <vt:lpstr>Metodi: Regressione con Random Forest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Analisi funzionale.:  Profili Enzimatici EC   (A) Dimensioni e direzioni dell'effetto per età quando l'abbondanza di Enzimi  viene regredita per età.  I ​​colori delle barre indicano la direzione ed i quadrati colorati sulle etichette dell'asse Y rappresentano il gruppo funzionale degli Enzimi EC.   (B-E) L'abbondanza di Profili Enzimatici EC varia linearmente in funzione dell'età</vt:lpstr>
      <vt:lpstr>Il profilo Enzimatico rispecchia le funzioni dei batteri</vt:lpstr>
      <vt:lpstr>Il Microbioma evolve stabilmente con l’età in tutto il mondo</vt:lpstr>
      <vt:lpstr>  lya Mechnikov  In 1908, Nobel Prize for Physiology and Medicine.  </vt:lpstr>
      <vt:lpstr>yogurt greco</vt:lpstr>
      <vt:lpstr>KEFIR</vt:lpstr>
      <vt:lpstr>Presentazione standard di PowerPoint</vt:lpstr>
      <vt:lpstr>Microbiota alterato dagli antibiotici e il ruolo dei probiotici</vt:lpstr>
      <vt:lpstr>Prove di Efficacia</vt:lpstr>
      <vt:lpstr>Probiotics for treatment of acute diarrhoea in children: randomised clinical trial of five different preparations. Canani RB, Cirillo P, Terrin G, Cesarano L, A.BMJ. 2007 Aug 18;335(7615):340. </vt:lpstr>
      <vt:lpstr>Quanti trattare per un Beneficio da Probiotico NNT  ? DA 7 a 15 trattati per un beneficio Riduzione del Rischio Assoluto col trattamento </vt:lpstr>
      <vt:lpstr> Comparison Of Efficacy Of Yogurt Versus Probiotics For The Management Of Acute Diarrhoea Randomized Controlled Trial . 2022 Apr-Jun;34(2):309-312. DOI: 10.55519/JAMC-02-9215 </vt:lpstr>
      <vt:lpstr>1 grammo verso 80 grammi !!</vt:lpstr>
      <vt:lpstr>Trapianto del Microbioma Fecale</vt:lpstr>
      <vt:lpstr>Microorganisms . 2023 Mar 22;11(3):806.  doi: Efficacy of Fecal Microbiota Transplant on Behavioral and Gastrointestinal Symptoms in Pediatric Autism: A Systematic Review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DE BIASE</dc:creator>
  <cp:lastModifiedBy>Luigi</cp:lastModifiedBy>
  <cp:revision>82</cp:revision>
  <dcterms:created xsi:type="dcterms:W3CDTF">2025-01-20T13:44:56Z</dcterms:created>
  <dcterms:modified xsi:type="dcterms:W3CDTF">2025-03-13T10:22:07Z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2025-01-20T14:14:38Z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6471c042-eca2-4536-84f2-21d15ecdc0e3</vt:lpwstr>
  </property>
  <property fmtid="{D5CDD505-2E9C-101B-9397-08002B2CF9AE}" pid="8" name="MSIP_Label_2ad0b24d-6422-44b0-b3de-abb3a9e8c81a_ContentBits">
    <vt:lpwstr>0</vt:lpwstr>
  </property>
</Properties>
</file>