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34" r:id="rId2"/>
    <p:sldId id="517" r:id="rId3"/>
    <p:sldId id="518" r:id="rId4"/>
    <p:sldId id="519" r:id="rId5"/>
    <p:sldId id="520" r:id="rId6"/>
    <p:sldId id="521" r:id="rId7"/>
    <p:sldId id="522" r:id="rId8"/>
    <p:sldId id="523" r:id="rId9"/>
    <p:sldId id="526" r:id="rId10"/>
    <p:sldId id="527" r:id="rId11"/>
    <p:sldId id="528" r:id="rId12"/>
    <p:sldId id="529" r:id="rId13"/>
    <p:sldId id="530" r:id="rId14"/>
    <p:sldId id="531" r:id="rId15"/>
    <p:sldId id="532" r:id="rId16"/>
    <p:sldId id="533" r:id="rId17"/>
    <p:sldId id="534" r:id="rId18"/>
    <p:sldId id="535" r:id="rId19"/>
    <p:sldId id="536" r:id="rId20"/>
    <p:sldId id="537" r:id="rId21"/>
    <p:sldId id="538" r:id="rId22"/>
    <p:sldId id="539" r:id="rId23"/>
    <p:sldId id="261" r:id="rId24"/>
    <p:sldId id="259" r:id="rId25"/>
    <p:sldId id="267" r:id="rId26"/>
    <p:sldId id="270" r:id="rId27"/>
    <p:sldId id="474" r:id="rId28"/>
    <p:sldId id="475" r:id="rId29"/>
    <p:sldId id="476" r:id="rId30"/>
    <p:sldId id="478" r:id="rId31"/>
    <p:sldId id="477" r:id="rId32"/>
    <p:sldId id="271" r:id="rId33"/>
    <p:sldId id="378" r:id="rId34"/>
    <p:sldId id="379" r:id="rId35"/>
    <p:sldId id="381" r:id="rId36"/>
    <p:sldId id="383" r:id="rId37"/>
    <p:sldId id="460" r:id="rId38"/>
    <p:sldId id="461" r:id="rId39"/>
    <p:sldId id="450" r:id="rId40"/>
    <p:sldId id="451" r:id="rId41"/>
    <p:sldId id="453" r:id="rId42"/>
    <p:sldId id="455" r:id="rId43"/>
    <p:sldId id="342" r:id="rId44"/>
    <p:sldId id="344" r:id="rId45"/>
    <p:sldId id="479" r:id="rId46"/>
    <p:sldId id="480" r:id="rId47"/>
    <p:sldId id="482" r:id="rId48"/>
    <p:sldId id="483" r:id="rId49"/>
    <p:sldId id="484" r:id="rId50"/>
    <p:sldId id="485" r:id="rId51"/>
    <p:sldId id="491" r:id="rId52"/>
    <p:sldId id="492" r:id="rId53"/>
    <p:sldId id="493" r:id="rId54"/>
    <p:sldId id="365" r:id="rId55"/>
    <p:sldId id="350" r:id="rId56"/>
    <p:sldId id="351" r:id="rId57"/>
    <p:sldId id="354" r:id="rId58"/>
    <p:sldId id="366" r:id="rId59"/>
    <p:sldId id="355" r:id="rId60"/>
    <p:sldId id="372" r:id="rId61"/>
    <p:sldId id="495" r:id="rId62"/>
    <p:sldId id="373" r:id="rId63"/>
    <p:sldId id="415" r:id="rId64"/>
    <p:sldId id="371" r:id="rId65"/>
    <p:sldId id="417" r:id="rId66"/>
    <p:sldId id="419" r:id="rId67"/>
    <p:sldId id="420" r:id="rId68"/>
    <p:sldId id="505" r:id="rId69"/>
    <p:sldId id="506" r:id="rId70"/>
    <p:sldId id="422" r:id="rId71"/>
    <p:sldId id="423" r:id="rId72"/>
    <p:sldId id="424" r:id="rId73"/>
    <p:sldId id="426" r:id="rId74"/>
    <p:sldId id="427" r:id="rId75"/>
    <p:sldId id="428" r:id="rId76"/>
    <p:sldId id="429" r:id="rId77"/>
    <p:sldId id="430" r:id="rId78"/>
    <p:sldId id="431" r:id="rId79"/>
    <p:sldId id="439" r:id="rId80"/>
    <p:sldId id="440" r:id="rId81"/>
    <p:sldId id="441" r:id="rId82"/>
    <p:sldId id="442" r:id="rId83"/>
    <p:sldId id="443" r:id="rId84"/>
    <p:sldId id="444" r:id="rId85"/>
    <p:sldId id="446" r:id="rId86"/>
    <p:sldId id="447" r:id="rId87"/>
    <p:sldId id="448" r:id="rId88"/>
    <p:sldId id="449" r:id="rId89"/>
    <p:sldId id="496" r:id="rId90"/>
    <p:sldId id="497" r:id="rId91"/>
    <p:sldId id="498" r:id="rId92"/>
    <p:sldId id="499" r:id="rId93"/>
    <p:sldId id="500" r:id="rId94"/>
    <p:sldId id="501" r:id="rId95"/>
    <p:sldId id="502" r:id="rId96"/>
    <p:sldId id="503" r:id="rId97"/>
    <p:sldId id="504" r:id="rId98"/>
    <p:sldId id="374" r:id="rId99"/>
    <p:sldId id="364" r:id="rId100"/>
    <p:sldId id="516" r:id="rId101"/>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33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00" autoAdjust="0"/>
  </p:normalViewPr>
  <p:slideViewPr>
    <p:cSldViewPr>
      <p:cViewPr varScale="1">
        <p:scale>
          <a:sx n="65" d="100"/>
          <a:sy n="65" d="100"/>
        </p:scale>
        <p:origin x="600" y="40"/>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varScale="1">
      <p:scale>
        <a:sx n="1" d="1"/>
        <a:sy n="1" d="1"/>
      </p:scale>
      <p:origin x="0" y="-13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94" b="1" i="0" u="none" strike="noStrike" baseline="0">
                <a:solidFill>
                  <a:srgbClr val="FFC000"/>
                </a:solidFill>
                <a:latin typeface="Comic Sans MS"/>
                <a:ea typeface="Comic Sans MS"/>
                <a:cs typeface="Comic Sans MS"/>
              </a:defRPr>
            </a:pPr>
            <a:r>
              <a:rPr lang="en-US" sz="1794" dirty="0">
                <a:solidFill>
                  <a:srgbClr val="FFC000"/>
                </a:solidFill>
              </a:rPr>
              <a:t>Celiac Disease Prevalence in the last 50 years</a:t>
            </a:r>
          </a:p>
        </c:rich>
      </c:tx>
      <c:layout>
        <c:manualLayout>
          <c:xMode val="edge"/>
          <c:yMode val="edge"/>
          <c:x val="0.10265451855924494"/>
          <c:y val="3.9324456170727357E-2"/>
        </c:manualLayout>
      </c:layout>
      <c:overlay val="0"/>
      <c:spPr>
        <a:noFill/>
        <a:ln w="27150">
          <a:noFill/>
        </a:ln>
      </c:spPr>
    </c:title>
    <c:autoTitleDeleted val="0"/>
    <c:plotArea>
      <c:layout>
        <c:manualLayout>
          <c:layoutTarget val="inner"/>
          <c:xMode val="edge"/>
          <c:yMode val="edge"/>
          <c:x val="7.45891276864728E-2"/>
          <c:y val="0.22482014388489285"/>
          <c:w val="0.89886219974714987"/>
          <c:h val="0.67086330935251803"/>
        </c:manualLayout>
      </c:layout>
      <c:lineChart>
        <c:grouping val="standard"/>
        <c:varyColors val="0"/>
        <c:ser>
          <c:idx val="1"/>
          <c:order val="0"/>
          <c:tx>
            <c:strRef>
              <c:f>Foglio1!$C$6</c:f>
              <c:strCache>
                <c:ptCount val="1"/>
                <c:pt idx="0">
                  <c:v>per 1000</c:v>
                </c:pt>
              </c:strCache>
            </c:strRef>
          </c:tx>
          <c:spPr>
            <a:ln w="40725">
              <a:solidFill>
                <a:srgbClr val="FF0000"/>
              </a:solidFill>
              <a:prstDash val="solid"/>
            </a:ln>
          </c:spPr>
          <c:marker>
            <c:symbol val="square"/>
            <c:size val="2"/>
            <c:spPr>
              <a:noFill/>
              <a:ln w="10180">
                <a:noFill/>
              </a:ln>
            </c:spPr>
          </c:marker>
          <c:cat>
            <c:numRef>
              <c:f>Foglio1!$B$7:$B$13</c:f>
              <c:numCache>
                <c:formatCode>General</c:formatCode>
                <c:ptCount val="7"/>
                <c:pt idx="0">
                  <c:v>1950</c:v>
                </c:pt>
                <c:pt idx="1">
                  <c:v>1960</c:v>
                </c:pt>
                <c:pt idx="2">
                  <c:v>1970</c:v>
                </c:pt>
                <c:pt idx="3">
                  <c:v>1980</c:v>
                </c:pt>
                <c:pt idx="4">
                  <c:v>1990</c:v>
                </c:pt>
                <c:pt idx="5">
                  <c:v>2000</c:v>
                </c:pt>
                <c:pt idx="6">
                  <c:v>2010</c:v>
                </c:pt>
              </c:numCache>
            </c:numRef>
          </c:cat>
          <c:val>
            <c:numRef>
              <c:f>Foglio1!$C$7:$C$13</c:f>
              <c:numCache>
                <c:formatCode>General</c:formatCode>
                <c:ptCount val="7"/>
                <c:pt idx="0">
                  <c:v>0.2</c:v>
                </c:pt>
                <c:pt idx="1">
                  <c:v>0.60000000000000064</c:v>
                </c:pt>
                <c:pt idx="2">
                  <c:v>1</c:v>
                </c:pt>
                <c:pt idx="3">
                  <c:v>2</c:v>
                </c:pt>
                <c:pt idx="4">
                  <c:v>4</c:v>
                </c:pt>
                <c:pt idx="5">
                  <c:v>10</c:v>
                </c:pt>
                <c:pt idx="6">
                  <c:v>20</c:v>
                </c:pt>
              </c:numCache>
            </c:numRef>
          </c:val>
          <c:smooth val="1"/>
          <c:extLst>
            <c:ext xmlns:c16="http://schemas.microsoft.com/office/drawing/2014/chart" uri="{C3380CC4-5D6E-409C-BE32-E72D297353CC}">
              <c16:uniqueId val="{00000000-71CB-4E0B-A41F-CAC8B42DE657}"/>
            </c:ext>
          </c:extLst>
        </c:ser>
        <c:dLbls>
          <c:showLegendKey val="0"/>
          <c:showVal val="0"/>
          <c:showCatName val="0"/>
          <c:showSerName val="0"/>
          <c:showPercent val="0"/>
          <c:showBubbleSize val="0"/>
        </c:dLbls>
        <c:marker val="1"/>
        <c:smooth val="0"/>
        <c:axId val="165097472"/>
        <c:axId val="165099392"/>
      </c:lineChart>
      <c:catAx>
        <c:axId val="165097472"/>
        <c:scaling>
          <c:orientation val="minMax"/>
        </c:scaling>
        <c:delete val="0"/>
        <c:axPos val="b"/>
        <c:numFmt formatCode="General" sourceLinked="1"/>
        <c:majorTickMark val="out"/>
        <c:minorTickMark val="none"/>
        <c:tickLblPos val="nextTo"/>
        <c:spPr>
          <a:ln w="3395">
            <a:solidFill>
              <a:srgbClr val="FFFFFF"/>
            </a:solidFill>
            <a:prstDash val="solid"/>
          </a:ln>
        </c:spPr>
        <c:txPr>
          <a:bodyPr rot="0" vert="horz"/>
          <a:lstStyle/>
          <a:p>
            <a:pPr>
              <a:defRPr sz="1395" b="1" i="0" u="none" strike="noStrike" baseline="0">
                <a:solidFill>
                  <a:srgbClr val="FFCC00"/>
                </a:solidFill>
                <a:latin typeface="Comic Sans MS" pitchFamily="66" charset="0"/>
                <a:ea typeface="Arial"/>
                <a:cs typeface="Arial"/>
              </a:defRPr>
            </a:pPr>
            <a:endParaRPr lang="it-IT"/>
          </a:p>
        </c:txPr>
        <c:crossAx val="165099392"/>
        <c:crosses val="autoZero"/>
        <c:auto val="1"/>
        <c:lblAlgn val="ctr"/>
        <c:lblOffset val="100"/>
        <c:tickLblSkip val="1"/>
        <c:tickMarkSkip val="1"/>
        <c:noMultiLvlLbl val="0"/>
      </c:catAx>
      <c:valAx>
        <c:axId val="165099392"/>
        <c:scaling>
          <c:orientation val="minMax"/>
        </c:scaling>
        <c:delete val="0"/>
        <c:axPos val="l"/>
        <c:numFmt formatCode="General" sourceLinked="1"/>
        <c:majorTickMark val="out"/>
        <c:minorTickMark val="none"/>
        <c:tickLblPos val="nextTo"/>
        <c:spPr>
          <a:ln w="3395">
            <a:solidFill>
              <a:srgbClr val="FFFFFF"/>
            </a:solidFill>
            <a:prstDash val="solid"/>
          </a:ln>
        </c:spPr>
        <c:txPr>
          <a:bodyPr rot="0" vert="horz"/>
          <a:lstStyle/>
          <a:p>
            <a:pPr>
              <a:defRPr sz="1395" b="1" i="0" u="none" strike="noStrike" baseline="0">
                <a:solidFill>
                  <a:srgbClr val="FFCC00"/>
                </a:solidFill>
                <a:latin typeface="Comic Sans MS" pitchFamily="66" charset="0"/>
                <a:ea typeface="Arial"/>
                <a:cs typeface="Arial"/>
              </a:defRPr>
            </a:pPr>
            <a:endParaRPr lang="it-IT"/>
          </a:p>
        </c:txPr>
        <c:crossAx val="165097472"/>
        <c:crosses val="autoZero"/>
        <c:crossBetween val="between"/>
      </c:valAx>
      <c:spPr>
        <a:noFill/>
        <a:ln w="25393">
          <a:noFill/>
        </a:ln>
      </c:spPr>
    </c:plotArea>
    <c:plotVisOnly val="1"/>
    <c:dispBlanksAs val="gap"/>
    <c:showDLblsOverMax val="0"/>
  </c:chart>
  <c:spPr>
    <a:noFill/>
    <a:ln>
      <a:noFill/>
    </a:ln>
  </c:spPr>
  <c:txPr>
    <a:bodyPr/>
    <a:lstStyle/>
    <a:p>
      <a:pPr>
        <a:defRPr sz="935" b="0" i="0" u="none" strike="noStrike" baseline="0">
          <a:solidFill>
            <a:srgbClr val="000000"/>
          </a:solidFill>
          <a:latin typeface="Arial"/>
          <a:ea typeface="Arial"/>
          <a:cs typeface="Arial"/>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err="1" smtClean="0"/>
              <a:t>Heredity</a:t>
            </a:r>
            <a:r>
              <a:rPr lang="it-IT" baseline="0" dirty="0" smtClean="0"/>
              <a:t> </a:t>
            </a:r>
            <a:r>
              <a:rPr lang="it-IT" baseline="0" dirty="0" err="1" smtClean="0"/>
              <a:t>of</a:t>
            </a:r>
            <a:r>
              <a:rPr lang="it-IT" baseline="0" dirty="0" smtClean="0"/>
              <a:t> </a:t>
            </a:r>
            <a:r>
              <a:rPr lang="it-IT" baseline="0" dirty="0" err="1" smtClean="0"/>
              <a:t>CD</a:t>
            </a:r>
            <a:endParaRPr lang="en-US" dirty="0"/>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Foglio1!$B$1</c:f>
              <c:strCache>
                <c:ptCount val="1"/>
                <c:pt idx="0">
                  <c:v>Ereditarietà</c:v>
                </c:pt>
              </c:strCache>
            </c:strRef>
          </c:tx>
          <c:dPt>
            <c:idx val="2"/>
            <c:bubble3D val="0"/>
            <c:spPr>
              <a:ln w="19050">
                <a:solidFill>
                  <a:schemeClr val="tx1"/>
                </a:solidFill>
              </a:ln>
            </c:spPr>
            <c:extLst>
              <c:ext xmlns:c16="http://schemas.microsoft.com/office/drawing/2014/chart" uri="{C3380CC4-5D6E-409C-BE32-E72D297353CC}">
                <c16:uniqueId val="{00000000-E530-4BE9-A31E-3C6BBB74FE62}"/>
              </c:ext>
            </c:extLst>
          </c:dPt>
          <c:dLbls>
            <c:dLbl>
              <c:idx val="1"/>
              <c:layout/>
              <c:tx>
                <c:rich>
                  <a:bodyPr/>
                  <a:lstStyle/>
                  <a:p>
                    <a:r>
                      <a:rPr lang="en-US"/>
                      <a:t>50 </a:t>
                    </a:r>
                    <a:r>
                      <a:rPr lang="en-US" smtClean="0"/>
                      <a:t>Associated Genes</a:t>
                    </a:r>
                    <a:r>
                      <a:rPr lang="en-US" dirty="0"/>
                      <a:t>
6%</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530-4BE9-A31E-3C6BBB74FE62}"/>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Foglio1!$A$2:$A$4</c:f>
              <c:strCache>
                <c:ptCount val="3"/>
                <c:pt idx="0">
                  <c:v>HLA</c:v>
                </c:pt>
                <c:pt idx="1">
                  <c:v>50 Geni</c:v>
                </c:pt>
                <c:pt idx="2">
                  <c:v>?????</c:v>
                </c:pt>
              </c:strCache>
            </c:strRef>
          </c:cat>
          <c:val>
            <c:numRef>
              <c:f>Foglio1!$B$2:$B$4</c:f>
              <c:numCache>
                <c:formatCode>General</c:formatCode>
                <c:ptCount val="3"/>
                <c:pt idx="0">
                  <c:v>40</c:v>
                </c:pt>
                <c:pt idx="1">
                  <c:v>6</c:v>
                </c:pt>
                <c:pt idx="2">
                  <c:v>54</c:v>
                </c:pt>
              </c:numCache>
            </c:numRef>
          </c:val>
          <c:extLst>
            <c:ext xmlns:c16="http://schemas.microsoft.com/office/drawing/2014/chart" uri="{C3380CC4-5D6E-409C-BE32-E72D297353CC}">
              <c16:uniqueId val="{00000002-E530-4BE9-A31E-3C6BBB74FE62}"/>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F35B8D9-A25E-4C57-A501-B388E7FB86E9}" type="datetimeFigureOut">
              <a:rPr lang="fr-FR"/>
              <a:pPr>
                <a:defRPr/>
              </a:pPr>
              <a:t>30/11/2021</a:t>
            </a:fld>
            <a:endParaRPr lang="fr-FR"/>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fr-FR"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63B717C5-C4EB-4F08-8E59-C88442B4A849}"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6A035-38C8-47F0-BC1B-50D8960376C2}" type="slidenum">
              <a:rPr lang="it-IT" altLang="it-IT"/>
              <a:pPr/>
              <a:t>2</a:t>
            </a:fld>
            <a:endParaRPr lang="it-IT" altLang="it-IT"/>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13116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D8174-D634-43E9-A4DB-4B474A3DAD81}" type="slidenum">
              <a:rPr lang="it-IT" altLang="it-IT"/>
              <a:pPr/>
              <a:t>19</a:t>
            </a:fld>
            <a:endParaRPr lang="it-IT" altLang="it-IT"/>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97710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FC54D-2B2D-473C-8400-3499426CE0F9}" type="slidenum">
              <a:rPr lang="it-IT" altLang="it-IT"/>
              <a:pPr/>
              <a:t>20</a:t>
            </a:fld>
            <a:endParaRPr lang="it-IT" altLang="it-IT"/>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85089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FECF6-CAD8-4C1A-BC30-277AC885819A}" type="slidenum">
              <a:rPr lang="it-IT" altLang="it-IT"/>
              <a:pPr/>
              <a:t>21</a:t>
            </a:fld>
            <a:endParaRPr lang="it-IT" altLang="it-IT"/>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95264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E6B55-45E7-4244-B227-CCFFADE28A37}" type="slidenum">
              <a:rPr lang="it-IT" altLang="it-IT"/>
              <a:pPr/>
              <a:t>22</a:t>
            </a:fld>
            <a:endParaRPr lang="it-IT" altLang="it-IT"/>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839897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452176B-E698-4EDE-9828-9FAD95158AD1}" type="slidenum">
              <a:rPr lang="it-IT"/>
              <a:pPr/>
              <a:t>26</a:t>
            </a:fld>
            <a:endParaRPr lang="it-IT"/>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p:cNvSpPr>
            <a:spLocks noGrp="1" noChangeArrowheads="1"/>
          </p:cNvSpPr>
          <p:nvPr>
            <p:ph type="sldNum" sz="quarter"/>
          </p:nvPr>
        </p:nvSpPr>
        <p:spPr>
          <a:noFill/>
          <a:ln/>
        </p:spPr>
        <p:txBody>
          <a:bodyPr/>
          <a:lstStyle/>
          <a:p>
            <a:fld id="{E0A751B0-F08C-4CF0-9D2B-CFBBF34882E9}" type="slidenum">
              <a:rPr lang="en-US"/>
              <a:pPr/>
              <a:t>28</a:t>
            </a:fld>
            <a:endParaRPr lang="en-US"/>
          </a:p>
        </p:txBody>
      </p:sp>
      <p:sp>
        <p:nvSpPr>
          <p:cNvPr id="8195" name="Rectangle 1"/>
          <p:cNvSpPr txBox="1">
            <a:spLocks noGrp="1" noRot="1" noChangeAspect="1" noChangeArrowheads="1" noTextEdit="1"/>
          </p:cNvSpPr>
          <p:nvPr>
            <p:ph type="sldImg"/>
          </p:nvPr>
        </p:nvSpPr>
        <p:spPr>
          <a:xfrm>
            <a:off x="993775" y="641350"/>
            <a:ext cx="4217988" cy="3163888"/>
          </a:xfrm>
          <a:solidFill>
            <a:srgbClr val="FFFFFF"/>
          </a:solidFill>
          <a:ln>
            <a:solidFill>
              <a:srgbClr val="000000"/>
            </a:solidFill>
            <a:miter lim="800000"/>
          </a:ln>
        </p:spPr>
      </p:sp>
      <p:sp>
        <p:nvSpPr>
          <p:cNvPr id="8196" name="Text Box 2"/>
          <p:cNvSpPr txBox="1">
            <a:spLocks noGrp="1" noChangeArrowheads="1"/>
          </p:cNvSpPr>
          <p:nvPr>
            <p:ph type="body" idx="1"/>
          </p:nvPr>
        </p:nvSpPr>
        <p:spPr>
          <a:xfrm>
            <a:off x="620527" y="4009159"/>
            <a:ext cx="4965606" cy="3798455"/>
          </a:xfrm>
          <a:noFill/>
          <a:ln/>
        </p:spPr>
        <p:txBody>
          <a:bodyPr tIns="7915"/>
          <a:lstStyle/>
          <a:p>
            <a:pPr>
              <a:lnSpc>
                <a:spcPct val="93000"/>
              </a:lnSpc>
              <a:spcBef>
                <a:spcPct val="0"/>
              </a:spcBef>
              <a:tabLst>
                <a:tab pos="649628" algn="l"/>
                <a:tab pos="1299256" algn="l"/>
                <a:tab pos="1948884" algn="l"/>
                <a:tab pos="2598511" algn="l"/>
                <a:tab pos="3248139" algn="l"/>
                <a:tab pos="3897767" algn="l"/>
                <a:tab pos="4547395" algn="l"/>
              </a:tabLst>
            </a:pPr>
            <a:r>
              <a:rPr lang="en-US" sz="900" dirty="0" smtClean="0">
                <a:latin typeface="Arial Unicode MS" pitchFamily="32" charset="0"/>
                <a:cs typeface="Arial Unicode MS" pitchFamily="32" charset="0"/>
              </a:rPr>
              <a:t>Figure 1. Initial Biopsy Specimen of the Duodenum. </a:t>
            </a:r>
            <a:r>
              <a:rPr lang="en-US" sz="900" dirty="0" err="1" smtClean="0">
                <a:latin typeface="Arial Unicode MS" pitchFamily="32" charset="0"/>
                <a:cs typeface="Arial Unicode MS" pitchFamily="32" charset="0"/>
              </a:rPr>
              <a:t>Hematoxylin</a:t>
            </a:r>
            <a:r>
              <a:rPr lang="en-US" sz="900" dirty="0" smtClean="0">
                <a:latin typeface="Arial Unicode MS" pitchFamily="32" charset="0"/>
                <a:cs typeface="Arial Unicode MS" pitchFamily="32" charset="0"/>
              </a:rPr>
              <a:t> and eosin staining of a biopsy specimen of the duodenum shows damaged surface epithelium, numerous intraepithelial lymphocytes, and an increased number of lamina </a:t>
            </a:r>
            <a:r>
              <a:rPr lang="en-US" sz="900" dirty="0" err="1" smtClean="0">
                <a:latin typeface="Arial Unicode MS" pitchFamily="32" charset="0"/>
                <a:cs typeface="Arial Unicode MS" pitchFamily="32" charset="0"/>
              </a:rPr>
              <a:t>propria</a:t>
            </a:r>
            <a:r>
              <a:rPr lang="en-US" sz="900" dirty="0" smtClean="0">
                <a:latin typeface="Arial Unicode MS" pitchFamily="32" charset="0"/>
                <a:cs typeface="Arial Unicode MS" pitchFamily="32" charset="0"/>
              </a:rPr>
              <a:t> lymphocytes and plasma cells (Panel A). </a:t>
            </a:r>
            <a:r>
              <a:rPr lang="en-US" sz="900" dirty="0" err="1" smtClean="0">
                <a:latin typeface="Arial Unicode MS" pitchFamily="32" charset="0"/>
                <a:cs typeface="Arial Unicode MS" pitchFamily="32" charset="0"/>
              </a:rPr>
              <a:t>Immunostaining</a:t>
            </a:r>
            <a:r>
              <a:rPr lang="en-US" sz="900" dirty="0" smtClean="0">
                <a:latin typeface="Arial Unicode MS" pitchFamily="32" charset="0"/>
                <a:cs typeface="Arial Unicode MS" pitchFamily="32" charset="0"/>
              </a:rPr>
              <a:t> of the same field for CD3 shows an increased number of intraepithelial and lamina </a:t>
            </a:r>
            <a:r>
              <a:rPr lang="en-US" sz="900" dirty="0" err="1" smtClean="0">
                <a:latin typeface="Arial Unicode MS" pitchFamily="32" charset="0"/>
                <a:cs typeface="Arial Unicode MS" pitchFamily="32" charset="0"/>
              </a:rPr>
              <a:t>propria</a:t>
            </a:r>
            <a:r>
              <a:rPr lang="en-US" sz="900" dirty="0" smtClean="0">
                <a:latin typeface="Arial Unicode MS" pitchFamily="32" charset="0"/>
                <a:cs typeface="Arial Unicode MS" pitchFamily="32" charset="0"/>
              </a:rPr>
              <a:t> lymphocytes (Panel B). Similarly, </a:t>
            </a:r>
            <a:r>
              <a:rPr lang="en-US" sz="900" dirty="0" err="1" smtClean="0">
                <a:latin typeface="Arial Unicode MS" pitchFamily="32" charset="0"/>
                <a:cs typeface="Arial Unicode MS" pitchFamily="32" charset="0"/>
              </a:rPr>
              <a:t>immunostaining</a:t>
            </a:r>
            <a:r>
              <a:rPr lang="en-US" sz="900" dirty="0" smtClean="0">
                <a:latin typeface="Arial Unicode MS" pitchFamily="32" charset="0"/>
                <a:cs typeface="Arial Unicode MS" pitchFamily="32" charset="0"/>
              </a:rPr>
              <a:t> for CD8 shows an increased number of intraepithelial lymphocytes (Panel C). In addition, </a:t>
            </a:r>
            <a:r>
              <a:rPr lang="en-US" sz="900" dirty="0" err="1" smtClean="0">
                <a:latin typeface="Arial Unicode MS" pitchFamily="32" charset="0"/>
                <a:cs typeface="Arial Unicode MS" pitchFamily="32" charset="0"/>
              </a:rPr>
              <a:t>hematoxylin</a:t>
            </a:r>
            <a:r>
              <a:rPr lang="en-US" sz="900" dirty="0" smtClean="0">
                <a:latin typeface="Arial Unicode MS" pitchFamily="32" charset="0"/>
                <a:cs typeface="Arial Unicode MS" pitchFamily="32" charset="0"/>
              </a:rPr>
              <a:t> and eosin staining shows mild-to-moderate villous blunting, crypt hyperplasia, and an expanded proliferative zone of the crypts (Panel D). </a:t>
            </a:r>
            <a:r>
              <a:rPr lang="en-US" sz="900" dirty="0" err="1" smtClean="0">
                <a:latin typeface="Arial Unicode MS" pitchFamily="32" charset="0"/>
                <a:cs typeface="Arial Unicode MS" pitchFamily="32" charset="0"/>
              </a:rPr>
              <a:t>Immunostaining</a:t>
            </a:r>
            <a:r>
              <a:rPr lang="en-US" sz="900" dirty="0" smtClean="0">
                <a:latin typeface="Arial Unicode MS" pitchFamily="32" charset="0"/>
                <a:cs typeface="Arial Unicode MS" pitchFamily="32" charset="0"/>
              </a:rPr>
              <a:t> for Ki-67 shows marked proliferation in the epithelial cells of the crypts that extends to the surface epithelial cells, highlighting the expanded proliferative zone of the crypts and </a:t>
            </a:r>
            <a:r>
              <a:rPr lang="en-US" sz="900" dirty="0" err="1" smtClean="0">
                <a:latin typeface="Arial Unicode MS" pitchFamily="32" charset="0"/>
                <a:cs typeface="Arial Unicode MS" pitchFamily="32" charset="0"/>
              </a:rPr>
              <a:t>hyperplastic</a:t>
            </a:r>
            <a:r>
              <a:rPr lang="en-US" sz="900" dirty="0" smtClean="0">
                <a:latin typeface="Arial Unicode MS" pitchFamily="32" charset="0"/>
                <a:cs typeface="Arial Unicode MS" pitchFamily="32" charset="0"/>
              </a:rPr>
              <a:t> crypts (Panels E and F). Together, these findings are consistent with the diagnosis of celiac disease (modified Marsh classification 3b).</a:t>
            </a:r>
          </a:p>
        </p:txBody>
      </p:sp>
    </p:spTree>
    <p:extLst>
      <p:ext uri="{BB962C8B-B14F-4D97-AF65-F5344CB8AC3E}">
        <p14:creationId xmlns:p14="http://schemas.microsoft.com/office/powerpoint/2010/main" val="119892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sldNum" sz="quarter"/>
          </p:nvPr>
        </p:nvSpPr>
        <p:spPr>
          <a:noFill/>
          <a:ln/>
        </p:spPr>
        <p:txBody>
          <a:bodyPr/>
          <a:lstStyle/>
          <a:p>
            <a:fld id="{83B14E14-70C9-4420-AF23-B5DE30C8B1EE}" type="slidenum">
              <a:rPr lang="en-US"/>
              <a:pPr/>
              <a:t>29</a:t>
            </a:fld>
            <a:endParaRPr lang="en-US"/>
          </a:p>
        </p:txBody>
      </p:sp>
      <p:sp>
        <p:nvSpPr>
          <p:cNvPr id="9219" name="Rectangle 1"/>
          <p:cNvSpPr txBox="1">
            <a:spLocks noGrp="1" noRot="1" noChangeAspect="1" noChangeArrowheads="1" noTextEdit="1"/>
          </p:cNvSpPr>
          <p:nvPr>
            <p:ph type="sldImg"/>
          </p:nvPr>
        </p:nvSpPr>
        <p:spPr>
          <a:xfrm>
            <a:off x="993775" y="641350"/>
            <a:ext cx="4217988" cy="3163888"/>
          </a:xfrm>
          <a:solidFill>
            <a:srgbClr val="FFFFFF"/>
          </a:solidFill>
          <a:ln>
            <a:solidFill>
              <a:srgbClr val="000000"/>
            </a:solidFill>
            <a:miter lim="800000"/>
          </a:ln>
        </p:spPr>
      </p:sp>
      <p:sp>
        <p:nvSpPr>
          <p:cNvPr id="9220" name="Text Box 2"/>
          <p:cNvSpPr txBox="1">
            <a:spLocks noGrp="1" noChangeArrowheads="1"/>
          </p:cNvSpPr>
          <p:nvPr>
            <p:ph type="body" idx="1"/>
          </p:nvPr>
        </p:nvSpPr>
        <p:spPr>
          <a:xfrm>
            <a:off x="620527" y="4009159"/>
            <a:ext cx="4965606" cy="3798455"/>
          </a:xfrm>
          <a:noFill/>
          <a:ln/>
        </p:spPr>
        <p:txBody>
          <a:bodyPr tIns="7915"/>
          <a:lstStyle/>
          <a:p>
            <a:pPr>
              <a:lnSpc>
                <a:spcPct val="93000"/>
              </a:lnSpc>
              <a:spcBef>
                <a:spcPct val="0"/>
              </a:spcBef>
              <a:tabLst>
                <a:tab pos="649628" algn="l"/>
                <a:tab pos="1299256" algn="l"/>
                <a:tab pos="1948884" algn="l"/>
                <a:tab pos="2598511" algn="l"/>
                <a:tab pos="3248139" algn="l"/>
                <a:tab pos="3897767" algn="l"/>
                <a:tab pos="4547395" algn="l"/>
              </a:tabLst>
            </a:pPr>
            <a:r>
              <a:rPr lang="en-US" sz="900" dirty="0" smtClean="0">
                <a:latin typeface="Arial Unicode MS" pitchFamily="32" charset="0"/>
                <a:cs typeface="Arial Unicode MS" pitchFamily="32" charset="0"/>
              </a:rPr>
              <a:t>Figure 2. Subsequent Biopsy Specimen of the Duodenum (</a:t>
            </a:r>
            <a:r>
              <a:rPr lang="en-US" sz="900" dirty="0" err="1" smtClean="0">
                <a:latin typeface="Arial Unicode MS" pitchFamily="32" charset="0"/>
                <a:cs typeface="Arial Unicode MS" pitchFamily="32" charset="0"/>
              </a:rPr>
              <a:t>Hematoxylin</a:t>
            </a:r>
            <a:r>
              <a:rPr lang="en-US" sz="900" dirty="0" smtClean="0">
                <a:latin typeface="Arial Unicode MS" pitchFamily="32" charset="0"/>
                <a:cs typeface="Arial Unicode MS" pitchFamily="32" charset="0"/>
              </a:rPr>
              <a:t> and Eosin). A second biopsy specimen (Panels A, B, and C) shows the duodenal mucosa with normal villous architecture and no villous blunting or atrophy. There is no increase in the number of intraepithelial lymphocytes, the goblet cells are preserved, and the polarity of the nuclei is maintained. The regression of mucosal abnormalities, with normalization of </a:t>
            </a:r>
            <a:r>
              <a:rPr lang="en-US" sz="900" dirty="0" err="1" smtClean="0">
                <a:latin typeface="Arial Unicode MS" pitchFamily="32" charset="0"/>
                <a:cs typeface="Arial Unicode MS" pitchFamily="32" charset="0"/>
              </a:rPr>
              <a:t>villi</a:t>
            </a:r>
            <a:r>
              <a:rPr lang="en-US" sz="900" dirty="0" smtClean="0">
                <a:latin typeface="Arial Unicode MS" pitchFamily="32" charset="0"/>
                <a:cs typeface="Arial Unicode MS" pitchFamily="32" charset="0"/>
              </a:rPr>
              <a:t> to a Marsh classification of 0, is considered to be a </a:t>
            </a:r>
            <a:r>
              <a:rPr lang="en-US" sz="900" dirty="0" err="1" smtClean="0">
                <a:latin typeface="Arial Unicode MS" pitchFamily="32" charset="0"/>
                <a:cs typeface="Arial Unicode MS" pitchFamily="32" charset="0"/>
              </a:rPr>
              <a:t>histologic</a:t>
            </a:r>
            <a:r>
              <a:rPr lang="en-US" sz="900" dirty="0" smtClean="0">
                <a:latin typeface="Arial Unicode MS" pitchFamily="32" charset="0"/>
                <a:cs typeface="Arial Unicode MS" pitchFamily="32" charset="0"/>
              </a:rPr>
              <a:t> remission.</a:t>
            </a:r>
          </a:p>
        </p:txBody>
      </p:sp>
    </p:spTree>
    <p:extLst>
      <p:ext uri="{BB962C8B-B14F-4D97-AF65-F5344CB8AC3E}">
        <p14:creationId xmlns:p14="http://schemas.microsoft.com/office/powerpoint/2010/main" val="303102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a:ln/>
        </p:spPr>
        <p:txBody>
          <a:bodyPr/>
          <a:lstStyle/>
          <a:p>
            <a:fld id="{00751D0E-CC96-4B1B-8609-E92971A939E5}" type="slidenum">
              <a:rPr lang="en-US"/>
              <a:pPr/>
              <a:t>30</a:t>
            </a:fld>
            <a:endParaRPr lang="en-US"/>
          </a:p>
        </p:txBody>
      </p:sp>
      <p:sp>
        <p:nvSpPr>
          <p:cNvPr id="11267" name="Rectangle 1"/>
          <p:cNvSpPr txBox="1">
            <a:spLocks noGrp="1" noRot="1" noChangeAspect="1" noChangeArrowheads="1" noTextEdit="1"/>
          </p:cNvSpPr>
          <p:nvPr>
            <p:ph type="sldImg"/>
          </p:nvPr>
        </p:nvSpPr>
        <p:spPr>
          <a:xfrm>
            <a:off x="993775" y="641350"/>
            <a:ext cx="4217988" cy="3163888"/>
          </a:xfrm>
          <a:solidFill>
            <a:srgbClr val="FFFFFF"/>
          </a:solidFill>
          <a:ln>
            <a:solidFill>
              <a:srgbClr val="000000"/>
            </a:solidFill>
            <a:miter lim="800000"/>
          </a:ln>
        </p:spPr>
      </p:sp>
      <p:sp>
        <p:nvSpPr>
          <p:cNvPr id="11268" name="Rectangle 2"/>
          <p:cNvSpPr txBox="1">
            <a:spLocks noGrp="1" noChangeArrowheads="1"/>
          </p:cNvSpPr>
          <p:nvPr>
            <p:ph type="body" idx="1"/>
          </p:nvPr>
        </p:nvSpPr>
        <p:spPr>
          <a:xfrm>
            <a:off x="620527" y="4009159"/>
            <a:ext cx="4965606" cy="3798455"/>
          </a:xfrm>
          <a:noFill/>
          <a:ln/>
        </p:spPr>
        <p:txBody>
          <a:bodyPr wrap="none" tIns="15830" anchor="ctr"/>
          <a:lstStyle/>
          <a:p>
            <a:pPr marL="193749" indent="-192324">
              <a:lnSpc>
                <a:spcPct val="93000"/>
              </a:lnSpc>
              <a:spcBef>
                <a:spcPct val="0"/>
              </a:spcBef>
              <a:tabLst>
                <a:tab pos="649628" algn="l"/>
                <a:tab pos="1299256" algn="l"/>
                <a:tab pos="1948884" algn="l"/>
                <a:tab pos="2598511" algn="l"/>
                <a:tab pos="3248139" algn="l"/>
                <a:tab pos="3897767" algn="l"/>
                <a:tab pos="4547395" algn="l"/>
              </a:tabLst>
            </a:pPr>
            <a:endParaRPr lang="en-US" sz="1800" dirty="0" smtClean="0">
              <a:latin typeface="Arial" charset="0"/>
              <a:ea typeface="IPAMincho" charset="0"/>
              <a:cs typeface="IPAMincho" charset="0"/>
            </a:endParaRPr>
          </a:p>
        </p:txBody>
      </p:sp>
    </p:spTree>
    <p:extLst>
      <p:ext uri="{BB962C8B-B14F-4D97-AF65-F5344CB8AC3E}">
        <p14:creationId xmlns:p14="http://schemas.microsoft.com/office/powerpoint/2010/main" val="186022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a:ln/>
        </p:spPr>
        <p:txBody>
          <a:bodyPr/>
          <a:lstStyle/>
          <a:p>
            <a:fld id="{92251E4E-8BC8-44CE-9E72-D960584A4C95}" type="slidenum">
              <a:rPr lang="en-US"/>
              <a:pPr/>
              <a:t>31</a:t>
            </a:fld>
            <a:endParaRPr lang="en-US"/>
          </a:p>
        </p:txBody>
      </p:sp>
      <p:sp>
        <p:nvSpPr>
          <p:cNvPr id="10243" name="Rectangle 1"/>
          <p:cNvSpPr txBox="1">
            <a:spLocks noGrp="1" noRot="1" noChangeAspect="1" noChangeArrowheads="1" noTextEdit="1"/>
          </p:cNvSpPr>
          <p:nvPr>
            <p:ph type="sldImg"/>
          </p:nvPr>
        </p:nvSpPr>
        <p:spPr>
          <a:xfrm>
            <a:off x="993775" y="641350"/>
            <a:ext cx="4217988" cy="3163888"/>
          </a:xfrm>
          <a:solidFill>
            <a:srgbClr val="FFFFFF"/>
          </a:solidFill>
          <a:ln>
            <a:solidFill>
              <a:srgbClr val="000000"/>
            </a:solidFill>
            <a:miter lim="800000"/>
          </a:ln>
        </p:spPr>
      </p:sp>
      <p:sp>
        <p:nvSpPr>
          <p:cNvPr id="10244" name="Rectangle 2"/>
          <p:cNvSpPr txBox="1">
            <a:spLocks noGrp="1" noChangeArrowheads="1"/>
          </p:cNvSpPr>
          <p:nvPr>
            <p:ph type="body" idx="1"/>
          </p:nvPr>
        </p:nvSpPr>
        <p:spPr>
          <a:xfrm>
            <a:off x="620527" y="4009159"/>
            <a:ext cx="4965606" cy="3798455"/>
          </a:xfrm>
          <a:noFill/>
          <a:ln/>
        </p:spPr>
        <p:txBody>
          <a:bodyPr wrap="none" tIns="15830" anchor="ctr"/>
          <a:lstStyle/>
          <a:p>
            <a:pPr marL="193749" indent="-192324">
              <a:lnSpc>
                <a:spcPct val="93000"/>
              </a:lnSpc>
              <a:spcBef>
                <a:spcPct val="0"/>
              </a:spcBef>
              <a:tabLst>
                <a:tab pos="649628" algn="l"/>
                <a:tab pos="1299256" algn="l"/>
                <a:tab pos="1948884" algn="l"/>
                <a:tab pos="2598511" algn="l"/>
                <a:tab pos="3248139" algn="l"/>
                <a:tab pos="3897767" algn="l"/>
                <a:tab pos="4547395" algn="l"/>
              </a:tabLst>
            </a:pPr>
            <a:endParaRPr lang="en-US" sz="1800" dirty="0" smtClean="0">
              <a:latin typeface="Arial" charset="0"/>
              <a:ea typeface="IPAMincho" charset="0"/>
              <a:cs typeface="IPAMincho" charset="0"/>
            </a:endParaRPr>
          </a:p>
        </p:txBody>
      </p:sp>
    </p:spTree>
    <p:extLst>
      <p:ext uri="{BB962C8B-B14F-4D97-AF65-F5344CB8AC3E}">
        <p14:creationId xmlns:p14="http://schemas.microsoft.com/office/powerpoint/2010/main" val="145083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74C28CF-6F66-413A-9192-EB15363833C9}" type="slidenum">
              <a:rPr lang="it-IT"/>
              <a:pPr/>
              <a:t>32</a:t>
            </a:fld>
            <a:endParaRPr lang="it-IT"/>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07F678-E0B6-4969-B599-FD8514477364}" type="slidenum">
              <a:rPr lang="it-IT" altLang="it-IT"/>
              <a:pPr/>
              <a:t>3</a:t>
            </a:fld>
            <a:endParaRPr lang="it-IT" altLang="it-IT"/>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805791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ADE4308-A64B-4EC0-BF82-6804C39E4451}" type="slidenum">
              <a:rPr lang="it-IT" smtClean="0"/>
              <a:pPr/>
              <a:t>34</a:t>
            </a:fld>
            <a:endParaRPr lang="it-IT"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0832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6CB307F-0C23-4A6F-89FF-2AFC568D2D2B}" type="slidenum">
              <a:rPr lang="it-IT" smtClean="0"/>
              <a:pPr/>
              <a:t>35</a:t>
            </a:fld>
            <a:endParaRPr lang="it-IT"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7109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a:ln/>
        </p:spPr>
      </p:sp>
      <p:sp>
        <p:nvSpPr>
          <p:cNvPr id="19459" name="Segnaposto note 2"/>
          <p:cNvSpPr>
            <a:spLocks noGrp="1"/>
          </p:cNvSpPr>
          <p:nvPr>
            <p:ph type="body" idx="1"/>
          </p:nvPr>
        </p:nvSpPr>
        <p:spPr>
          <a:noFill/>
          <a:ln/>
        </p:spPr>
        <p:txBody>
          <a:bodyPr/>
          <a:lstStyle/>
          <a:p>
            <a:endParaRPr lang="it-IT" altLang="it-IT" smtClean="0"/>
          </a:p>
        </p:txBody>
      </p:sp>
      <p:sp>
        <p:nvSpPr>
          <p:cNvPr id="19460" name="Segnaposto numero diapositiva 3"/>
          <p:cNvSpPr>
            <a:spLocks noGrp="1"/>
          </p:cNvSpPr>
          <p:nvPr>
            <p:ph type="sldNum" sz="quarter" idx="5"/>
          </p:nvPr>
        </p:nvSpPr>
        <p:spPr>
          <a:noFill/>
        </p:spPr>
        <p:txBody>
          <a:bodyPr/>
          <a:lstStyle/>
          <a:p>
            <a:fld id="{0A469B64-209B-48F9-9962-FF37921FC588}" type="slidenum">
              <a:rPr lang="it-IT" altLang="it-IT"/>
              <a:pPr/>
              <a:t>40</a:t>
            </a:fld>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a:ln/>
        </p:spPr>
      </p:sp>
      <p:sp>
        <p:nvSpPr>
          <p:cNvPr id="21507" name="Segnaposto note 2"/>
          <p:cNvSpPr>
            <a:spLocks noGrp="1"/>
          </p:cNvSpPr>
          <p:nvPr>
            <p:ph type="body" idx="1"/>
          </p:nvPr>
        </p:nvSpPr>
        <p:spPr>
          <a:noFill/>
          <a:ln/>
        </p:spPr>
        <p:txBody>
          <a:bodyPr/>
          <a:lstStyle/>
          <a:p>
            <a:r>
              <a:rPr lang="it-IT" altLang="it-IT" smtClean="0"/>
              <a:t>Dato già noto la togliamo?</a:t>
            </a:r>
          </a:p>
        </p:txBody>
      </p:sp>
      <p:sp>
        <p:nvSpPr>
          <p:cNvPr id="21508" name="Segnaposto numero diapositiva 3"/>
          <p:cNvSpPr>
            <a:spLocks noGrp="1"/>
          </p:cNvSpPr>
          <p:nvPr>
            <p:ph type="sldNum" sz="quarter" idx="5"/>
          </p:nvPr>
        </p:nvSpPr>
        <p:spPr>
          <a:noFill/>
        </p:spPr>
        <p:txBody>
          <a:bodyPr/>
          <a:lstStyle/>
          <a:p>
            <a:fld id="{174C8F46-CDCE-4DD3-BA2F-1388EA60E335}" type="slidenum">
              <a:rPr lang="it-IT" altLang="it-IT"/>
              <a:pPr/>
              <a:t>42</a:t>
            </a:fld>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a:ln/>
        </p:spPr>
        <p:txBody>
          <a:bodyPr/>
          <a:lstStyle/>
          <a:p>
            <a:endParaRPr lang="en-US" smtClean="0">
              <a:latin typeface="Arial" pitchFamily="34" charset="0"/>
            </a:endParaRPr>
          </a:p>
        </p:txBody>
      </p:sp>
      <p:sp>
        <p:nvSpPr>
          <p:cNvPr id="38916" name="Segnaposto numero diapositiva 3"/>
          <p:cNvSpPr>
            <a:spLocks noGrp="1"/>
          </p:cNvSpPr>
          <p:nvPr>
            <p:ph type="sldNum" sz="quarter" idx="5"/>
          </p:nvPr>
        </p:nvSpPr>
        <p:spPr>
          <a:noFill/>
        </p:spPr>
        <p:txBody>
          <a:bodyPr/>
          <a:lstStyle/>
          <a:p>
            <a:fld id="{CA843C54-4861-4461-B579-9861E4240498}" type="slidenum">
              <a:rPr lang="it-IT" smtClean="0">
                <a:latin typeface="Arial" pitchFamily="34" charset="0"/>
              </a:rPr>
              <a:pPr/>
              <a:t>63</a:t>
            </a:fld>
            <a:endParaRPr lang="it-IT"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a:ln/>
        </p:spPr>
      </p:sp>
      <p:sp>
        <p:nvSpPr>
          <p:cNvPr id="39939" name="Segnaposto note 2"/>
          <p:cNvSpPr>
            <a:spLocks noGrp="1"/>
          </p:cNvSpPr>
          <p:nvPr>
            <p:ph type="body" idx="1"/>
          </p:nvPr>
        </p:nvSpPr>
        <p:spPr>
          <a:noFill/>
          <a:ln/>
        </p:spPr>
        <p:txBody>
          <a:bodyPr/>
          <a:lstStyle/>
          <a:p>
            <a:pPr eaLnBrk="1" hangingPunct="1"/>
            <a:endParaRPr lang="en-US" smtClean="0">
              <a:latin typeface="Arial" pitchFamily="34" charset="0"/>
            </a:endParaRPr>
          </a:p>
        </p:txBody>
      </p:sp>
      <p:sp>
        <p:nvSpPr>
          <p:cNvPr id="39940" name="Segnaposto numero diapositiva 3"/>
          <p:cNvSpPr>
            <a:spLocks noGrp="1"/>
          </p:cNvSpPr>
          <p:nvPr>
            <p:ph type="sldNum" sz="quarter" idx="5"/>
          </p:nvPr>
        </p:nvSpPr>
        <p:spPr>
          <a:noFill/>
        </p:spPr>
        <p:txBody>
          <a:bodyPr/>
          <a:lstStyle/>
          <a:p>
            <a:fld id="{8D4C2967-CCE5-4A82-B5E0-90F56B12664F}" type="slidenum">
              <a:rPr lang="it-IT" smtClean="0">
                <a:latin typeface="Arial" pitchFamily="34" charset="0"/>
              </a:rPr>
              <a:pPr/>
              <a:t>65</a:t>
            </a:fld>
            <a:endParaRPr lang="it-IT"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a:ln/>
        </p:spPr>
      </p:sp>
      <p:sp>
        <p:nvSpPr>
          <p:cNvPr id="41987" name="Segnaposto note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1988" name="Segnaposto numero diapositiva 3"/>
          <p:cNvSpPr>
            <a:spLocks noGrp="1"/>
          </p:cNvSpPr>
          <p:nvPr>
            <p:ph type="sldNum" sz="quarter" idx="5"/>
          </p:nvPr>
        </p:nvSpPr>
        <p:spPr>
          <a:noFill/>
        </p:spPr>
        <p:txBody>
          <a:bodyPr/>
          <a:lstStyle/>
          <a:p>
            <a:fld id="{2E715337-AEAE-4F7E-BB8B-162DA52C2628}" type="slidenum">
              <a:rPr lang="it-IT" smtClean="0">
                <a:latin typeface="Arial" pitchFamily="34" charset="0"/>
              </a:rPr>
              <a:pPr/>
              <a:t>66</a:t>
            </a:fld>
            <a:endParaRPr lang="it-IT"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a:ln/>
        </p:spPr>
      </p:sp>
      <p:sp>
        <p:nvSpPr>
          <p:cNvPr id="43011" name="Segnaposto note 2"/>
          <p:cNvSpPr>
            <a:spLocks noGrp="1"/>
          </p:cNvSpPr>
          <p:nvPr>
            <p:ph type="body" idx="1"/>
          </p:nvPr>
        </p:nvSpPr>
        <p:spPr>
          <a:noFill/>
          <a:ln/>
        </p:spPr>
        <p:txBody>
          <a:bodyPr/>
          <a:lstStyle/>
          <a:p>
            <a:pPr eaLnBrk="1" hangingPunct="1"/>
            <a:endParaRPr lang="en-US" smtClean="0">
              <a:latin typeface="Arial" pitchFamily="34" charset="0"/>
            </a:endParaRPr>
          </a:p>
        </p:txBody>
      </p:sp>
      <p:sp>
        <p:nvSpPr>
          <p:cNvPr id="43012" name="Segnaposto numero diapositiva 3"/>
          <p:cNvSpPr>
            <a:spLocks noGrp="1"/>
          </p:cNvSpPr>
          <p:nvPr>
            <p:ph type="sldNum" sz="quarter" idx="5"/>
          </p:nvPr>
        </p:nvSpPr>
        <p:spPr>
          <a:noFill/>
        </p:spPr>
        <p:txBody>
          <a:bodyPr/>
          <a:lstStyle/>
          <a:p>
            <a:fld id="{B858F90C-B79B-4162-8E95-951A3769BE50}" type="slidenum">
              <a:rPr lang="it-IT" smtClean="0">
                <a:latin typeface="Arial" pitchFamily="34" charset="0"/>
              </a:rPr>
              <a:pPr/>
              <a:t>67</a:t>
            </a:fld>
            <a:endParaRPr lang="it-IT"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a:ln/>
        </p:spPr>
      </p:sp>
      <p:sp>
        <p:nvSpPr>
          <p:cNvPr id="45059" name="Segnaposto note 2"/>
          <p:cNvSpPr>
            <a:spLocks noGrp="1"/>
          </p:cNvSpPr>
          <p:nvPr>
            <p:ph type="body" idx="1"/>
          </p:nvPr>
        </p:nvSpPr>
        <p:spPr>
          <a:noFill/>
          <a:ln/>
        </p:spPr>
        <p:txBody>
          <a:bodyPr/>
          <a:lstStyle/>
          <a:p>
            <a:endParaRPr lang="en-US" smtClean="0">
              <a:latin typeface="Arial" pitchFamily="34" charset="0"/>
            </a:endParaRPr>
          </a:p>
        </p:txBody>
      </p:sp>
      <p:sp>
        <p:nvSpPr>
          <p:cNvPr id="45060" name="Segnaposto numero diapositiva 3"/>
          <p:cNvSpPr>
            <a:spLocks noGrp="1"/>
          </p:cNvSpPr>
          <p:nvPr>
            <p:ph type="sldNum" sz="quarter" idx="5"/>
          </p:nvPr>
        </p:nvSpPr>
        <p:spPr>
          <a:noFill/>
        </p:spPr>
        <p:txBody>
          <a:bodyPr/>
          <a:lstStyle/>
          <a:p>
            <a:fld id="{5E8FBD4C-AD11-481C-8412-26611F6F0B42}" type="slidenum">
              <a:rPr lang="it-IT" smtClean="0">
                <a:latin typeface="Arial" pitchFamily="34" charset="0"/>
              </a:rPr>
              <a:pPr/>
              <a:t>70</a:t>
            </a:fld>
            <a:endParaRPr lang="it-IT"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a:ln/>
        </p:spPr>
      </p:sp>
      <p:sp>
        <p:nvSpPr>
          <p:cNvPr id="46083" name="Segnaposto note 2"/>
          <p:cNvSpPr>
            <a:spLocks noGrp="1"/>
          </p:cNvSpPr>
          <p:nvPr>
            <p:ph type="body" idx="1"/>
          </p:nvPr>
        </p:nvSpPr>
        <p:spPr>
          <a:noFill/>
          <a:ln/>
        </p:spPr>
        <p:txBody>
          <a:bodyPr/>
          <a:lstStyle/>
          <a:p>
            <a:endParaRPr lang="en-US" smtClean="0">
              <a:latin typeface="Arial" pitchFamily="34" charset="0"/>
            </a:endParaRPr>
          </a:p>
        </p:txBody>
      </p:sp>
      <p:sp>
        <p:nvSpPr>
          <p:cNvPr id="46084" name="Segnaposto numero diapositiva 3"/>
          <p:cNvSpPr>
            <a:spLocks noGrp="1"/>
          </p:cNvSpPr>
          <p:nvPr>
            <p:ph type="sldNum" sz="quarter" idx="5"/>
          </p:nvPr>
        </p:nvSpPr>
        <p:spPr>
          <a:noFill/>
        </p:spPr>
        <p:txBody>
          <a:bodyPr/>
          <a:lstStyle/>
          <a:p>
            <a:fld id="{EBD23546-8F77-46CC-9CF3-013B53B9B93C}" type="slidenum">
              <a:rPr lang="it-IT" smtClean="0">
                <a:latin typeface="Arial" pitchFamily="34" charset="0"/>
              </a:rPr>
              <a:pPr/>
              <a:t>71</a:t>
            </a:fld>
            <a:endParaRPr lang="it-IT"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C7BCC-68E9-44B8-B0FC-01CE7DB9C010}" type="slidenum">
              <a:rPr lang="it-IT" altLang="it-IT"/>
              <a:pPr/>
              <a:t>4</a:t>
            </a:fld>
            <a:endParaRPr lang="it-IT" altLang="it-IT"/>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180987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a:ln/>
        </p:spPr>
      </p:sp>
      <p:sp>
        <p:nvSpPr>
          <p:cNvPr id="47107" name="Segnaposto note 2"/>
          <p:cNvSpPr>
            <a:spLocks noGrp="1"/>
          </p:cNvSpPr>
          <p:nvPr>
            <p:ph type="body" idx="1"/>
          </p:nvPr>
        </p:nvSpPr>
        <p:spPr>
          <a:noFill/>
          <a:ln/>
        </p:spPr>
        <p:txBody>
          <a:bodyPr/>
          <a:lstStyle/>
          <a:p>
            <a:endParaRPr lang="en-US" smtClean="0">
              <a:latin typeface="Arial" pitchFamily="34" charset="0"/>
            </a:endParaRPr>
          </a:p>
        </p:txBody>
      </p:sp>
      <p:sp>
        <p:nvSpPr>
          <p:cNvPr id="47108" name="Segnaposto numero diapositiva 3"/>
          <p:cNvSpPr>
            <a:spLocks noGrp="1"/>
          </p:cNvSpPr>
          <p:nvPr>
            <p:ph type="sldNum" sz="quarter" idx="5"/>
          </p:nvPr>
        </p:nvSpPr>
        <p:spPr>
          <a:noFill/>
        </p:spPr>
        <p:txBody>
          <a:bodyPr/>
          <a:lstStyle/>
          <a:p>
            <a:fld id="{7ADCCF7A-BDE6-475C-82D0-CE360E55271A}" type="slidenum">
              <a:rPr lang="it-IT" smtClean="0">
                <a:latin typeface="Arial" pitchFamily="34" charset="0"/>
              </a:rPr>
              <a:pPr/>
              <a:t>72</a:t>
            </a:fld>
            <a:endParaRPr lang="it-IT"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a:ln/>
        </p:spPr>
        <p:txBody>
          <a:bodyPr/>
          <a:lstStyle/>
          <a:p>
            <a:endParaRPr lang="en-US" smtClean="0">
              <a:latin typeface="Arial" pitchFamily="34" charset="0"/>
            </a:endParaRPr>
          </a:p>
        </p:txBody>
      </p:sp>
      <p:sp>
        <p:nvSpPr>
          <p:cNvPr id="49156" name="Segnaposto numero diapositiva 3"/>
          <p:cNvSpPr>
            <a:spLocks noGrp="1"/>
          </p:cNvSpPr>
          <p:nvPr>
            <p:ph type="sldNum" sz="quarter" idx="5"/>
          </p:nvPr>
        </p:nvSpPr>
        <p:spPr>
          <a:noFill/>
        </p:spPr>
        <p:txBody>
          <a:bodyPr/>
          <a:lstStyle/>
          <a:p>
            <a:fld id="{EC556819-7543-4259-9B39-2AC3D5F5AEC0}" type="slidenum">
              <a:rPr lang="it-IT" smtClean="0">
                <a:latin typeface="Arial" pitchFamily="34" charset="0"/>
              </a:rPr>
              <a:pPr/>
              <a:t>73</a:t>
            </a:fld>
            <a:endParaRPr lang="it-IT"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a:ln/>
        </p:spPr>
        <p:txBody>
          <a:bodyPr/>
          <a:lstStyle/>
          <a:p>
            <a:pPr eaLnBrk="1" hangingPunct="1"/>
            <a:endParaRPr lang="en-US" smtClean="0">
              <a:latin typeface="Arial" pitchFamily="34" charset="0"/>
            </a:endParaRPr>
          </a:p>
        </p:txBody>
      </p:sp>
      <p:sp>
        <p:nvSpPr>
          <p:cNvPr id="50180" name="Segnaposto numero diapositiva 3"/>
          <p:cNvSpPr>
            <a:spLocks noGrp="1"/>
          </p:cNvSpPr>
          <p:nvPr>
            <p:ph type="sldNum" sz="quarter" idx="5"/>
          </p:nvPr>
        </p:nvSpPr>
        <p:spPr>
          <a:noFill/>
        </p:spPr>
        <p:txBody>
          <a:bodyPr/>
          <a:lstStyle/>
          <a:p>
            <a:fld id="{4697486C-3DA0-4AB8-ABB2-AFEA1F3CC764}" type="slidenum">
              <a:rPr lang="it-IT" smtClean="0">
                <a:latin typeface="Arial" pitchFamily="34" charset="0"/>
              </a:rPr>
              <a:pPr/>
              <a:t>74</a:t>
            </a:fld>
            <a:endParaRPr lang="it-IT"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a:ln/>
        </p:spPr>
      </p:sp>
      <p:sp>
        <p:nvSpPr>
          <p:cNvPr id="51203" name="Segnaposto note 2"/>
          <p:cNvSpPr>
            <a:spLocks noGrp="1"/>
          </p:cNvSpPr>
          <p:nvPr>
            <p:ph type="body" idx="1"/>
          </p:nvPr>
        </p:nvSpPr>
        <p:spPr>
          <a:noFill/>
          <a:ln/>
        </p:spPr>
        <p:txBody>
          <a:bodyPr/>
          <a:lstStyle/>
          <a:p>
            <a:endParaRPr lang="en-US" smtClean="0">
              <a:latin typeface="Arial" pitchFamily="34" charset="0"/>
            </a:endParaRPr>
          </a:p>
        </p:txBody>
      </p:sp>
      <p:sp>
        <p:nvSpPr>
          <p:cNvPr id="51204" name="Segnaposto numero diapositiva 3"/>
          <p:cNvSpPr>
            <a:spLocks noGrp="1"/>
          </p:cNvSpPr>
          <p:nvPr>
            <p:ph type="sldNum" sz="quarter" idx="5"/>
          </p:nvPr>
        </p:nvSpPr>
        <p:spPr>
          <a:noFill/>
        </p:spPr>
        <p:txBody>
          <a:bodyPr/>
          <a:lstStyle/>
          <a:p>
            <a:fld id="{3649F72B-53CD-45C2-8EC7-E87F683F5855}" type="slidenum">
              <a:rPr lang="it-IT" smtClean="0">
                <a:latin typeface="Arial" pitchFamily="34" charset="0"/>
              </a:rPr>
              <a:pPr/>
              <a:t>75</a:t>
            </a:fld>
            <a:endParaRPr lang="it-IT"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en-US" smtClean="0">
              <a:latin typeface="Arial" pitchFamily="34" charset="0"/>
            </a:endParaRPr>
          </a:p>
        </p:txBody>
      </p:sp>
      <p:sp>
        <p:nvSpPr>
          <p:cNvPr id="52228" name="Segnaposto numero diapositiva 3"/>
          <p:cNvSpPr>
            <a:spLocks noGrp="1"/>
          </p:cNvSpPr>
          <p:nvPr>
            <p:ph type="sldNum" sz="quarter" idx="5"/>
          </p:nvPr>
        </p:nvSpPr>
        <p:spPr>
          <a:noFill/>
        </p:spPr>
        <p:txBody>
          <a:bodyPr/>
          <a:lstStyle/>
          <a:p>
            <a:fld id="{87782601-6200-401E-9F7F-B23A23601077}" type="slidenum">
              <a:rPr lang="it-IT" smtClean="0">
                <a:latin typeface="Arial" pitchFamily="34" charset="0"/>
              </a:rPr>
              <a:pPr/>
              <a:t>76</a:t>
            </a:fld>
            <a:endParaRPr lang="it-IT"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a:ln/>
        </p:spPr>
      </p:sp>
      <p:sp>
        <p:nvSpPr>
          <p:cNvPr id="53251" name="Segnaposto note 2"/>
          <p:cNvSpPr>
            <a:spLocks noGrp="1"/>
          </p:cNvSpPr>
          <p:nvPr>
            <p:ph type="body" idx="1"/>
          </p:nvPr>
        </p:nvSpPr>
        <p:spPr>
          <a:noFill/>
          <a:ln/>
        </p:spPr>
        <p:txBody>
          <a:bodyPr/>
          <a:lstStyle/>
          <a:p>
            <a:endParaRPr lang="en-US" smtClean="0">
              <a:latin typeface="Arial" pitchFamily="34" charset="0"/>
            </a:endParaRPr>
          </a:p>
        </p:txBody>
      </p:sp>
      <p:sp>
        <p:nvSpPr>
          <p:cNvPr id="53252" name="Segnaposto numero diapositiva 3"/>
          <p:cNvSpPr>
            <a:spLocks noGrp="1"/>
          </p:cNvSpPr>
          <p:nvPr>
            <p:ph type="sldNum" sz="quarter" idx="5"/>
          </p:nvPr>
        </p:nvSpPr>
        <p:spPr>
          <a:noFill/>
        </p:spPr>
        <p:txBody>
          <a:bodyPr/>
          <a:lstStyle/>
          <a:p>
            <a:fld id="{074D52D5-3FAA-4745-9AD0-28037991571B}" type="slidenum">
              <a:rPr lang="it-IT" smtClean="0">
                <a:latin typeface="Arial" pitchFamily="34" charset="0"/>
              </a:rPr>
              <a:pPr/>
              <a:t>77</a:t>
            </a:fld>
            <a:endParaRPr lang="it-IT"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a:ln/>
        </p:spPr>
      </p:sp>
      <p:sp>
        <p:nvSpPr>
          <p:cNvPr id="54275" name="Segnaposto note 2"/>
          <p:cNvSpPr>
            <a:spLocks noGrp="1"/>
          </p:cNvSpPr>
          <p:nvPr>
            <p:ph type="body" idx="1"/>
          </p:nvPr>
        </p:nvSpPr>
        <p:spPr>
          <a:noFill/>
          <a:ln/>
        </p:spPr>
        <p:txBody>
          <a:bodyPr/>
          <a:lstStyle/>
          <a:p>
            <a:endParaRPr lang="en-US" smtClean="0">
              <a:latin typeface="Arial" pitchFamily="34" charset="0"/>
            </a:endParaRPr>
          </a:p>
        </p:txBody>
      </p:sp>
      <p:sp>
        <p:nvSpPr>
          <p:cNvPr id="54276" name="Segnaposto numero diapositiva 3"/>
          <p:cNvSpPr>
            <a:spLocks noGrp="1"/>
          </p:cNvSpPr>
          <p:nvPr>
            <p:ph type="sldNum" sz="quarter" idx="5"/>
          </p:nvPr>
        </p:nvSpPr>
        <p:spPr>
          <a:noFill/>
        </p:spPr>
        <p:txBody>
          <a:bodyPr/>
          <a:lstStyle/>
          <a:p>
            <a:fld id="{68E3E131-FF90-444C-B207-90D9EEC26DF7}" type="slidenum">
              <a:rPr lang="it-IT" smtClean="0">
                <a:latin typeface="Arial" pitchFamily="34" charset="0"/>
              </a:rPr>
              <a:pPr/>
              <a:t>78</a:t>
            </a:fld>
            <a:endParaRPr lang="it-IT"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a:ln/>
        </p:spPr>
      </p:sp>
      <p:sp>
        <p:nvSpPr>
          <p:cNvPr id="55299" name="Segnaposto note 2"/>
          <p:cNvSpPr>
            <a:spLocks noGrp="1"/>
          </p:cNvSpPr>
          <p:nvPr>
            <p:ph type="body" idx="1"/>
          </p:nvPr>
        </p:nvSpPr>
        <p:spPr>
          <a:noFill/>
          <a:ln/>
        </p:spPr>
        <p:txBody>
          <a:bodyPr/>
          <a:lstStyle/>
          <a:p>
            <a:endParaRPr lang="en-US" smtClean="0">
              <a:latin typeface="Arial" pitchFamily="34" charset="0"/>
            </a:endParaRPr>
          </a:p>
        </p:txBody>
      </p:sp>
      <p:sp>
        <p:nvSpPr>
          <p:cNvPr id="55300" name="Segnaposto numero diapositiva 3"/>
          <p:cNvSpPr>
            <a:spLocks noGrp="1"/>
          </p:cNvSpPr>
          <p:nvPr>
            <p:ph type="sldNum" sz="quarter" idx="5"/>
          </p:nvPr>
        </p:nvSpPr>
        <p:spPr>
          <a:noFill/>
        </p:spPr>
        <p:txBody>
          <a:bodyPr/>
          <a:lstStyle/>
          <a:p>
            <a:fld id="{7D54A821-C559-41C7-A600-8D4E782B7671}" type="slidenum">
              <a:rPr lang="it-IT" smtClean="0">
                <a:latin typeface="Arial" pitchFamily="34" charset="0"/>
              </a:rPr>
              <a:pPr/>
              <a:t>79</a:t>
            </a:fld>
            <a:endParaRPr lang="it-IT"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a:ln/>
        </p:spPr>
      </p:sp>
      <p:sp>
        <p:nvSpPr>
          <p:cNvPr id="56323" name="Segnaposto note 2"/>
          <p:cNvSpPr>
            <a:spLocks noGrp="1"/>
          </p:cNvSpPr>
          <p:nvPr>
            <p:ph type="body" idx="1"/>
          </p:nvPr>
        </p:nvSpPr>
        <p:spPr>
          <a:noFill/>
          <a:ln/>
        </p:spPr>
        <p:txBody>
          <a:bodyPr/>
          <a:lstStyle/>
          <a:p>
            <a:endParaRPr lang="en-US" smtClean="0">
              <a:latin typeface="Arial" pitchFamily="34" charset="0"/>
            </a:endParaRPr>
          </a:p>
        </p:txBody>
      </p:sp>
      <p:sp>
        <p:nvSpPr>
          <p:cNvPr id="56324" name="Segnaposto numero diapositiva 3"/>
          <p:cNvSpPr>
            <a:spLocks noGrp="1"/>
          </p:cNvSpPr>
          <p:nvPr>
            <p:ph type="sldNum" sz="quarter" idx="5"/>
          </p:nvPr>
        </p:nvSpPr>
        <p:spPr>
          <a:noFill/>
        </p:spPr>
        <p:txBody>
          <a:bodyPr/>
          <a:lstStyle/>
          <a:p>
            <a:fld id="{D583AE89-06F6-4D6B-AB27-4E10E5B94128}" type="slidenum">
              <a:rPr lang="it-IT" smtClean="0">
                <a:latin typeface="Arial" pitchFamily="34" charset="0"/>
              </a:rPr>
              <a:pPr/>
              <a:t>80</a:t>
            </a:fld>
            <a:endParaRPr lang="it-IT"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a:ln/>
        </p:spPr>
      </p:sp>
      <p:sp>
        <p:nvSpPr>
          <p:cNvPr id="57347" name="Segnaposto note 2"/>
          <p:cNvSpPr>
            <a:spLocks noGrp="1"/>
          </p:cNvSpPr>
          <p:nvPr>
            <p:ph type="body" idx="1"/>
          </p:nvPr>
        </p:nvSpPr>
        <p:spPr>
          <a:noFill/>
          <a:ln/>
        </p:spPr>
        <p:txBody>
          <a:bodyPr/>
          <a:lstStyle/>
          <a:p>
            <a:endParaRPr lang="en-US" smtClean="0">
              <a:latin typeface="Arial" pitchFamily="34" charset="0"/>
            </a:endParaRPr>
          </a:p>
        </p:txBody>
      </p:sp>
      <p:sp>
        <p:nvSpPr>
          <p:cNvPr id="57348" name="Segnaposto numero diapositiva 3"/>
          <p:cNvSpPr>
            <a:spLocks noGrp="1"/>
          </p:cNvSpPr>
          <p:nvPr>
            <p:ph type="sldNum" sz="quarter" idx="5"/>
          </p:nvPr>
        </p:nvSpPr>
        <p:spPr>
          <a:noFill/>
        </p:spPr>
        <p:txBody>
          <a:bodyPr/>
          <a:lstStyle/>
          <a:p>
            <a:fld id="{370272B8-5F47-47E0-97C0-9BA5B13DF314}" type="slidenum">
              <a:rPr lang="it-IT" smtClean="0">
                <a:latin typeface="Arial" pitchFamily="34" charset="0"/>
              </a:rPr>
              <a:pPr/>
              <a:t>81</a:t>
            </a:fld>
            <a:endParaRPr lang="it-IT"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0362A-B74D-4CAF-B67D-08F25CC8F347}" type="slidenum">
              <a:rPr lang="it-IT" altLang="it-IT"/>
              <a:pPr/>
              <a:t>5</a:t>
            </a:fld>
            <a:endParaRPr lang="it-IT" altLang="it-IT"/>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72598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ln/>
        </p:spPr>
      </p:sp>
      <p:sp>
        <p:nvSpPr>
          <p:cNvPr id="58371" name="Segnaposto note 2"/>
          <p:cNvSpPr>
            <a:spLocks noGrp="1"/>
          </p:cNvSpPr>
          <p:nvPr>
            <p:ph type="body" idx="1"/>
          </p:nvPr>
        </p:nvSpPr>
        <p:spPr>
          <a:noFill/>
          <a:ln/>
        </p:spPr>
        <p:txBody>
          <a:bodyPr/>
          <a:lstStyle/>
          <a:p>
            <a:endParaRPr lang="en-US" smtClean="0">
              <a:latin typeface="Arial" pitchFamily="34" charset="0"/>
            </a:endParaRPr>
          </a:p>
        </p:txBody>
      </p:sp>
      <p:sp>
        <p:nvSpPr>
          <p:cNvPr id="58372" name="Segnaposto numero diapositiva 3"/>
          <p:cNvSpPr>
            <a:spLocks noGrp="1"/>
          </p:cNvSpPr>
          <p:nvPr>
            <p:ph type="sldNum" sz="quarter" idx="5"/>
          </p:nvPr>
        </p:nvSpPr>
        <p:spPr>
          <a:noFill/>
        </p:spPr>
        <p:txBody>
          <a:bodyPr/>
          <a:lstStyle/>
          <a:p>
            <a:fld id="{F14AEABB-A1BE-41F5-A840-30D5386B1192}" type="slidenum">
              <a:rPr lang="it-IT" smtClean="0">
                <a:latin typeface="Arial" pitchFamily="34" charset="0"/>
              </a:rPr>
              <a:pPr/>
              <a:t>82</a:t>
            </a:fld>
            <a:endParaRPr lang="it-IT"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ln/>
        </p:spPr>
        <p:txBody>
          <a:bodyPr/>
          <a:lstStyle/>
          <a:p>
            <a:endParaRPr lang="en-US" smtClean="0">
              <a:latin typeface="Arial" pitchFamily="34" charset="0"/>
            </a:endParaRPr>
          </a:p>
        </p:txBody>
      </p:sp>
      <p:sp>
        <p:nvSpPr>
          <p:cNvPr id="59396" name="Segnaposto numero diapositiva 3"/>
          <p:cNvSpPr>
            <a:spLocks noGrp="1"/>
          </p:cNvSpPr>
          <p:nvPr>
            <p:ph type="sldNum" sz="quarter" idx="5"/>
          </p:nvPr>
        </p:nvSpPr>
        <p:spPr>
          <a:noFill/>
        </p:spPr>
        <p:txBody>
          <a:bodyPr/>
          <a:lstStyle/>
          <a:p>
            <a:fld id="{0D5D15B1-53F7-486F-B36E-6872D99B7727}" type="slidenum">
              <a:rPr lang="it-IT" smtClean="0">
                <a:latin typeface="Arial" pitchFamily="34" charset="0"/>
              </a:rPr>
              <a:pPr/>
              <a:t>83</a:t>
            </a:fld>
            <a:endParaRPr lang="it-IT"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a:ln/>
        </p:spPr>
      </p:sp>
      <p:sp>
        <p:nvSpPr>
          <p:cNvPr id="61443" name="Segnaposto note 2"/>
          <p:cNvSpPr>
            <a:spLocks noGrp="1"/>
          </p:cNvSpPr>
          <p:nvPr>
            <p:ph type="body" idx="1"/>
          </p:nvPr>
        </p:nvSpPr>
        <p:spPr>
          <a:noFill/>
          <a:ln/>
        </p:spPr>
        <p:txBody>
          <a:bodyPr/>
          <a:lstStyle/>
          <a:p>
            <a:endParaRPr lang="en-US" smtClean="0">
              <a:latin typeface="Arial" pitchFamily="34" charset="0"/>
            </a:endParaRPr>
          </a:p>
        </p:txBody>
      </p:sp>
      <p:sp>
        <p:nvSpPr>
          <p:cNvPr id="61444" name="Segnaposto numero diapositiva 3"/>
          <p:cNvSpPr>
            <a:spLocks noGrp="1"/>
          </p:cNvSpPr>
          <p:nvPr>
            <p:ph type="sldNum" sz="quarter" idx="5"/>
          </p:nvPr>
        </p:nvSpPr>
        <p:spPr>
          <a:noFill/>
        </p:spPr>
        <p:txBody>
          <a:bodyPr/>
          <a:lstStyle/>
          <a:p>
            <a:fld id="{FC4016BF-C3FA-48DE-9625-E24A3447A564}" type="slidenum">
              <a:rPr lang="it-IT" smtClean="0">
                <a:latin typeface="Arial" pitchFamily="34" charset="0"/>
              </a:rPr>
              <a:pPr/>
              <a:t>85</a:t>
            </a:fld>
            <a:endParaRPr lang="it-IT"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a:ln/>
        </p:spPr>
      </p:sp>
      <p:sp>
        <p:nvSpPr>
          <p:cNvPr id="62467" name="Segnaposto note 2"/>
          <p:cNvSpPr>
            <a:spLocks noGrp="1"/>
          </p:cNvSpPr>
          <p:nvPr>
            <p:ph type="body" idx="1"/>
          </p:nvPr>
        </p:nvSpPr>
        <p:spPr>
          <a:noFill/>
          <a:ln/>
        </p:spPr>
        <p:txBody>
          <a:bodyPr/>
          <a:lstStyle/>
          <a:p>
            <a:endParaRPr lang="en-US" smtClean="0">
              <a:latin typeface="Arial" pitchFamily="34" charset="0"/>
            </a:endParaRPr>
          </a:p>
        </p:txBody>
      </p:sp>
      <p:sp>
        <p:nvSpPr>
          <p:cNvPr id="62468" name="Segnaposto numero diapositiva 3"/>
          <p:cNvSpPr>
            <a:spLocks noGrp="1"/>
          </p:cNvSpPr>
          <p:nvPr>
            <p:ph type="sldNum" sz="quarter" idx="5"/>
          </p:nvPr>
        </p:nvSpPr>
        <p:spPr>
          <a:noFill/>
        </p:spPr>
        <p:txBody>
          <a:bodyPr/>
          <a:lstStyle/>
          <a:p>
            <a:fld id="{44F2D745-DEFD-4D2E-A3EF-654A87893F84}" type="slidenum">
              <a:rPr lang="it-IT" smtClean="0">
                <a:latin typeface="Arial" pitchFamily="34" charset="0"/>
              </a:rPr>
              <a:pPr/>
              <a:t>86</a:t>
            </a:fld>
            <a:endParaRPr lang="it-IT"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a:ln/>
        </p:spPr>
      </p:sp>
      <p:sp>
        <p:nvSpPr>
          <p:cNvPr id="5529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smtClean="0">
              <a:latin typeface="Arial" panose="020B0604020202020204" pitchFamily="34" charset="0"/>
            </a:endParaRPr>
          </a:p>
        </p:txBody>
      </p:sp>
      <p:sp>
        <p:nvSpPr>
          <p:cNvPr id="5530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eaLnBrk="1" hangingPunct="1"/>
            <a:fld id="{C1926FEF-976F-4E4D-8E6D-353A574B85B9}" type="slidenum">
              <a:rPr lang="it-IT" altLang="it-IT">
                <a:latin typeface="Arial" panose="020B0604020202020204" pitchFamily="34" charset="0"/>
              </a:rPr>
              <a:pPr eaLnBrk="1" hangingPunct="1"/>
              <a:t>92</a:t>
            </a:fld>
            <a:endParaRPr lang="it-IT" altLang="it-IT">
              <a:latin typeface="Arial" panose="020B0604020202020204" pitchFamily="34" charset="0"/>
            </a:endParaRPr>
          </a:p>
        </p:txBody>
      </p:sp>
    </p:spTree>
    <p:extLst>
      <p:ext uri="{BB962C8B-B14F-4D97-AF65-F5344CB8AC3E}">
        <p14:creationId xmlns:p14="http://schemas.microsoft.com/office/powerpoint/2010/main" val="2759163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eaLnBrk="1" hangingPunct="1"/>
            <a:fld id="{6C910739-7F36-473F-A5A4-896D6FA5EDD4}" type="slidenum">
              <a:rPr lang="it-IT" altLang="it-IT">
                <a:latin typeface="Arial" panose="020B0604020202020204" pitchFamily="34" charset="0"/>
              </a:rPr>
              <a:pPr eaLnBrk="1" hangingPunct="1"/>
              <a:t>97</a:t>
            </a:fld>
            <a:endParaRPr lang="it-IT" altLang="it-IT">
              <a:latin typeface="Arial" panose="020B0604020202020204" pitchFamily="34" charset="0"/>
            </a:endParaRPr>
          </a:p>
        </p:txBody>
      </p:sp>
      <p:sp>
        <p:nvSpPr>
          <p:cNvPr id="56323" name="Segnaposto immagine diapositiva 1"/>
          <p:cNvSpPr>
            <a:spLocks noGrp="1" noRot="1" noChangeAspect="1" noTextEdit="1"/>
          </p:cNvSpPr>
          <p:nvPr>
            <p:ph type="sldImg"/>
          </p:nvPr>
        </p:nvSpPr>
        <p:spPr>
          <a:ln/>
        </p:spPr>
      </p:sp>
      <p:sp>
        <p:nvSpPr>
          <p:cNvPr id="5632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smtClean="0">
                <a:latin typeface="Arial" panose="020B0604020202020204" pitchFamily="34" charset="0"/>
              </a:rPr>
              <a:t>In conclusion, we can say that 24 hr of fermentation of wheat flour with some specific kind of Lactobacillus reduce gluten toxicity  by increased hydrolisis of prolin rich peptides and this product seems to be less toxic for CD patient than native gluten. </a:t>
            </a:r>
          </a:p>
          <a:p>
            <a:pPr eaLnBrk="1" hangingPunct="1">
              <a:spcBef>
                <a:spcPct val="0"/>
              </a:spcBef>
            </a:pPr>
            <a:r>
              <a:rPr lang="it-IT" altLang="it-IT" smtClean="0">
                <a:latin typeface="Arial" panose="020B0604020202020204" pitchFamily="34" charset="0"/>
              </a:rPr>
              <a:t>More volonteer are needed to confirm these preliminary data.</a:t>
            </a:r>
          </a:p>
          <a:p>
            <a:pPr eaLnBrk="1" hangingPunct="1">
              <a:spcBef>
                <a:spcPct val="0"/>
              </a:spcBef>
            </a:pPr>
            <a:r>
              <a:rPr lang="it-IT" altLang="it-IT" smtClean="0">
                <a:latin typeface="Arial" panose="020B0604020202020204" pitchFamily="34" charset="0"/>
              </a:rPr>
              <a:t>Thanks.</a:t>
            </a:r>
          </a:p>
        </p:txBody>
      </p:sp>
      <p:sp>
        <p:nvSpPr>
          <p:cNvPr id="56325"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r" eaLnBrk="1" hangingPunct="1"/>
            <a:fld id="{BE943093-1175-429D-BD18-2B844FAB79E0}" type="slidenum">
              <a:rPr lang="it-IT" altLang="it-IT" sz="1200">
                <a:solidFill>
                  <a:srgbClr val="000066"/>
                </a:solidFill>
              </a:rPr>
              <a:pPr algn="r" eaLnBrk="1" hangingPunct="1"/>
              <a:t>97</a:t>
            </a:fld>
            <a:endParaRPr lang="it-IT" altLang="it-IT" sz="1200">
              <a:solidFill>
                <a:srgbClr val="000066"/>
              </a:solidFill>
            </a:endParaRPr>
          </a:p>
        </p:txBody>
      </p:sp>
    </p:spTree>
    <p:extLst>
      <p:ext uri="{BB962C8B-B14F-4D97-AF65-F5344CB8AC3E}">
        <p14:creationId xmlns:p14="http://schemas.microsoft.com/office/powerpoint/2010/main" val="261661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B8977B-6E0B-4C25-8D75-4F5DD4D9DDDF}" type="slidenum">
              <a:rPr lang="it-IT" altLang="it-IT"/>
              <a:pPr/>
              <a:t>6</a:t>
            </a:fld>
            <a:endParaRPr lang="it-IT" altLang="it-IT"/>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77265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FD392-023B-4B15-85F5-A7D0B7749A04}" type="slidenum">
              <a:rPr lang="it-IT" altLang="it-IT"/>
              <a:pPr/>
              <a:t>7</a:t>
            </a:fld>
            <a:endParaRPr lang="it-IT" altLang="it-IT"/>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06026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72717B-D1FF-4B1E-BA6B-7FF8AD71257D}" type="slidenum">
              <a:rPr lang="it-IT" altLang="it-IT"/>
              <a:pPr/>
              <a:t>8</a:t>
            </a:fld>
            <a:endParaRPr lang="it-IT" altLang="it-IT"/>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05433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EA7DA-C123-4CC3-899E-CCA501A4C163}" type="slidenum">
              <a:rPr lang="it-IT" altLang="it-IT"/>
              <a:pPr/>
              <a:t>9</a:t>
            </a:fld>
            <a:endParaRPr lang="it-IT" altLang="it-IT"/>
          </a:p>
        </p:txBody>
      </p:sp>
      <p:sp>
        <p:nvSpPr>
          <p:cNvPr id="747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it-IT" altLang="it-IT"/>
          </a:p>
        </p:txBody>
      </p:sp>
    </p:spTree>
    <p:extLst>
      <p:ext uri="{BB962C8B-B14F-4D97-AF65-F5344CB8AC3E}">
        <p14:creationId xmlns:p14="http://schemas.microsoft.com/office/powerpoint/2010/main" val="3347452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E2A5AA-E2A0-4E27-84DA-A6179820A422}" type="slidenum">
              <a:rPr lang="it-IT" altLang="it-IT"/>
              <a:pPr/>
              <a:t>18</a:t>
            </a:fld>
            <a:endParaRPr lang="it-IT" altLang="it-IT"/>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74168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fr-F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B90FF99-98E6-44A4-8769-4EE75C9DA74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F747B12-378A-4127-80D7-90DBDA414493}"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fr-F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747F8C-0360-4539-AF64-8CA554E0AD3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39825"/>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a:p>
        </p:txBody>
      </p:sp>
      <p:sp>
        <p:nvSpPr>
          <p:cNvPr id="4" name="Rectangle 69"/>
          <p:cNvSpPr>
            <a:spLocks noGrp="1" noChangeArrowheads="1"/>
          </p:cNvSpPr>
          <p:nvPr>
            <p:ph type="dt" sz="half" idx="10"/>
          </p:nvPr>
        </p:nvSpPr>
        <p:spPr/>
        <p:txBody>
          <a:bodyPr/>
          <a:lstStyle>
            <a:lvl1pPr>
              <a:defRPr/>
            </a:lvl1pPr>
          </a:lstStyle>
          <a:p>
            <a:pPr>
              <a:defRPr/>
            </a:pPr>
            <a:endParaRPr lang="it-IT"/>
          </a:p>
        </p:txBody>
      </p:sp>
      <p:sp>
        <p:nvSpPr>
          <p:cNvPr id="5" name="Rectangle 70"/>
          <p:cNvSpPr>
            <a:spLocks noGrp="1" noChangeArrowheads="1"/>
          </p:cNvSpPr>
          <p:nvPr>
            <p:ph type="ftr" sz="quarter" idx="11"/>
          </p:nvPr>
        </p:nvSpPr>
        <p:spPr/>
        <p:txBody>
          <a:bodyPr/>
          <a:lstStyle>
            <a:lvl1pPr>
              <a:defRPr/>
            </a:lvl1pPr>
          </a:lstStyle>
          <a:p>
            <a:pPr>
              <a:defRPr/>
            </a:pPr>
            <a:endParaRPr lang="it-IT"/>
          </a:p>
        </p:txBody>
      </p:sp>
      <p:sp>
        <p:nvSpPr>
          <p:cNvPr id="6" name="Rectangle 71"/>
          <p:cNvSpPr>
            <a:spLocks noGrp="1" noChangeArrowheads="1"/>
          </p:cNvSpPr>
          <p:nvPr>
            <p:ph type="sldNum" sz="quarter" idx="12"/>
          </p:nvPr>
        </p:nvSpPr>
        <p:spPr/>
        <p:txBody>
          <a:bodyPr/>
          <a:lstStyle>
            <a:lvl1pPr>
              <a:defRPr/>
            </a:lvl1pPr>
          </a:lstStyle>
          <a:p>
            <a:pPr>
              <a:defRPr/>
            </a:pPr>
            <a:fld id="{A14F9C1C-69A8-4CF0-B705-B73B8D30F3E8}" type="slidenum">
              <a:rPr lang="it-IT"/>
              <a:pPr>
                <a:defRPr/>
              </a:pPr>
              <a:t>‹N›</a:t>
            </a:fld>
            <a:endParaRPr lang="it-IT"/>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7813"/>
            <a:ext cx="8229600" cy="585311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3"/>
          <p:cNvSpPr>
            <a:spLocks noGrp="1"/>
          </p:cNvSpPr>
          <p:nvPr>
            <p:ph type="dt" sz="half" idx="10"/>
          </p:nvPr>
        </p:nvSpPr>
        <p:spPr/>
        <p:txBody>
          <a:bodyPr/>
          <a:lstStyle>
            <a:lvl1pPr>
              <a:defRPr/>
            </a:lvl1pPr>
          </a:lstStyle>
          <a:p>
            <a:pPr>
              <a:defRPr/>
            </a:pPr>
            <a:endParaRPr lang="it-IT" altLang="en-US"/>
          </a:p>
        </p:txBody>
      </p:sp>
      <p:sp>
        <p:nvSpPr>
          <p:cNvPr id="4" name="Segnaposto piè di pagina 4"/>
          <p:cNvSpPr>
            <a:spLocks noGrp="1"/>
          </p:cNvSpPr>
          <p:nvPr>
            <p:ph type="ftr" sz="quarter" idx="11"/>
          </p:nvPr>
        </p:nvSpPr>
        <p:spPr/>
        <p:txBody>
          <a:bodyPr/>
          <a:lstStyle>
            <a:lvl1pPr>
              <a:defRPr/>
            </a:lvl1pPr>
          </a:lstStyle>
          <a:p>
            <a:pPr>
              <a:defRPr/>
            </a:pPr>
            <a:endParaRPr lang="it-IT" altLang="en-US"/>
          </a:p>
        </p:txBody>
      </p:sp>
      <p:sp>
        <p:nvSpPr>
          <p:cNvPr id="5" name="Segnaposto numero diapositiva 5"/>
          <p:cNvSpPr>
            <a:spLocks noGrp="1"/>
          </p:cNvSpPr>
          <p:nvPr>
            <p:ph type="sldNum" sz="quarter" idx="12"/>
          </p:nvPr>
        </p:nvSpPr>
        <p:spPr/>
        <p:txBody>
          <a:bodyPr/>
          <a:lstStyle>
            <a:lvl1pPr>
              <a:defRPr/>
            </a:lvl1pPr>
          </a:lstStyle>
          <a:p>
            <a:pPr>
              <a:defRPr/>
            </a:pPr>
            <a:fld id="{62542807-F81C-4375-93BC-C3C9CC12669C}" type="slidenum">
              <a:rPr lang="it-IT" altLang="en-US"/>
              <a:pPr>
                <a:defRPr/>
              </a:pPr>
              <a:t>‹N›</a:t>
            </a:fld>
            <a:endParaRPr lang="it-IT"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7813"/>
            <a:ext cx="8229600" cy="1139825"/>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91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91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41763"/>
            <a:ext cx="4038600" cy="21891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41763"/>
            <a:ext cx="4038600" cy="21891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endParaRPr lang="it-IT" altLang="en-US"/>
          </a:p>
        </p:txBody>
      </p:sp>
      <p:sp>
        <p:nvSpPr>
          <p:cNvPr id="8" name="Segnaposto piè di pagina 4"/>
          <p:cNvSpPr>
            <a:spLocks noGrp="1"/>
          </p:cNvSpPr>
          <p:nvPr>
            <p:ph type="ftr" sz="quarter" idx="11"/>
          </p:nvPr>
        </p:nvSpPr>
        <p:spPr/>
        <p:txBody>
          <a:bodyPr/>
          <a:lstStyle>
            <a:lvl1pPr>
              <a:defRPr/>
            </a:lvl1pPr>
          </a:lstStyle>
          <a:p>
            <a:pPr>
              <a:defRPr/>
            </a:pPr>
            <a:endParaRPr lang="it-IT" altLang="en-US"/>
          </a:p>
        </p:txBody>
      </p:sp>
      <p:sp>
        <p:nvSpPr>
          <p:cNvPr id="9" name="Segnaposto numero diapositiva 5"/>
          <p:cNvSpPr>
            <a:spLocks noGrp="1"/>
          </p:cNvSpPr>
          <p:nvPr>
            <p:ph type="sldNum" sz="quarter" idx="12"/>
          </p:nvPr>
        </p:nvSpPr>
        <p:spPr/>
        <p:txBody>
          <a:bodyPr/>
          <a:lstStyle>
            <a:lvl1pPr>
              <a:defRPr/>
            </a:lvl1pPr>
          </a:lstStyle>
          <a:p>
            <a:pPr>
              <a:defRPr/>
            </a:pPr>
            <a:fld id="{1D4121E3-D83E-4FB6-8EE8-5CA5A04E87E9}" type="slidenum">
              <a:rPr lang="it-IT" altLang="en-US"/>
              <a:pPr>
                <a:defRPr/>
              </a:pPr>
              <a:t>‹N›</a:t>
            </a:fld>
            <a:endParaRPr lang="it-IT"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489" y="274544"/>
            <a:ext cx="8229023"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591298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48200" y="1981200"/>
            <a:ext cx="3810000" cy="4114800"/>
          </a:xfrm>
        </p:spPr>
        <p:txBody>
          <a:bodyPr/>
          <a:lstStyle/>
          <a:p>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ltLang="it-IT"/>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ltLang="it-IT"/>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4329DF06-6F73-49C3-8C05-48B30F9CE4BE}" type="slidenum">
              <a:rPr lang="it-IT" altLang="it-IT"/>
              <a:pPr/>
              <a:t>‹N›</a:t>
            </a:fld>
            <a:endParaRPr lang="it-IT" altLang="it-IT"/>
          </a:p>
        </p:txBody>
      </p:sp>
    </p:spTree>
    <p:extLst>
      <p:ext uri="{BB962C8B-B14F-4D97-AF65-F5344CB8AC3E}">
        <p14:creationId xmlns:p14="http://schemas.microsoft.com/office/powerpoint/2010/main" val="395809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E942A68-999F-4971-BB2A-5D7DF5A839CF}"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fr-F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DD4D77A-EAC2-44D1-ACAF-306741A55088}"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5DA16A4-D630-4D5F-96D9-00272C84D2D0}"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fr-F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16535C9-AEE8-484D-921D-9FBDA4686BA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00D5CF7-4996-4D3D-91A2-9ED1D7797B87}"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102033F-F3D7-4C36-9157-605A98B58F91}"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fr-F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FBC4E63-79FD-4FA5-9008-DF8A77F9E4EB}"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fr-F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7860BD7-13E1-4E41-8C74-A6B7EB687A54}"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FFFF00"/>
            </a:gs>
            <a:gs pos="100000">
              <a:srgbClr val="0000C3"/>
            </a:gs>
          </a:gsLst>
          <a:path path="rect">
            <a:fillToRect r="100000" b="10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35257A9-5E18-4C07-A844-627E1D23E4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 id="2147483663" r:id="rId13"/>
    <p:sldLayoutId id="2147483664" r:id="rId14"/>
    <p:sldLayoutId id="2147483665" r:id="rId15"/>
    <p:sldLayoutId id="214748366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2.png"/><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44.png"/><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6.png"/><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9.emf"/></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uscnk.com/directory/Lymphocyte-Adaptor-Protein(lnk)-7726.htm" TargetMode="Externa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hyperlink" Target="http://upload.wikimedia.org/wikipedia/commons/e/ed/1bwn_opm.gif"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7.png"/><Relationship Id="rId4" Type="http://schemas.openxmlformats.org/officeDocument/2006/relationships/oleObject" Target="../embeddings/oleObject5.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4.emf"/><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oleObject" Target="../embeddings/oleObject13.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27.xml"/><Relationship Id="rId7" Type="http://schemas.openxmlformats.org/officeDocument/2006/relationships/image" Target="../media/image76.png"/><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15.bin"/><Relationship Id="rId5" Type="http://schemas.openxmlformats.org/officeDocument/2006/relationships/image" Target="../media/image75.png"/><Relationship Id="rId4" Type="http://schemas.openxmlformats.org/officeDocument/2006/relationships/oleObject" Target="../embeddings/oleObject14.bin"/><Relationship Id="rId9" Type="http://schemas.openxmlformats.org/officeDocument/2006/relationships/image" Target="../media/image77.png"/></Relationships>
</file>

<file path=ppt/slides/_rels/slide68.xml.rels><?xml version="1.0" encoding="UTF-8" standalone="yes"?>
<Relationships xmlns="http://schemas.openxmlformats.org/package/2006/relationships"><Relationship Id="rId8" Type="http://schemas.openxmlformats.org/officeDocument/2006/relationships/hyperlink" Target="https://www.schaer.com/it-it/otg/stores" TargetMode="External"/><Relationship Id="rId3" Type="http://schemas.openxmlformats.org/officeDocument/2006/relationships/hyperlink" Target="https://www.schaer.com/it-it/country-list" TargetMode="External"/><Relationship Id="rId7" Type="http://schemas.openxmlformats.org/officeDocument/2006/relationships/hyperlink" Target="https://www.schaer.com/it-it/ro/ricette-senza-glutine" TargetMode="External"/><Relationship Id="rId12" Type="http://schemas.openxmlformats.org/officeDocument/2006/relationships/hyperlink" Target="https://www.schaer.com/it-it/registrati" TargetMode="External"/><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hyperlink" Target="https://www.schaer.com/it-it/ao/vivere-senza-glutine" TargetMode="External"/><Relationship Id="rId11" Type="http://schemas.openxmlformats.org/officeDocument/2006/relationships/hyperlink" Target="https://www.schaer.com/it-it/club" TargetMode="External"/><Relationship Id="rId5" Type="http://schemas.openxmlformats.org/officeDocument/2006/relationships/hyperlink" Target="https://www.schaer.com/it-it/po/prodotti-senza-glutine" TargetMode="External"/><Relationship Id="rId10" Type="http://schemas.openxmlformats.org/officeDocument/2006/relationships/hyperlink" Target="https://www.schaer.com/it-it/otg/travel" TargetMode="External"/><Relationship Id="rId4" Type="http://schemas.openxmlformats.org/officeDocument/2006/relationships/image" Target="../media/image79.jpeg"/><Relationship Id="rId9" Type="http://schemas.openxmlformats.org/officeDocument/2006/relationships/hyperlink" Target="https://www.schaer.com/it-it/otg/eat"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8.png"/><Relationship Id="rId4" Type="http://schemas.openxmlformats.org/officeDocument/2006/relationships/oleObject" Target="../embeddings/oleObject6.bin"/></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9.png"/><Relationship Id="rId4" Type="http://schemas.openxmlformats.org/officeDocument/2006/relationships/oleObject" Target="../embeddings/oleObject7.bin"/></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09.emf"/><Relationship Id="rId4" Type="http://schemas.openxmlformats.org/officeDocument/2006/relationships/oleObject" Target="../embeddings/oleObject17.bin"/></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jpe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121.jpeg"/><Relationship Id="rId4" Type="http://schemas.openxmlformats.org/officeDocument/2006/relationships/image" Target="../media/image120.png"/></Relationships>
</file>

<file path=ppt/slides/_rels/slide92.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wmf"/></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361" name="Titolo 1"/>
          <p:cNvSpPr>
            <a:spLocks noGrp="1"/>
          </p:cNvSpPr>
          <p:nvPr>
            <p:ph type="ctrTitle" sz="quarter"/>
          </p:nvPr>
        </p:nvSpPr>
        <p:spPr>
          <a:xfrm>
            <a:off x="0" y="285750"/>
            <a:ext cx="7843838" cy="714375"/>
          </a:xfrm>
        </p:spPr>
        <p:txBody>
          <a:bodyPr/>
          <a:lstStyle/>
          <a:p>
            <a:pPr algn="l" eaLnBrk="1" hangingPunct="1"/>
            <a:r>
              <a:rPr lang="it-IT" sz="2800" smtClean="0">
                <a:solidFill>
                  <a:srgbClr val="FF9933"/>
                </a:solidFill>
                <a:latin typeface="Comic Sans MS" pitchFamily="66" charset="0"/>
              </a:rPr>
              <a:t>The epidemic of coeliac disease</a:t>
            </a:r>
          </a:p>
        </p:txBody>
      </p:sp>
      <p:graphicFrame>
        <p:nvGraphicFramePr>
          <p:cNvPr id="5" name="Object 2"/>
          <p:cNvGraphicFramePr>
            <a:graphicFrameLocks noChangeAspect="1"/>
          </p:cNvGraphicFramePr>
          <p:nvPr/>
        </p:nvGraphicFramePr>
        <p:xfrm>
          <a:off x="520700" y="877888"/>
          <a:ext cx="7734300" cy="5549900"/>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p:cNvSpPr txBox="1">
            <a:spLocks noChangeArrowheads="1"/>
          </p:cNvSpPr>
          <p:nvPr/>
        </p:nvSpPr>
        <p:spPr bwMode="auto">
          <a:xfrm>
            <a:off x="2643188" y="6286500"/>
            <a:ext cx="2841625" cy="369888"/>
          </a:xfrm>
          <a:prstGeom prst="rect">
            <a:avLst/>
          </a:prstGeom>
          <a:noFill/>
          <a:ln w="9525">
            <a:noFill/>
            <a:miter lim="800000"/>
            <a:headEnd/>
            <a:tailEnd/>
          </a:ln>
        </p:spPr>
        <p:txBody>
          <a:bodyPr>
            <a:spAutoFit/>
          </a:bodyPr>
          <a:lstStyle/>
          <a:p>
            <a:pPr algn="ctr"/>
            <a:r>
              <a:rPr lang="it-IT" i="1">
                <a:solidFill>
                  <a:srgbClr val="FFC000"/>
                </a:solidFill>
                <a:latin typeface="Comic Sans MS" pitchFamily="66" charset="0"/>
              </a:rPr>
              <a:t>years</a:t>
            </a:r>
          </a:p>
        </p:txBody>
      </p:sp>
      <p:sp>
        <p:nvSpPr>
          <p:cNvPr id="6" name="CasellaDiTesto 5"/>
          <p:cNvSpPr txBox="1">
            <a:spLocks noChangeArrowheads="1"/>
          </p:cNvSpPr>
          <p:nvPr/>
        </p:nvSpPr>
        <p:spPr bwMode="auto">
          <a:xfrm>
            <a:off x="214313" y="1571625"/>
            <a:ext cx="1625600" cy="369888"/>
          </a:xfrm>
          <a:prstGeom prst="rect">
            <a:avLst/>
          </a:prstGeom>
          <a:noFill/>
          <a:ln w="9525">
            <a:noFill/>
            <a:miter lim="800000"/>
            <a:headEnd/>
            <a:tailEnd/>
          </a:ln>
        </p:spPr>
        <p:txBody>
          <a:bodyPr wrap="none">
            <a:spAutoFit/>
          </a:bodyPr>
          <a:lstStyle/>
          <a:p>
            <a:pPr algn="r"/>
            <a:r>
              <a:rPr lang="it-IT">
                <a:solidFill>
                  <a:srgbClr val="FFC000"/>
                </a:solidFill>
                <a:latin typeface="Comic Sans MS" pitchFamily="66" charset="0"/>
              </a:rPr>
              <a:t>Celiacs/1000</a:t>
            </a:r>
          </a:p>
        </p:txBody>
      </p:sp>
      <p:pic>
        <p:nvPicPr>
          <p:cNvPr id="3074" name="Picture 2" descr="http://t2.gstatic.com/images?q=tbn:ANd9GcTsplmAZAtgqTttoPjqCJBj6B4VL3N2TR7Ff4PRRfjDQXm9Zso&amp;t=1&amp;usg=__fOXHQJaxnq2Bh_znMT8_YrOVJXM="/>
          <p:cNvPicPr>
            <a:picLocks noChangeAspect="1" noChangeArrowheads="1"/>
          </p:cNvPicPr>
          <p:nvPr/>
        </p:nvPicPr>
        <p:blipFill>
          <a:blip r:embed="rId3" cstate="print"/>
          <a:srcRect/>
          <a:stretch>
            <a:fillRect/>
          </a:stretch>
        </p:blipFill>
        <p:spPr bwMode="auto">
          <a:xfrm>
            <a:off x="6715125" y="214313"/>
            <a:ext cx="2143125" cy="2143125"/>
          </a:xfrm>
          <a:prstGeom prst="rect">
            <a:avLst/>
          </a:prstGeom>
          <a:noFill/>
          <a:ln w="9525">
            <a:noFill/>
            <a:miter lim="800000"/>
            <a:headEnd/>
            <a:tailEnd/>
          </a:ln>
        </p:spPr>
      </p:pic>
      <p:pic>
        <p:nvPicPr>
          <p:cNvPr id="3076" name="Picture 4" descr="http://t3.gstatic.com/images?q=tbn:ANd9GcQNr8E_C5rkKPI9UcdqUooeYoT81Jbr5NNlBK3HNTQ7Lf64PUE&amp;t=1&amp;usg=__75KsBIJaEgKoKHJQkEVxbzq2Cu4="/>
          <p:cNvPicPr>
            <a:picLocks noChangeAspect="1" noChangeArrowheads="1"/>
          </p:cNvPicPr>
          <p:nvPr/>
        </p:nvPicPr>
        <p:blipFill>
          <a:blip r:embed="rId4" cstate="print"/>
          <a:srcRect/>
          <a:stretch>
            <a:fillRect/>
          </a:stretch>
        </p:blipFill>
        <p:spPr bwMode="auto">
          <a:xfrm>
            <a:off x="6715125" y="285750"/>
            <a:ext cx="2095500" cy="2085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additive="base">
                                        <p:cTn id="31" dur="500" fill="hold"/>
                                        <p:tgtEl>
                                          <p:spTgt spid="3076"/>
                                        </p:tgtEl>
                                        <p:attrNameLst>
                                          <p:attrName>ppt_x</p:attrName>
                                        </p:attrNameLst>
                                      </p:cBhvr>
                                      <p:tavLst>
                                        <p:tav tm="0">
                                          <p:val>
                                            <p:strVal val="#ppt_x"/>
                                          </p:val>
                                        </p:tav>
                                        <p:tav tm="100000">
                                          <p:val>
                                            <p:strVal val="#ppt_x"/>
                                          </p:val>
                                        </p:tav>
                                      </p:tavLst>
                                    </p:anim>
                                    <p:anim calcmode="lin" valueType="num">
                                      <p:cBhvr additive="base">
                                        <p:cTn id="3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57" name="Group 13"/>
          <p:cNvGrpSpPr>
            <a:grpSpLocks/>
          </p:cNvGrpSpPr>
          <p:nvPr/>
        </p:nvGrpSpPr>
        <p:grpSpPr bwMode="auto">
          <a:xfrm>
            <a:off x="1428750" y="1432324"/>
            <a:ext cx="6415088" cy="4411265"/>
            <a:chOff x="240" y="483"/>
            <a:chExt cx="5388" cy="3705"/>
          </a:xfrm>
        </p:grpSpPr>
        <p:pic>
          <p:nvPicPr>
            <p:cNvPr id="57346" name="Immagin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 y="483"/>
              <a:ext cx="4752" cy="1862"/>
            </a:xfrm>
            <a:prstGeom prst="rect">
              <a:avLst/>
            </a:prstGeom>
            <a:noFill/>
            <a:extLst>
              <a:ext uri="{909E8E84-426E-40DD-AFC4-6F175D3DCCD1}">
                <a14:hiddenFill xmlns:a14="http://schemas.microsoft.com/office/drawing/2010/main">
                  <a:solidFill>
                    <a:srgbClr val="FFFFFF"/>
                  </a:solidFill>
                </a14:hiddenFill>
              </a:ext>
            </a:extLst>
          </p:spPr>
        </p:pic>
        <p:pic>
          <p:nvPicPr>
            <p:cNvPr id="57355"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2112"/>
              <a:ext cx="1290" cy="2076"/>
            </a:xfrm>
            <a:prstGeom prst="rect">
              <a:avLst/>
            </a:prstGeom>
            <a:noFill/>
            <a:extLst>
              <a:ext uri="{909E8E84-426E-40DD-AFC4-6F175D3DCCD1}">
                <a14:hiddenFill xmlns:a14="http://schemas.microsoft.com/office/drawing/2010/main">
                  <a:solidFill>
                    <a:srgbClr val="FFFFFF"/>
                  </a:solidFill>
                </a14:hiddenFill>
              </a:ext>
            </a:extLst>
          </p:spPr>
        </p:pic>
      </p:grpSp>
      <p:pic>
        <p:nvPicPr>
          <p:cNvPr id="57358" name="Immagin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3943351"/>
            <a:ext cx="3796904" cy="1731169"/>
          </a:xfrm>
          <a:prstGeom prst="rect">
            <a:avLst/>
          </a:prstGeom>
          <a:noFill/>
          <a:extLst>
            <a:ext uri="{909E8E84-426E-40DD-AFC4-6F175D3DCCD1}">
              <a14:hiddenFill xmlns:a14="http://schemas.microsoft.com/office/drawing/2010/main">
                <a:solidFill>
                  <a:srgbClr val="FFFFFF"/>
                </a:solidFill>
              </a14:hiddenFill>
            </a:ext>
          </a:extLst>
        </p:spPr>
      </p:pic>
      <p:sp>
        <p:nvSpPr>
          <p:cNvPr id="57359" name="Text Box 15"/>
          <p:cNvSpPr txBox="1">
            <a:spLocks noChangeArrowheads="1"/>
          </p:cNvSpPr>
          <p:nvPr/>
        </p:nvSpPr>
        <p:spPr bwMode="auto">
          <a:xfrm>
            <a:off x="1771650" y="985838"/>
            <a:ext cx="6229350" cy="369332"/>
          </a:xfrm>
          <a:prstGeom prst="rect">
            <a:avLst/>
          </a:prstGeom>
          <a:solidFill>
            <a:srgbClr val="FFFF00"/>
          </a:solidFill>
          <a:ln>
            <a:noFill/>
          </a:ln>
          <a:effectLst/>
          <a:extLst/>
        </p:spPr>
        <p:txBody>
          <a:bodyPr>
            <a:spAutoFit/>
          </a:bodyPr>
          <a:lstStyle/>
          <a:p>
            <a:pPr>
              <a:spcBef>
                <a:spcPct val="50000"/>
              </a:spcBef>
            </a:pPr>
            <a:r>
              <a:rPr lang="it-IT" altLang="it-IT" sz="1800" dirty="0"/>
              <a:t>Le straordinarie proprietà </a:t>
            </a:r>
            <a:r>
              <a:rPr lang="it-IT" altLang="it-IT" sz="1800" dirty="0"/>
              <a:t>alimentari e tecnologiche </a:t>
            </a:r>
            <a:r>
              <a:rPr lang="it-IT" altLang="it-IT" sz="1800" dirty="0"/>
              <a:t>del grano</a:t>
            </a:r>
          </a:p>
        </p:txBody>
      </p:sp>
    </p:spTree>
    <p:extLst>
      <p:ext uri="{BB962C8B-B14F-4D97-AF65-F5344CB8AC3E}">
        <p14:creationId xmlns:p14="http://schemas.microsoft.com/office/powerpoint/2010/main" val="10320554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www.luigigreco.info</a:t>
            </a:r>
            <a:endParaRPr lang="it-IT" dirty="0"/>
          </a:p>
        </p:txBody>
      </p:sp>
      <p:pic>
        <p:nvPicPr>
          <p:cNvPr id="4" name="Immagine 3"/>
          <p:cNvPicPr>
            <a:picLocks noChangeAspect="1"/>
          </p:cNvPicPr>
          <p:nvPr/>
        </p:nvPicPr>
        <p:blipFill rotWithShape="1">
          <a:blip r:embed="rId2"/>
          <a:srcRect l="6" t="399" r="-6" b="-399"/>
          <a:stretch/>
        </p:blipFill>
        <p:spPr>
          <a:xfrm>
            <a:off x="0" y="1484784"/>
            <a:ext cx="9155360" cy="5149890"/>
          </a:xfrm>
          <a:prstGeom prst="rect">
            <a:avLst/>
          </a:prstGeom>
        </p:spPr>
      </p:pic>
    </p:spTree>
    <p:extLst>
      <p:ext uri="{BB962C8B-B14F-4D97-AF65-F5344CB8AC3E}">
        <p14:creationId xmlns:p14="http://schemas.microsoft.com/office/powerpoint/2010/main" val="380001606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4" name="Group 24"/>
          <p:cNvGrpSpPr>
            <a:grpSpLocks/>
          </p:cNvGrpSpPr>
          <p:nvPr/>
        </p:nvGrpSpPr>
        <p:grpSpPr bwMode="auto">
          <a:xfrm>
            <a:off x="1143000" y="857250"/>
            <a:ext cx="6858000" cy="5143500"/>
            <a:chOff x="0" y="0"/>
            <a:chExt cx="5760" cy="4320"/>
          </a:xfrm>
        </p:grpSpPr>
        <p:grpSp>
          <p:nvGrpSpPr>
            <p:cNvPr id="81942" name="Group 22"/>
            <p:cNvGrpSpPr>
              <a:grpSpLocks/>
            </p:cNvGrpSpPr>
            <p:nvPr/>
          </p:nvGrpSpPr>
          <p:grpSpPr bwMode="auto">
            <a:xfrm>
              <a:off x="0" y="0"/>
              <a:ext cx="5760" cy="4320"/>
              <a:chOff x="0" y="0"/>
              <a:chExt cx="5760" cy="4320"/>
            </a:xfrm>
          </p:grpSpPr>
          <p:grpSp>
            <p:nvGrpSpPr>
              <p:cNvPr id="81941" name="Group 21"/>
              <p:cNvGrpSpPr>
                <a:grpSpLocks/>
              </p:cNvGrpSpPr>
              <p:nvPr/>
            </p:nvGrpSpPr>
            <p:grpSpPr bwMode="auto">
              <a:xfrm>
                <a:off x="0" y="0"/>
                <a:ext cx="5760" cy="4320"/>
                <a:chOff x="0" y="0"/>
                <a:chExt cx="5760" cy="4320"/>
              </a:xfrm>
            </p:grpSpPr>
            <p:grpSp>
              <p:nvGrpSpPr>
                <p:cNvPr id="81936" name="Group 16"/>
                <p:cNvGrpSpPr>
                  <a:grpSpLocks/>
                </p:cNvGrpSpPr>
                <p:nvPr/>
              </p:nvGrpSpPr>
              <p:grpSpPr bwMode="auto">
                <a:xfrm>
                  <a:off x="0" y="0"/>
                  <a:ext cx="5760" cy="4320"/>
                  <a:chOff x="0" y="0"/>
                  <a:chExt cx="5760" cy="4320"/>
                </a:xfrm>
              </p:grpSpPr>
              <p:sp>
                <p:nvSpPr>
                  <p:cNvPr id="81929" name="Text Box 9"/>
                  <p:cNvSpPr txBox="1">
                    <a:spLocks noChangeArrowheads="1"/>
                  </p:cNvSpPr>
                  <p:nvPr/>
                </p:nvSpPr>
                <p:spPr bwMode="auto">
                  <a:xfrm>
                    <a:off x="4128" y="1872"/>
                    <a:ext cx="38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a:solidFill>
                          <a:schemeClr val="bg2"/>
                        </a:solidFill>
                      </a:rPr>
                      <a:t>E</a:t>
                    </a:r>
                  </a:p>
                </p:txBody>
              </p:sp>
              <p:grpSp>
                <p:nvGrpSpPr>
                  <p:cNvPr id="81935" name="Group 15"/>
                  <p:cNvGrpSpPr>
                    <a:grpSpLocks/>
                  </p:cNvGrpSpPr>
                  <p:nvPr/>
                </p:nvGrpSpPr>
                <p:grpSpPr bwMode="auto">
                  <a:xfrm>
                    <a:off x="0" y="0"/>
                    <a:ext cx="5760" cy="4320"/>
                    <a:chOff x="0" y="0"/>
                    <a:chExt cx="5760" cy="4320"/>
                  </a:xfrm>
                </p:grpSpPr>
                <p:pic>
                  <p:nvPicPr>
                    <p:cNvPr id="81922" name="Picture 2" descr="D:\triti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
                      <a:ext cx="3696" cy="2569"/>
                    </a:xfrm>
                    <a:prstGeom prst="rect">
                      <a:avLst/>
                    </a:prstGeom>
                    <a:noFill/>
                    <a:extLst>
                      <a:ext uri="{909E8E84-426E-40DD-AFC4-6F175D3DCCD1}">
                        <a14:hiddenFill xmlns:a14="http://schemas.microsoft.com/office/drawing/2010/main">
                          <a:solidFill>
                            <a:srgbClr val="FFFFFF"/>
                          </a:solidFill>
                        </a14:hiddenFill>
                      </a:ext>
                    </a:extLst>
                  </p:spPr>
                </p:pic>
                <p:pic>
                  <p:nvPicPr>
                    <p:cNvPr id="81923" name="Picture 3" descr="D:\orz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 y="2680"/>
                      <a:ext cx="2400" cy="1640"/>
                    </a:xfrm>
                    <a:prstGeom prst="rect">
                      <a:avLst/>
                    </a:prstGeom>
                    <a:noFill/>
                    <a:extLst>
                      <a:ext uri="{909E8E84-426E-40DD-AFC4-6F175D3DCCD1}">
                        <a14:hiddenFill xmlns:a14="http://schemas.microsoft.com/office/drawing/2010/main">
                          <a:solidFill>
                            <a:srgbClr val="FFFFFF"/>
                          </a:solidFill>
                        </a14:hiddenFill>
                      </a:ext>
                    </a:extLst>
                  </p:spPr>
                </p:pic>
                <p:sp>
                  <p:nvSpPr>
                    <p:cNvPr id="81925" name="Text Box 5"/>
                    <p:cNvSpPr txBox="1">
                      <a:spLocks noChangeArrowheads="1"/>
                    </p:cNvSpPr>
                    <p:nvPr/>
                  </p:nvSpPr>
                  <p:spPr bwMode="auto">
                    <a:xfrm>
                      <a:off x="0" y="2880"/>
                      <a:ext cx="2688" cy="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a:t>A = grano duro</a:t>
                      </a:r>
                    </a:p>
                    <a:p>
                      <a:pPr>
                        <a:spcBef>
                          <a:spcPct val="50000"/>
                        </a:spcBef>
                      </a:pPr>
                      <a:r>
                        <a:rPr lang="it-IT" altLang="it-IT" sz="1800" b="1"/>
                        <a:t>B = triticale</a:t>
                      </a:r>
                    </a:p>
                    <a:p>
                      <a:pPr>
                        <a:spcBef>
                          <a:spcPct val="50000"/>
                        </a:spcBef>
                      </a:pPr>
                      <a:r>
                        <a:rPr lang="it-IT" altLang="it-IT" sz="1800" b="1"/>
                        <a:t>C = segale</a:t>
                      </a:r>
                    </a:p>
                    <a:p>
                      <a:pPr>
                        <a:spcBef>
                          <a:spcPct val="50000"/>
                        </a:spcBef>
                      </a:pPr>
                      <a:r>
                        <a:rPr lang="it-IT" altLang="it-IT" sz="1800" b="1"/>
                        <a:t>D = orzo</a:t>
                      </a:r>
                    </a:p>
                  </p:txBody>
                </p:sp>
                <p:pic>
                  <p:nvPicPr>
                    <p:cNvPr id="81926" name="Picture 6" descr="D:\rice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0"/>
                      <a:ext cx="1776" cy="2448"/>
                    </a:xfrm>
                    <a:prstGeom prst="rect">
                      <a:avLst/>
                    </a:prstGeom>
                    <a:noFill/>
                    <a:extLst>
                      <a:ext uri="{909E8E84-426E-40DD-AFC4-6F175D3DCCD1}">
                        <a14:hiddenFill xmlns:a14="http://schemas.microsoft.com/office/drawing/2010/main">
                          <a:solidFill>
                            <a:srgbClr val="FFFFFF"/>
                          </a:solidFill>
                        </a14:hiddenFill>
                      </a:ext>
                    </a:extLst>
                  </p:spPr>
                </p:pic>
                <p:pic>
                  <p:nvPicPr>
                    <p:cNvPr id="81927" name="Picture 7" descr="C:\DOCUME~1\Utente\IMPOST~1\Temp\~AUT0035.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5" y="2448"/>
                      <a:ext cx="1055"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8" name="Line 8"/>
                    <p:cNvSpPr>
                      <a:spLocks noChangeShapeType="1"/>
                    </p:cNvSpPr>
                    <p:nvPr/>
                  </p:nvSpPr>
                  <p:spPr bwMode="auto">
                    <a:xfrm>
                      <a:off x="3792" y="240"/>
                      <a:ext cx="0" cy="3840"/>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800"/>
                    </a:p>
                  </p:txBody>
                </p:sp>
                <p:sp>
                  <p:nvSpPr>
                    <p:cNvPr id="81931" name="Text Box 11"/>
                    <p:cNvSpPr txBox="1">
                      <a:spLocks noChangeArrowheads="1"/>
                    </p:cNvSpPr>
                    <p:nvPr/>
                  </p:nvSpPr>
                  <p:spPr bwMode="auto">
                    <a:xfrm>
                      <a:off x="3840" y="2880"/>
                      <a:ext cx="816" cy="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a:t>E = riso </a:t>
                      </a:r>
                    </a:p>
                    <a:p>
                      <a:pPr>
                        <a:spcBef>
                          <a:spcPct val="50000"/>
                        </a:spcBef>
                      </a:pPr>
                      <a:r>
                        <a:rPr lang="it-IT" altLang="it-IT" sz="1800"/>
                        <a:t>F = mais</a:t>
                      </a:r>
                    </a:p>
                  </p:txBody>
                </p:sp>
              </p:grpSp>
            </p:grpSp>
            <p:sp>
              <p:nvSpPr>
                <p:cNvPr id="81937" name="Text Box 17"/>
                <p:cNvSpPr txBox="1">
                  <a:spLocks noChangeArrowheads="1"/>
                </p:cNvSpPr>
                <p:nvPr/>
              </p:nvSpPr>
              <p:spPr bwMode="auto">
                <a:xfrm>
                  <a:off x="4704" y="3792"/>
                  <a:ext cx="43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a:solidFill>
                        <a:schemeClr val="bg1"/>
                      </a:solidFill>
                    </a:rPr>
                    <a:t>F</a:t>
                  </a:r>
                </a:p>
              </p:txBody>
            </p:sp>
          </p:grpSp>
          <p:sp>
            <p:nvSpPr>
              <p:cNvPr id="81939" name="Text Box 19"/>
              <p:cNvSpPr txBox="1">
                <a:spLocks noChangeArrowheads="1"/>
              </p:cNvSpPr>
              <p:nvPr/>
            </p:nvSpPr>
            <p:spPr bwMode="auto">
              <a:xfrm>
                <a:off x="1488" y="3120"/>
                <a:ext cx="43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a:solidFill>
                      <a:schemeClr val="bg2"/>
                    </a:solidFill>
                  </a:rPr>
                  <a:t>D</a:t>
                </a:r>
              </a:p>
            </p:txBody>
          </p:sp>
        </p:grpSp>
        <p:sp>
          <p:nvSpPr>
            <p:cNvPr id="81943" name="Text Box 23"/>
            <p:cNvSpPr txBox="1">
              <a:spLocks noChangeArrowheads="1"/>
            </p:cNvSpPr>
            <p:nvPr/>
          </p:nvSpPr>
          <p:spPr bwMode="auto">
            <a:xfrm>
              <a:off x="4080" y="1824"/>
              <a:ext cx="43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a:solidFill>
                    <a:schemeClr val="bg2"/>
                  </a:solidFill>
                </a:rPr>
                <a:t>E</a:t>
              </a:r>
            </a:p>
          </p:txBody>
        </p:sp>
      </p:grpSp>
      <p:grpSp>
        <p:nvGrpSpPr>
          <p:cNvPr id="81945" name="Group 25"/>
          <p:cNvGrpSpPr>
            <a:grpSpLocks/>
          </p:cNvGrpSpPr>
          <p:nvPr/>
        </p:nvGrpSpPr>
        <p:grpSpPr bwMode="auto">
          <a:xfrm>
            <a:off x="3867151" y="1714500"/>
            <a:ext cx="3821906" cy="2401491"/>
            <a:chOff x="2288" y="720"/>
            <a:chExt cx="3210" cy="2017"/>
          </a:xfrm>
        </p:grpSpPr>
        <p:pic>
          <p:nvPicPr>
            <p:cNvPr id="81946" name="Immagin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8" y="720"/>
              <a:ext cx="3210" cy="2017"/>
            </a:xfrm>
            <a:prstGeom prst="rect">
              <a:avLst/>
            </a:prstGeom>
            <a:noFill/>
            <a:extLst>
              <a:ext uri="{909E8E84-426E-40DD-AFC4-6F175D3DCCD1}">
                <a14:hiddenFill xmlns:a14="http://schemas.microsoft.com/office/drawing/2010/main">
                  <a:solidFill>
                    <a:srgbClr val="FFFFFF"/>
                  </a:solidFill>
                </a14:hiddenFill>
              </a:ext>
            </a:extLst>
          </p:spPr>
        </p:pic>
        <p:sp>
          <p:nvSpPr>
            <p:cNvPr id="81947" name="Text Box 27"/>
            <p:cNvSpPr txBox="1">
              <a:spLocks noChangeArrowheads="1"/>
            </p:cNvSpPr>
            <p:nvPr/>
          </p:nvSpPr>
          <p:spPr bwMode="auto">
            <a:xfrm>
              <a:off x="4608" y="864"/>
              <a:ext cx="72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a:solidFill>
                    <a:schemeClr val="folHlink"/>
                  </a:solidFill>
                </a:rPr>
                <a:t>Avena</a:t>
              </a:r>
            </a:p>
          </p:txBody>
        </p:sp>
      </p:grpSp>
    </p:spTree>
    <p:extLst>
      <p:ext uri="{BB962C8B-B14F-4D97-AF65-F5344CB8AC3E}">
        <p14:creationId xmlns:p14="http://schemas.microsoft.com/office/powerpoint/2010/main" val="447291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1945"/>
                                        </p:tgtEl>
                                        <p:attrNameLst>
                                          <p:attrName>style.visibility</p:attrName>
                                        </p:attrNameLst>
                                      </p:cBhvr>
                                      <p:to>
                                        <p:strVal val="visible"/>
                                      </p:to>
                                    </p:set>
                                    <p:anim calcmode="lin" valueType="num">
                                      <p:cBhvr additive="base">
                                        <p:cTn id="7" dur="500" fill="hold"/>
                                        <p:tgtEl>
                                          <p:spTgt spid="81945"/>
                                        </p:tgtEl>
                                        <p:attrNameLst>
                                          <p:attrName>ppt_x</p:attrName>
                                        </p:attrNameLst>
                                      </p:cBhvr>
                                      <p:tavLst>
                                        <p:tav tm="0">
                                          <p:val>
                                            <p:strVal val="0-#ppt_w/2"/>
                                          </p:val>
                                        </p:tav>
                                        <p:tav tm="100000">
                                          <p:val>
                                            <p:strVal val="#ppt_x"/>
                                          </p:val>
                                        </p:tav>
                                      </p:tavLst>
                                    </p:anim>
                                    <p:anim calcmode="lin" valueType="num">
                                      <p:cBhvr additive="base">
                                        <p:cTn id="8" dur="500" fill="hold"/>
                                        <p:tgtEl>
                                          <p:spTgt spid="819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085850"/>
            <a:ext cx="3339704"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3"/>
          <p:cNvSpPr>
            <a:spLocks noChangeArrowheads="1"/>
          </p:cNvSpPr>
          <p:nvPr/>
        </p:nvSpPr>
        <p:spPr bwMode="auto">
          <a:xfrm>
            <a:off x="852488" y="1406129"/>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pic>
        <p:nvPicPr>
          <p:cNvPr id="18438" name="Picture 6" descr=" foto di Vittorio Ubertone - 50 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048" y="3424237"/>
            <a:ext cx="3434953" cy="2576513"/>
          </a:xfrm>
          <a:prstGeom prst="rect">
            <a:avLst/>
          </a:prstGeom>
          <a:noFill/>
          <a:extLst>
            <a:ext uri="{909E8E84-426E-40DD-AFC4-6F175D3DCCD1}">
              <a14:hiddenFill xmlns:a14="http://schemas.microsoft.com/office/drawing/2010/main">
                <a:solidFill>
                  <a:srgbClr val="FFFFFF"/>
                </a:solidFill>
              </a14:hiddenFill>
            </a:ext>
          </a:extLst>
        </p:spPr>
      </p:pic>
      <p:sp>
        <p:nvSpPr>
          <p:cNvPr id="18442" name="AutoShape 10"/>
          <p:cNvSpPr>
            <a:spLocks noChangeArrowheads="1"/>
          </p:cNvSpPr>
          <p:nvPr/>
        </p:nvSpPr>
        <p:spPr bwMode="auto">
          <a:xfrm flipV="1">
            <a:off x="4686300" y="2343150"/>
            <a:ext cx="914400" cy="857250"/>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800"/>
          </a:p>
        </p:txBody>
      </p:sp>
      <p:sp>
        <p:nvSpPr>
          <p:cNvPr id="18443" name="AutoShape 11"/>
          <p:cNvSpPr>
            <a:spLocks noChangeArrowheads="1"/>
          </p:cNvSpPr>
          <p:nvPr/>
        </p:nvSpPr>
        <p:spPr bwMode="auto">
          <a:xfrm>
            <a:off x="3600450" y="5143500"/>
            <a:ext cx="914400" cy="285750"/>
          </a:xfrm>
          <a:prstGeom prst="rightArrow">
            <a:avLst>
              <a:gd name="adj1" fmla="val 50000"/>
              <a:gd name="adj2" fmla="val 8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800"/>
          </a:p>
        </p:txBody>
      </p:sp>
      <p:sp>
        <p:nvSpPr>
          <p:cNvPr id="18444" name="Oval 12"/>
          <p:cNvSpPr>
            <a:spLocks noChangeArrowheads="1"/>
          </p:cNvSpPr>
          <p:nvPr/>
        </p:nvSpPr>
        <p:spPr bwMode="auto">
          <a:xfrm>
            <a:off x="4743450" y="1600200"/>
            <a:ext cx="3086100" cy="9715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altLang="it-IT" sz="1800" b="1" i="1">
                <a:solidFill>
                  <a:schemeClr val="bg2"/>
                </a:solidFill>
              </a:rPr>
              <a:t>T. TURGIDUM</a:t>
            </a:r>
            <a:r>
              <a:rPr lang="it-IT" altLang="it-IT" sz="1800">
                <a:solidFill>
                  <a:schemeClr val="bg2"/>
                </a:solidFill>
              </a:rPr>
              <a:t> SPP </a:t>
            </a:r>
            <a:r>
              <a:rPr lang="it-IT" altLang="it-IT" sz="1800" b="1" i="1">
                <a:solidFill>
                  <a:schemeClr val="bg2"/>
                </a:solidFill>
              </a:rPr>
              <a:t>DURUM</a:t>
            </a:r>
          </a:p>
        </p:txBody>
      </p:sp>
      <p:sp>
        <p:nvSpPr>
          <p:cNvPr id="18445" name="Oval 13"/>
          <p:cNvSpPr>
            <a:spLocks noChangeArrowheads="1"/>
          </p:cNvSpPr>
          <p:nvPr/>
        </p:nvSpPr>
        <p:spPr bwMode="auto">
          <a:xfrm>
            <a:off x="1200150" y="4714875"/>
            <a:ext cx="2857500" cy="1143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it-IT" altLang="it-IT" sz="1800" b="1" i="1">
              <a:solidFill>
                <a:schemeClr val="bg2"/>
              </a:solidFill>
            </a:endParaRPr>
          </a:p>
          <a:p>
            <a:pPr algn="ctr">
              <a:spcBef>
                <a:spcPct val="50000"/>
              </a:spcBef>
            </a:pPr>
            <a:r>
              <a:rPr lang="it-IT" altLang="it-IT" sz="1800" b="1" i="1">
                <a:solidFill>
                  <a:schemeClr val="bg2"/>
                </a:solidFill>
              </a:rPr>
              <a:t>T. AESTIVUM</a:t>
            </a:r>
          </a:p>
          <a:p>
            <a:pPr algn="ctr">
              <a:spcBef>
                <a:spcPct val="50000"/>
              </a:spcBef>
            </a:pPr>
            <a:endParaRPr lang="it-IT" altLang="it-IT" sz="1800" b="1" i="1">
              <a:solidFill>
                <a:schemeClr val="bg2"/>
              </a:solidFill>
            </a:endParaRPr>
          </a:p>
        </p:txBody>
      </p:sp>
    </p:spTree>
    <p:extLst>
      <p:ext uri="{BB962C8B-B14F-4D97-AF65-F5344CB8AC3E}">
        <p14:creationId xmlns:p14="http://schemas.microsoft.com/office/powerpoint/2010/main" val="2986891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00251"/>
            <a:ext cx="4082654" cy="289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027"/>
          <p:cNvSpPr txBox="1">
            <a:spLocks noChangeArrowheads="1"/>
          </p:cNvSpPr>
          <p:nvPr/>
        </p:nvSpPr>
        <p:spPr bwMode="auto">
          <a:xfrm>
            <a:off x="1143000" y="1257301"/>
            <a:ext cx="6858000" cy="646331"/>
          </a:xfrm>
          <a:prstGeom prst="rect">
            <a:avLst/>
          </a:prstGeom>
          <a:solidFill>
            <a:srgbClr val="92D050"/>
          </a:solidFill>
          <a:ln>
            <a:noFill/>
          </a:ln>
          <a:effectLst/>
          <a:extLst/>
        </p:spPr>
        <p:txBody>
          <a:bodyPr>
            <a:spAutoFit/>
          </a:bodyPr>
          <a:lstStyle/>
          <a:p>
            <a:pPr algn="ctr">
              <a:spcBef>
                <a:spcPct val="50000"/>
              </a:spcBef>
            </a:pPr>
            <a:r>
              <a:rPr lang="it-IT" altLang="it-IT" sz="1800" b="1" dirty="0"/>
              <a:t>IL GLUTINE E’ UN AGGREGATO PROTEICO MOLTO ETEROGENEO PER COMPOSIZIONE</a:t>
            </a:r>
          </a:p>
        </p:txBody>
      </p:sp>
      <p:grpSp>
        <p:nvGrpSpPr>
          <p:cNvPr id="14345" name="Group 1033"/>
          <p:cNvGrpSpPr>
            <a:grpSpLocks/>
          </p:cNvGrpSpPr>
          <p:nvPr/>
        </p:nvGrpSpPr>
        <p:grpSpPr bwMode="auto">
          <a:xfrm>
            <a:off x="3694844" y="2738826"/>
            <a:ext cx="5086350" cy="1753791"/>
            <a:chOff x="1632" y="1584"/>
            <a:chExt cx="4272" cy="1473"/>
          </a:xfrm>
        </p:grpSpPr>
        <p:sp>
          <p:nvSpPr>
            <p:cNvPr id="14340" name="Text Box 1028"/>
            <p:cNvSpPr txBox="1">
              <a:spLocks noChangeArrowheads="1"/>
            </p:cNvSpPr>
            <p:nvPr/>
          </p:nvSpPr>
          <p:spPr bwMode="auto">
            <a:xfrm>
              <a:off x="3360" y="1584"/>
              <a:ext cx="2544" cy="147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dirty="0"/>
                <a:t>E’ COSTITUITO DA GLIADINE ( 45% )  E   </a:t>
              </a:r>
            </a:p>
            <a:p>
              <a:pPr>
                <a:spcBef>
                  <a:spcPct val="50000"/>
                </a:spcBef>
              </a:pPr>
              <a:r>
                <a:rPr lang="it-IT" altLang="it-IT" sz="1800" b="1" dirty="0"/>
                <a:t>DA GLUTENINE (55 %)</a:t>
              </a:r>
            </a:p>
            <a:p>
              <a:pPr>
                <a:spcBef>
                  <a:spcPct val="50000"/>
                </a:spcBef>
              </a:pPr>
              <a:r>
                <a:rPr lang="it-IT" altLang="it-IT" sz="1800" b="1" dirty="0"/>
                <a:t>(microscopio elettronico a scansione)</a:t>
              </a:r>
              <a:endParaRPr lang="it-IT" altLang="it-IT" sz="1800" dirty="0"/>
            </a:p>
          </p:txBody>
        </p:sp>
        <p:sp>
          <p:nvSpPr>
            <p:cNvPr id="14342" name="AutoShape 1030"/>
            <p:cNvSpPr>
              <a:spLocks noChangeArrowheads="1"/>
            </p:cNvSpPr>
            <p:nvPr/>
          </p:nvSpPr>
          <p:spPr bwMode="auto">
            <a:xfrm>
              <a:off x="1632" y="1920"/>
              <a:ext cx="1728" cy="144"/>
            </a:xfrm>
            <a:prstGeom prst="leftArrow">
              <a:avLst>
                <a:gd name="adj1" fmla="val 50000"/>
                <a:gd name="adj2" fmla="val 3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800"/>
            </a:p>
          </p:txBody>
        </p:sp>
        <p:sp>
          <p:nvSpPr>
            <p:cNvPr id="14343" name="AutoShape 1031"/>
            <p:cNvSpPr>
              <a:spLocks noChangeArrowheads="1"/>
            </p:cNvSpPr>
            <p:nvPr/>
          </p:nvSpPr>
          <p:spPr bwMode="auto">
            <a:xfrm>
              <a:off x="2112" y="2256"/>
              <a:ext cx="1200" cy="144"/>
            </a:xfrm>
            <a:prstGeom prst="leftArrow">
              <a:avLst>
                <a:gd name="adj1" fmla="val 50000"/>
                <a:gd name="adj2" fmla="val 20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sz="1800"/>
            </a:p>
          </p:txBody>
        </p:sp>
      </p:grpSp>
      <p:sp>
        <p:nvSpPr>
          <p:cNvPr id="14344" name="Text Box 1032"/>
          <p:cNvSpPr txBox="1">
            <a:spLocks noChangeArrowheads="1"/>
          </p:cNvSpPr>
          <p:nvPr/>
        </p:nvSpPr>
        <p:spPr bwMode="auto">
          <a:xfrm>
            <a:off x="1314450" y="4914901"/>
            <a:ext cx="6572250" cy="1015663"/>
          </a:xfrm>
          <a:prstGeom prst="rect">
            <a:avLst/>
          </a:prstGeom>
          <a:solidFill>
            <a:srgbClr val="92D050"/>
          </a:solidFill>
          <a:ln>
            <a:noFill/>
          </a:ln>
          <a:effectLst/>
          <a:extLst/>
        </p:spPr>
        <p:txBody>
          <a:bodyPr>
            <a:spAutoFit/>
          </a:bodyPr>
          <a:lstStyle/>
          <a:p>
            <a:pPr algn="ctr">
              <a:spcBef>
                <a:spcPct val="50000"/>
              </a:spcBef>
            </a:pPr>
            <a:r>
              <a:rPr lang="it-IT" altLang="it-IT" sz="1500" b="1" dirty="0"/>
              <a:t>LE GLIADINE (40 – 50 MOLECOLE DIVERSE) SONO PROTEINE MONOMERICHE.  LE GLUTENINE SONO PROTEINE POLIMERICHE COSTITUITE DA SUBUNITA’ HMW (3-5 MOLECOLE DIVERSE) E SUBUNITA’ LMW ( 16 – 25  MOLECOLE</a:t>
            </a:r>
            <a:r>
              <a:rPr lang="it-IT" altLang="it-IT" sz="1500" dirty="0"/>
              <a:t>  </a:t>
            </a:r>
            <a:r>
              <a:rPr lang="it-IT" altLang="it-IT" sz="1500" b="1" dirty="0"/>
              <a:t>DIVERSE )</a:t>
            </a:r>
            <a:endParaRPr lang="it-IT" altLang="it-IT" sz="1500" dirty="0"/>
          </a:p>
        </p:txBody>
      </p:sp>
    </p:spTree>
    <p:extLst>
      <p:ext uri="{BB962C8B-B14F-4D97-AF65-F5344CB8AC3E}">
        <p14:creationId xmlns:p14="http://schemas.microsoft.com/office/powerpoint/2010/main" val="3299996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additive="base">
                                        <p:cTn id="7" dur="500" fill="hold"/>
                                        <p:tgtEl>
                                          <p:spTgt spid="14345"/>
                                        </p:tgtEl>
                                        <p:attrNameLst>
                                          <p:attrName>ppt_x</p:attrName>
                                        </p:attrNameLst>
                                      </p:cBhvr>
                                      <p:tavLst>
                                        <p:tav tm="0">
                                          <p:val>
                                            <p:strVal val="0-#ppt_w/2"/>
                                          </p:val>
                                        </p:tav>
                                        <p:tav tm="100000">
                                          <p:val>
                                            <p:strVal val="#ppt_x"/>
                                          </p:val>
                                        </p:tav>
                                      </p:tavLst>
                                    </p:anim>
                                    <p:anim calcmode="lin" valueType="num">
                                      <p:cBhvr additive="base">
                                        <p:cTn id="8"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4"/>
                                        </p:tgtEl>
                                        <p:attrNameLst>
                                          <p:attrName>style.visibility</p:attrName>
                                        </p:attrNameLst>
                                      </p:cBhvr>
                                      <p:to>
                                        <p:strVal val="visible"/>
                                      </p:to>
                                    </p:set>
                                    <p:anim calcmode="lin" valueType="num">
                                      <p:cBhvr additive="base">
                                        <p:cTn id="13" dur="500" fill="hold"/>
                                        <p:tgtEl>
                                          <p:spTgt spid="14344"/>
                                        </p:tgtEl>
                                        <p:attrNameLst>
                                          <p:attrName>ppt_x</p:attrName>
                                        </p:attrNameLst>
                                      </p:cBhvr>
                                      <p:tavLst>
                                        <p:tav tm="0">
                                          <p:val>
                                            <p:strVal val="0-#ppt_w/2"/>
                                          </p:val>
                                        </p:tav>
                                        <p:tav tm="100000">
                                          <p:val>
                                            <p:strVal val="#ppt_x"/>
                                          </p:val>
                                        </p:tav>
                                      </p:tavLst>
                                    </p:anim>
                                    <p:anim calcmode="lin" valueType="num">
                                      <p:cBhvr additive="base">
                                        <p:cTn id="14"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763688" y="332656"/>
            <a:ext cx="5829300" cy="857250"/>
          </a:xfrm>
          <a:solidFill>
            <a:srgbClr val="92D050"/>
          </a:solidFill>
        </p:spPr>
        <p:txBody>
          <a:bodyPr/>
          <a:lstStyle/>
          <a:p>
            <a:r>
              <a:rPr lang="it-IT" altLang="it-IT" sz="2400" b="1" dirty="0"/>
              <a:t>Le basi molecolari della celiachia</a:t>
            </a:r>
            <a:br>
              <a:rPr lang="it-IT" altLang="it-IT" sz="2400" b="1" dirty="0"/>
            </a:br>
            <a:endParaRPr lang="it-IT" altLang="it-IT" sz="2400" b="1" dirty="0"/>
          </a:p>
        </p:txBody>
      </p:sp>
      <p:sp>
        <p:nvSpPr>
          <p:cNvPr id="82947" name="Rectangle 3"/>
          <p:cNvSpPr>
            <a:spLocks noGrp="1" noChangeArrowheads="1"/>
          </p:cNvSpPr>
          <p:nvPr>
            <p:ph type="body" idx="1"/>
          </p:nvPr>
        </p:nvSpPr>
        <p:spPr>
          <a:xfrm>
            <a:off x="1314450" y="1600200"/>
            <a:ext cx="6515100" cy="3943350"/>
          </a:xfrm>
          <a:solidFill>
            <a:srgbClr val="FFC000"/>
          </a:solidFill>
        </p:spPr>
        <p:txBody>
          <a:bodyPr/>
          <a:lstStyle/>
          <a:p>
            <a:r>
              <a:rPr lang="it-IT" altLang="it-IT" b="1" dirty="0"/>
              <a:t>Gliadine e glutenine (note collettivamente come </a:t>
            </a:r>
            <a:r>
              <a:rPr lang="it-IT" altLang="it-IT" b="1" dirty="0">
                <a:solidFill>
                  <a:schemeClr val="accent1"/>
                </a:solidFill>
              </a:rPr>
              <a:t>prolamine</a:t>
            </a:r>
            <a:r>
              <a:rPr lang="it-IT" altLang="it-IT" b="1" dirty="0"/>
              <a:t>) sono ricche di prolina,  un amminoacido che le rende poco digeribili perché nel tratto digerente dell’uomo mancano alcuni enzimi digestivi (</a:t>
            </a:r>
            <a:r>
              <a:rPr lang="it-IT" altLang="it-IT" b="1" dirty="0" err="1"/>
              <a:t>prolil-endopeptidasi</a:t>
            </a:r>
            <a:r>
              <a:rPr lang="it-IT" altLang="it-IT" b="1" dirty="0"/>
              <a:t>) .</a:t>
            </a:r>
          </a:p>
          <a:p>
            <a:pPr>
              <a:buFont typeface="Wingdings" panose="05000000000000000000" pitchFamily="2" charset="2"/>
              <a:buNone/>
            </a:pPr>
            <a:endParaRPr lang="it-IT" altLang="it-IT" b="1" dirty="0"/>
          </a:p>
        </p:txBody>
      </p:sp>
    </p:spTree>
    <p:extLst>
      <p:ext uri="{BB962C8B-B14F-4D97-AF65-F5344CB8AC3E}">
        <p14:creationId xmlns:p14="http://schemas.microsoft.com/office/powerpoint/2010/main" val="4012330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332" y="857250"/>
            <a:ext cx="1807369"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86050"/>
            <a:ext cx="46291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Text Box 7"/>
          <p:cNvSpPr txBox="1">
            <a:spLocks noChangeArrowheads="1"/>
          </p:cNvSpPr>
          <p:nvPr/>
        </p:nvSpPr>
        <p:spPr bwMode="auto">
          <a:xfrm>
            <a:off x="291650" y="620688"/>
            <a:ext cx="5634091" cy="1962076"/>
          </a:xfrm>
          <a:prstGeom prst="rect">
            <a:avLst/>
          </a:prstGeom>
          <a:solidFill>
            <a:srgbClr val="FF0000"/>
          </a:solidFill>
          <a:ln>
            <a:noFill/>
          </a:ln>
          <a:effectLst/>
        </p:spPr>
        <p:txBody>
          <a:bodyPr wrap="square">
            <a:spAutoFit/>
          </a:bodyPr>
          <a:lstStyle/>
          <a:p>
            <a:pPr>
              <a:spcBef>
                <a:spcPct val="50000"/>
              </a:spcBef>
            </a:pPr>
            <a:r>
              <a:rPr lang="it-IT" altLang="it-IT" sz="1800" b="1" dirty="0"/>
              <a:t>Le </a:t>
            </a:r>
            <a:r>
              <a:rPr lang="it-IT" altLang="it-IT" sz="1800" b="1" u="sng" dirty="0"/>
              <a:t>gliadine</a:t>
            </a:r>
            <a:r>
              <a:rPr lang="it-IT" altLang="it-IT" sz="1800" b="1" dirty="0"/>
              <a:t> presenti in una varietà coltivata di grano sono costituite da 40 -50 molecole diverse per dimensione e sequenza.  In numero ma non in peso</a:t>
            </a:r>
            <a:r>
              <a:rPr lang="it-IT" altLang="it-IT" sz="1800" b="1" dirty="0"/>
              <a:t>,</a:t>
            </a:r>
          </a:p>
          <a:p>
            <a:pPr>
              <a:spcBef>
                <a:spcPct val="50000"/>
              </a:spcBef>
            </a:pPr>
            <a:r>
              <a:rPr lang="it-IT" altLang="it-IT" sz="1800" b="1" dirty="0"/>
              <a:t> </a:t>
            </a:r>
            <a:r>
              <a:rPr lang="it-IT" altLang="it-IT" sz="2700" b="1" dirty="0"/>
              <a:t>il grano duro contiene meno gliadine del grano tenero.</a:t>
            </a:r>
          </a:p>
        </p:txBody>
      </p:sp>
      <p:sp>
        <p:nvSpPr>
          <p:cNvPr id="15368" name="Text Box 8"/>
          <p:cNvSpPr txBox="1">
            <a:spLocks noChangeArrowheads="1"/>
          </p:cNvSpPr>
          <p:nvPr/>
        </p:nvSpPr>
        <p:spPr bwMode="auto">
          <a:xfrm>
            <a:off x="1143000" y="5437586"/>
            <a:ext cx="6858000" cy="1283428"/>
          </a:xfrm>
          <a:prstGeom prst="rect">
            <a:avLst/>
          </a:prstGeom>
          <a:solidFill>
            <a:srgbClr val="92D050"/>
          </a:solidFill>
          <a:ln>
            <a:noFill/>
          </a:ln>
          <a:effectLst/>
          <a:extLst/>
        </p:spPr>
        <p:txBody>
          <a:bodyPr>
            <a:spAutoFit/>
          </a:bodyPr>
          <a:lstStyle/>
          <a:p>
            <a:pPr>
              <a:lnSpc>
                <a:spcPct val="95000"/>
              </a:lnSpc>
              <a:spcBef>
                <a:spcPct val="50000"/>
              </a:spcBef>
            </a:pPr>
            <a:r>
              <a:rPr lang="it-IT" altLang="it-IT" sz="1800" b="1" dirty="0"/>
              <a:t>Separazione bidimensionale di gliadine di grano tenero                   Grano      </a:t>
            </a:r>
            <a:r>
              <a:rPr lang="it-IT" altLang="it-IT" sz="1800" b="1" dirty="0" err="1"/>
              <a:t>Grano</a:t>
            </a:r>
            <a:r>
              <a:rPr lang="it-IT" altLang="it-IT" sz="1800" b="1" dirty="0"/>
              <a:t>    </a:t>
            </a:r>
            <a:r>
              <a:rPr lang="it-IT" altLang="it-IT" sz="1800" b="1" dirty="0" err="1"/>
              <a:t>Grano</a:t>
            </a:r>
            <a:endParaRPr lang="it-IT" altLang="it-IT" sz="1800" b="1" dirty="0"/>
          </a:p>
          <a:p>
            <a:pPr>
              <a:lnSpc>
                <a:spcPct val="95000"/>
              </a:lnSpc>
              <a:spcBef>
                <a:spcPct val="50000"/>
              </a:spcBef>
            </a:pPr>
            <a:r>
              <a:rPr lang="it-IT" altLang="it-IT" sz="1800" b="1" dirty="0"/>
              <a:t>							  tenero      duro      tenero</a:t>
            </a:r>
          </a:p>
        </p:txBody>
      </p:sp>
    </p:spTree>
    <p:extLst>
      <p:ext uri="{BB962C8B-B14F-4D97-AF65-F5344CB8AC3E}">
        <p14:creationId xmlns:p14="http://schemas.microsoft.com/office/powerpoint/2010/main" val="2458453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1052736"/>
            <a:ext cx="6172200" cy="541734"/>
          </a:xfrm>
          <a:solidFill>
            <a:srgbClr val="92D050"/>
          </a:solidFill>
        </p:spPr>
        <p:txBody>
          <a:bodyPr/>
          <a:lstStyle/>
          <a:p>
            <a:pPr>
              <a:defRPr/>
            </a:pPr>
            <a:r>
              <a:rPr lang="it-IT" sz="2400" dirty="0"/>
              <a:t>Consumo di Grano per </a:t>
            </a:r>
            <a:r>
              <a:rPr lang="it-IT" sz="2400" dirty="0"/>
              <a:t>capita (Kcal/</a:t>
            </a:r>
            <a:r>
              <a:rPr lang="it-IT" sz="2400" dirty="0" err="1"/>
              <a:t>Day</a:t>
            </a:r>
            <a:r>
              <a:rPr lang="it-IT" sz="2400" dirty="0"/>
              <a:t>)</a:t>
            </a:r>
          </a:p>
        </p:txBody>
      </p:sp>
      <p:pic>
        <p:nvPicPr>
          <p:cNvPr id="6147" name="Picture 6" descr="http://www.irri.org/gis/cartograms/wheat_consumption.gif"/>
          <p:cNvPicPr>
            <a:picLocks noChangeAspect="1" noChangeArrowheads="1"/>
          </p:cNvPicPr>
          <p:nvPr/>
        </p:nvPicPr>
        <p:blipFill>
          <a:blip r:embed="rId2" cstate="print"/>
          <a:srcRect/>
          <a:stretch>
            <a:fillRect/>
          </a:stretch>
        </p:blipFill>
        <p:spPr bwMode="auto">
          <a:xfrm>
            <a:off x="1143000" y="1660923"/>
            <a:ext cx="6858000" cy="4339828"/>
          </a:xfrm>
          <a:prstGeom prst="rect">
            <a:avLst/>
          </a:prstGeom>
          <a:noFill/>
          <a:ln w="9525">
            <a:noFill/>
            <a:miter lim="800000"/>
            <a:headEnd/>
            <a:tailEnd/>
          </a:ln>
        </p:spPr>
      </p:pic>
      <p:pic>
        <p:nvPicPr>
          <p:cNvPr id="6148" name="Picture 8" descr="http://www.irri.org/gis/cartograms/consumption_legend.gif"/>
          <p:cNvPicPr>
            <a:picLocks noChangeAspect="1" noChangeArrowheads="1"/>
          </p:cNvPicPr>
          <p:nvPr/>
        </p:nvPicPr>
        <p:blipFill>
          <a:blip r:embed="rId3" cstate="print"/>
          <a:srcRect/>
          <a:stretch>
            <a:fillRect/>
          </a:stretch>
        </p:blipFill>
        <p:spPr bwMode="auto">
          <a:xfrm>
            <a:off x="4250531" y="5416153"/>
            <a:ext cx="3167063" cy="584597"/>
          </a:xfrm>
          <a:prstGeom prst="rect">
            <a:avLst/>
          </a:prstGeom>
          <a:noFill/>
          <a:ln w="9525">
            <a:noFill/>
            <a:miter lim="800000"/>
            <a:headEnd/>
            <a:tailEnd/>
          </a:ln>
        </p:spPr>
      </p:pic>
      <p:sp>
        <p:nvSpPr>
          <p:cNvPr id="9" name="Ovale 8"/>
          <p:cNvSpPr>
            <a:spLocks noChangeArrowheads="1"/>
          </p:cNvSpPr>
          <p:nvPr/>
        </p:nvSpPr>
        <p:spPr bwMode="auto">
          <a:xfrm>
            <a:off x="3768328" y="3214688"/>
            <a:ext cx="1928813" cy="1285875"/>
          </a:xfrm>
          <a:prstGeom prst="ellipse">
            <a:avLst/>
          </a:prstGeom>
          <a:noFill/>
          <a:ln w="38100" algn="ctr">
            <a:solidFill>
              <a:schemeClr val="accent1"/>
            </a:solidFill>
            <a:round/>
            <a:headEnd/>
            <a:tailEnd/>
          </a:ln>
        </p:spPr>
        <p:txBody>
          <a:bodyPr/>
          <a:lstStyle/>
          <a:p>
            <a:pPr algn="r"/>
            <a:endParaRPr lang="fr-FR" sz="1800"/>
          </a:p>
        </p:txBody>
      </p:sp>
    </p:spTree>
    <p:extLst>
      <p:ext uri="{BB962C8B-B14F-4D97-AF65-F5344CB8AC3E}">
        <p14:creationId xmlns:p14="http://schemas.microsoft.com/office/powerpoint/2010/main" val="3695427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131094"/>
            <a:ext cx="7886700" cy="561044"/>
          </a:xfrm>
          <a:solidFill>
            <a:srgbClr val="92D050"/>
          </a:solidFill>
        </p:spPr>
        <p:txBody>
          <a:bodyPr/>
          <a:lstStyle/>
          <a:p>
            <a:pPr>
              <a:defRPr/>
            </a:pPr>
            <a:r>
              <a:rPr lang="it-IT" sz="2400" dirty="0"/>
              <a:t>Aumento del Consumo di Farina di Grano</a:t>
            </a:r>
            <a:endParaRPr lang="it-IT" sz="2400" dirty="0"/>
          </a:p>
        </p:txBody>
      </p:sp>
      <p:pic>
        <p:nvPicPr>
          <p:cNvPr id="7171" name="Picture 2" descr="http://www.vtt.fi/kuvat/projektit/imggrainity/figgrains_800.gif"/>
          <p:cNvPicPr>
            <a:picLocks noChangeAspect="1" noChangeArrowheads="1"/>
          </p:cNvPicPr>
          <p:nvPr/>
        </p:nvPicPr>
        <p:blipFill>
          <a:blip r:embed="rId2" cstate="print"/>
          <a:srcRect/>
          <a:stretch>
            <a:fillRect/>
          </a:stretch>
        </p:blipFill>
        <p:spPr bwMode="auto">
          <a:xfrm>
            <a:off x="1341836" y="1982392"/>
            <a:ext cx="6498431" cy="3711178"/>
          </a:xfrm>
          <a:prstGeom prst="rect">
            <a:avLst/>
          </a:prstGeom>
          <a:noFill/>
          <a:ln w="9525">
            <a:noFill/>
            <a:miter lim="800000"/>
            <a:headEnd/>
            <a:tailEnd/>
          </a:ln>
        </p:spPr>
      </p:pic>
    </p:spTree>
    <p:extLst>
      <p:ext uri="{BB962C8B-B14F-4D97-AF65-F5344CB8AC3E}">
        <p14:creationId xmlns:p14="http://schemas.microsoft.com/office/powerpoint/2010/main" val="339833348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286-01"/>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1714500" y="1257300"/>
            <a:ext cx="2328863" cy="3600450"/>
          </a:xfrm>
          <a:noFill/>
          <a:ln w="76200">
            <a:solidFill>
              <a:srgbClr val="CC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2739" name="Rectangle 3"/>
          <p:cNvSpPr>
            <a:spLocks noGrp="1" noChangeArrowheads="1"/>
          </p:cNvSpPr>
          <p:nvPr>
            <p:ph type="title"/>
          </p:nvPr>
        </p:nvSpPr>
        <p:spPr>
          <a:xfrm>
            <a:off x="4286250" y="4972050"/>
            <a:ext cx="3543300" cy="457200"/>
          </a:xfrm>
          <a:noFill/>
          <a:ln/>
        </p:spPr>
        <p:txBody>
          <a:bodyPr anchor="ctr"/>
          <a:lstStyle/>
          <a:p>
            <a:r>
              <a:rPr lang="it-IT" altLang="it-IT" sz="2325" b="1">
                <a:solidFill>
                  <a:srgbClr val="FFFF00"/>
                </a:solidFill>
              </a:rPr>
              <a:t>La celiachia negli anni ‘70</a:t>
            </a:r>
          </a:p>
        </p:txBody>
      </p:sp>
      <p:sp>
        <p:nvSpPr>
          <p:cNvPr id="372741" name="Text Box 5"/>
          <p:cNvSpPr txBox="1">
            <a:spLocks noChangeArrowheads="1"/>
          </p:cNvSpPr>
          <p:nvPr/>
        </p:nvSpPr>
        <p:spPr bwMode="auto">
          <a:xfrm>
            <a:off x="4974433" y="4144567"/>
            <a:ext cx="2036135"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50">
                <a:solidFill>
                  <a:srgbClr val="FFFF00"/>
                </a:solidFill>
              </a:rPr>
              <a:t>Incidenza 1:800</a:t>
            </a:r>
          </a:p>
        </p:txBody>
      </p:sp>
      <p:sp>
        <p:nvSpPr>
          <p:cNvPr id="2" name="CasellaDiTesto 1"/>
          <p:cNvSpPr txBox="1"/>
          <p:nvPr/>
        </p:nvSpPr>
        <p:spPr>
          <a:xfrm>
            <a:off x="4848307" y="1429744"/>
            <a:ext cx="2981243" cy="1061829"/>
          </a:xfrm>
          <a:prstGeom prst="rect">
            <a:avLst/>
          </a:prstGeom>
          <a:solidFill>
            <a:srgbClr val="92D050"/>
          </a:solidFill>
        </p:spPr>
        <p:txBody>
          <a:bodyPr wrap="square" rtlCol="0">
            <a:spAutoFit/>
          </a:bodyPr>
          <a:lstStyle/>
          <a:p>
            <a:r>
              <a:rPr lang="it-IT" sz="2100" dirty="0"/>
              <a:t>Ma non tutti hanno gradito la espansione del Grano </a:t>
            </a:r>
            <a:endParaRPr lang="it-IT" sz="2100" dirty="0"/>
          </a:p>
        </p:txBody>
      </p:sp>
    </p:spTree>
    <p:extLst>
      <p:ext uri="{BB962C8B-B14F-4D97-AF65-F5344CB8AC3E}">
        <p14:creationId xmlns:p14="http://schemas.microsoft.com/office/powerpoint/2010/main" val="2481774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494235" y="5105401"/>
            <a:ext cx="60483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it-IT" altLang="it-IT" sz="2700" i="1">
              <a:solidFill>
                <a:srgbClr val="FFFF00"/>
              </a:solidFill>
              <a:latin typeface="Arial Unicode MS" pitchFamily="34" charset="-128"/>
            </a:endParaRPr>
          </a:p>
        </p:txBody>
      </p:sp>
      <p:sp>
        <p:nvSpPr>
          <p:cNvPr id="374787" name="Rectangle 3"/>
          <p:cNvSpPr>
            <a:spLocks noChangeArrowheads="1"/>
          </p:cNvSpPr>
          <p:nvPr/>
        </p:nvSpPr>
        <p:spPr bwMode="auto">
          <a:xfrm>
            <a:off x="1600200" y="1200150"/>
            <a:ext cx="4114800" cy="3657600"/>
          </a:xfrm>
          <a:prstGeom prst="rect">
            <a:avLst/>
          </a:prstGeom>
          <a:noFill/>
          <a:ln w="57150" cmpd="thinThick">
            <a:solidFill>
              <a:srgbClr val="00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sz="1800">
              <a:solidFill>
                <a:srgbClr val="00FF00"/>
              </a:solidFill>
              <a:latin typeface="Arial" panose="020B0604020202020204" pitchFamily="34" charset="0"/>
            </a:endParaRPr>
          </a:p>
        </p:txBody>
      </p:sp>
      <p:pic>
        <p:nvPicPr>
          <p:cNvPr id="374788" name="Picture 4" descr="img_faceofceli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1257301"/>
            <a:ext cx="4008835" cy="3540919"/>
          </a:xfrm>
          <a:prstGeom prst="rect">
            <a:avLst/>
          </a:prstGeom>
          <a:noFill/>
          <a:extLst>
            <a:ext uri="{909E8E84-426E-40DD-AFC4-6F175D3DCCD1}">
              <a14:hiddenFill xmlns:a14="http://schemas.microsoft.com/office/drawing/2010/main">
                <a:solidFill>
                  <a:srgbClr val="FFFFFF"/>
                </a:solidFill>
              </a14:hiddenFill>
            </a:ext>
          </a:extLst>
        </p:spPr>
      </p:pic>
      <p:sp>
        <p:nvSpPr>
          <p:cNvPr id="374789" name="Rectangle 5"/>
          <p:cNvSpPr>
            <a:spLocks noGrp="1" noChangeArrowheads="1"/>
          </p:cNvSpPr>
          <p:nvPr>
            <p:ph type="title"/>
          </p:nvPr>
        </p:nvSpPr>
        <p:spPr>
          <a:xfrm>
            <a:off x="3429000" y="5086350"/>
            <a:ext cx="4514850" cy="514350"/>
          </a:xfrm>
          <a:noFill/>
          <a:ln/>
        </p:spPr>
        <p:txBody>
          <a:bodyPr/>
          <a:lstStyle/>
          <a:p>
            <a:r>
              <a:rPr lang="it-IT" altLang="it-IT" sz="2325" b="1">
                <a:solidFill>
                  <a:srgbClr val="FFFF00"/>
                </a:solidFill>
              </a:rPr>
              <a:t>La Celiachia negli anni 2000</a:t>
            </a:r>
          </a:p>
        </p:txBody>
      </p:sp>
      <p:pic>
        <p:nvPicPr>
          <p:cNvPr id="374790" name="Picture 6" descr="ATT00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6755" y="2294335"/>
            <a:ext cx="1207294" cy="1885950"/>
          </a:xfrm>
          <a:prstGeom prst="rect">
            <a:avLst/>
          </a:prstGeom>
          <a:noFill/>
          <a:extLst>
            <a:ext uri="{909E8E84-426E-40DD-AFC4-6F175D3DCCD1}">
              <a14:hiddenFill xmlns:a14="http://schemas.microsoft.com/office/drawing/2010/main">
                <a:solidFill>
                  <a:srgbClr val="FFFFFF"/>
                </a:solidFill>
              </a14:hiddenFill>
            </a:ext>
          </a:extLst>
        </p:spPr>
      </p:pic>
      <p:sp>
        <p:nvSpPr>
          <p:cNvPr id="374791" name="Text Box 7"/>
          <p:cNvSpPr txBox="1">
            <a:spLocks noChangeArrowheads="1"/>
          </p:cNvSpPr>
          <p:nvPr/>
        </p:nvSpPr>
        <p:spPr bwMode="auto">
          <a:xfrm>
            <a:off x="5868592" y="4617244"/>
            <a:ext cx="2363147"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50" dirty="0">
                <a:solidFill>
                  <a:srgbClr val="FFFF00"/>
                </a:solidFill>
              </a:rPr>
              <a:t>Incidenza </a:t>
            </a:r>
            <a:r>
              <a:rPr lang="it-IT" altLang="it-IT" sz="2250" dirty="0">
                <a:solidFill>
                  <a:srgbClr val="FFFF00"/>
                </a:solidFill>
              </a:rPr>
              <a:t>&gt;&gt;1:100</a:t>
            </a:r>
            <a:endParaRPr lang="it-IT" altLang="it-IT" sz="2250" dirty="0">
              <a:solidFill>
                <a:srgbClr val="FFFF00"/>
              </a:solidFill>
            </a:endParaRPr>
          </a:p>
        </p:txBody>
      </p:sp>
      <p:sp>
        <p:nvSpPr>
          <p:cNvPr id="2" name="CasellaDiTesto 1"/>
          <p:cNvSpPr txBox="1"/>
          <p:nvPr/>
        </p:nvSpPr>
        <p:spPr>
          <a:xfrm>
            <a:off x="5868592" y="1200150"/>
            <a:ext cx="3005064" cy="923330"/>
          </a:xfrm>
          <a:prstGeom prst="rect">
            <a:avLst/>
          </a:prstGeom>
          <a:solidFill>
            <a:srgbClr val="92D050"/>
          </a:solidFill>
        </p:spPr>
        <p:txBody>
          <a:bodyPr wrap="square" rtlCol="0">
            <a:spAutoFit/>
          </a:bodyPr>
          <a:lstStyle/>
          <a:p>
            <a:pPr algn="ctr"/>
            <a:r>
              <a:rPr lang="it-IT" sz="1800" dirty="0"/>
              <a:t>Ora un popolo di 600.000 individui  con disturbi vari e variegati, molti asintomatici </a:t>
            </a:r>
            <a:endParaRPr lang="it-IT" sz="1800" dirty="0"/>
          </a:p>
        </p:txBody>
      </p:sp>
    </p:spTree>
    <p:extLst>
      <p:ext uri="{BB962C8B-B14F-4D97-AF65-F5344CB8AC3E}">
        <p14:creationId xmlns:p14="http://schemas.microsoft.com/office/powerpoint/2010/main" val="4194952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911079" y="214669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pic>
        <p:nvPicPr>
          <p:cNvPr id="45059" name="Picture 3" descr="3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82240"/>
            <a:ext cx="6858000" cy="5293520"/>
          </a:xfrm>
          <a:prstGeom prst="rect">
            <a:avLst/>
          </a:prstGeom>
          <a:noFill/>
          <a:extLst>
            <a:ext uri="{909E8E84-426E-40DD-AFC4-6F175D3DCCD1}">
              <a14:hiddenFill xmlns:a14="http://schemas.microsoft.com/office/drawing/2010/main">
                <a:solidFill>
                  <a:srgbClr val="FFFFFF"/>
                </a:solidFill>
              </a14:hiddenFill>
            </a:ext>
          </a:extLst>
        </p:spPr>
      </p:pic>
      <p:sp>
        <p:nvSpPr>
          <p:cNvPr id="45060" name="Text Box 4"/>
          <p:cNvSpPr txBox="1">
            <a:spLocks noChangeArrowheads="1"/>
          </p:cNvSpPr>
          <p:nvPr/>
        </p:nvSpPr>
        <p:spPr bwMode="auto">
          <a:xfrm>
            <a:off x="1709739" y="857250"/>
            <a:ext cx="5670947" cy="461665"/>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dirty="0"/>
              <a:t>D’ORIGINE SIAMO SENZA </a:t>
            </a:r>
            <a:r>
              <a:rPr lang="it-IT" altLang="it-IT" dirty="0"/>
              <a:t>GRANO </a:t>
            </a:r>
            <a:r>
              <a:rPr lang="it-IT" altLang="it-IT" dirty="0"/>
              <a:t>!</a:t>
            </a:r>
          </a:p>
        </p:txBody>
      </p:sp>
    </p:spTree>
    <p:extLst>
      <p:ext uri="{BB962C8B-B14F-4D97-AF65-F5344CB8AC3E}">
        <p14:creationId xmlns:p14="http://schemas.microsoft.com/office/powerpoint/2010/main" val="1123812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2278856" y="2407444"/>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graphicFrame>
        <p:nvGraphicFramePr>
          <p:cNvPr id="54275" name="Object 3"/>
          <p:cNvGraphicFramePr>
            <a:graphicFrameLocks noChangeAspect="1"/>
          </p:cNvGraphicFramePr>
          <p:nvPr>
            <p:extLst>
              <p:ext uri="{D42A27DB-BD31-4B8C-83A1-F6EECF244321}">
                <p14:modId xmlns:p14="http://schemas.microsoft.com/office/powerpoint/2010/main" val="3990552891"/>
              </p:ext>
            </p:extLst>
          </p:nvPr>
        </p:nvGraphicFramePr>
        <p:xfrm>
          <a:off x="546663" y="1901430"/>
          <a:ext cx="7841761" cy="4119858"/>
        </p:xfrm>
        <a:graphic>
          <a:graphicData uri="http://schemas.openxmlformats.org/presentationml/2006/ole">
            <mc:AlternateContent xmlns:mc="http://schemas.openxmlformats.org/markup-compatibility/2006">
              <mc:Choice xmlns:v="urn:schemas-microsoft-com:vml" Requires="v">
                <p:oleObj spid="_x0000_s249861" r:id="rId4" imgW="6114286" imgH="2723810" progId="Paint.Picture">
                  <p:embed/>
                </p:oleObj>
              </mc:Choice>
              <mc:Fallback>
                <p:oleObj r:id="rId4" imgW="6114286" imgH="2723810" progId="Paint.Picture">
                  <p:embed/>
                  <p:pic>
                    <p:nvPicPr>
                      <p:cNvPr id="5427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663" y="1901430"/>
                        <a:ext cx="7841761" cy="4119858"/>
                      </a:xfrm>
                      <a:prstGeom prst="rect">
                        <a:avLst/>
                      </a:prstGeom>
                      <a:noFill/>
                      <a:extLst/>
                    </p:spPr>
                  </p:pic>
                </p:oleObj>
              </mc:Fallback>
            </mc:AlternateContent>
          </a:graphicData>
        </a:graphic>
      </p:graphicFrame>
      <p:sp>
        <p:nvSpPr>
          <p:cNvPr id="2" name="CasellaDiTesto 1"/>
          <p:cNvSpPr txBox="1"/>
          <p:nvPr/>
        </p:nvSpPr>
        <p:spPr>
          <a:xfrm>
            <a:off x="1403648" y="668821"/>
            <a:ext cx="6515100" cy="1200329"/>
          </a:xfrm>
          <a:prstGeom prst="rect">
            <a:avLst/>
          </a:prstGeom>
          <a:solidFill>
            <a:srgbClr val="FFFF00"/>
          </a:solidFill>
        </p:spPr>
        <p:txBody>
          <a:bodyPr wrap="square" rtlCol="0">
            <a:spAutoFit/>
          </a:bodyPr>
          <a:lstStyle/>
          <a:p>
            <a:r>
              <a:rPr lang="it-IT" sz="1800" dirty="0"/>
              <a:t>Il Glutine non viene riconosciuto come alimento, bensì come un pezzo di un virus tossico e contro di lui si monta una violenta risposta immunitaria, che alla fine, colpisce lo stesso individuo che la produce</a:t>
            </a:r>
            <a:endParaRPr lang="it-IT" sz="1800" dirty="0"/>
          </a:p>
        </p:txBody>
      </p:sp>
    </p:spTree>
    <p:extLst>
      <p:ext uri="{BB962C8B-B14F-4D97-AF65-F5344CB8AC3E}">
        <p14:creationId xmlns:p14="http://schemas.microsoft.com/office/powerpoint/2010/main" val="4126437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257425" y="2761060"/>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pic>
        <p:nvPicPr>
          <p:cNvPr id="55299" name="Picture 3" descr="villimar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39592"/>
            <a:ext cx="6858000" cy="197881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502797" y="1751772"/>
            <a:ext cx="6273579" cy="369332"/>
          </a:xfrm>
          <a:prstGeom prst="rect">
            <a:avLst/>
          </a:prstGeom>
          <a:solidFill>
            <a:srgbClr val="FFFF00"/>
          </a:solidFill>
        </p:spPr>
        <p:txBody>
          <a:bodyPr wrap="square" rtlCol="0">
            <a:spAutoFit/>
          </a:bodyPr>
          <a:lstStyle/>
          <a:p>
            <a:r>
              <a:rPr lang="it-IT" sz="1800" dirty="0"/>
              <a:t>I Villi Intestinali vengono progressivamente infiltrati e distrutti</a:t>
            </a:r>
            <a:endParaRPr lang="it-IT" sz="1800" dirty="0"/>
          </a:p>
        </p:txBody>
      </p:sp>
    </p:spTree>
    <p:extLst>
      <p:ext uri="{BB962C8B-B14F-4D97-AF65-F5344CB8AC3E}">
        <p14:creationId xmlns:p14="http://schemas.microsoft.com/office/powerpoint/2010/main" val="4218897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975372" y="131802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pic>
        <p:nvPicPr>
          <p:cNvPr id="56323" name="Picture 3" descr="micre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519" y="857250"/>
            <a:ext cx="389096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26559" y="2081893"/>
            <a:ext cx="2314575" cy="923330"/>
          </a:xfrm>
          <a:prstGeom prst="rect">
            <a:avLst/>
          </a:prstGeom>
          <a:solidFill>
            <a:srgbClr val="FFFF00"/>
          </a:solidFill>
        </p:spPr>
        <p:txBody>
          <a:bodyPr wrap="square" rtlCol="0">
            <a:spAutoFit/>
          </a:bodyPr>
          <a:lstStyle/>
          <a:p>
            <a:r>
              <a:rPr lang="it-IT" sz="1800" dirty="0"/>
              <a:t>Da una Fiorente Foresta  ad un desolato panorama lunare </a:t>
            </a:r>
            <a:endParaRPr lang="it-IT" sz="1800" dirty="0"/>
          </a:p>
        </p:txBody>
      </p:sp>
    </p:spTree>
    <p:extLst>
      <p:ext uri="{BB962C8B-B14F-4D97-AF65-F5344CB8AC3E}">
        <p14:creationId xmlns:p14="http://schemas.microsoft.com/office/powerpoint/2010/main" val="1034878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171" name="Picture 3" descr="incidence of cd"/>
          <p:cNvPicPr>
            <a:picLocks noChangeAspect="1" noChangeArrowheads="1"/>
          </p:cNvPicPr>
          <p:nvPr/>
        </p:nvPicPr>
        <p:blipFill>
          <a:blip r:embed="rId2" cstate="print"/>
          <a:srcRect/>
          <a:stretch>
            <a:fillRect/>
          </a:stretch>
        </p:blipFill>
        <p:spPr bwMode="auto">
          <a:xfrm>
            <a:off x="304800" y="401638"/>
            <a:ext cx="8534400" cy="6054725"/>
          </a:xfrm>
          <a:prstGeom prst="rect">
            <a:avLst/>
          </a:prstGeom>
          <a:noFill/>
          <a:ln w="9525">
            <a:noFill/>
            <a:miter lim="800000"/>
            <a:headEnd/>
            <a:tailEnd/>
          </a:ln>
        </p:spPr>
      </p:pic>
      <p:sp>
        <p:nvSpPr>
          <p:cNvPr id="17410" name="Text Box 4"/>
          <p:cNvSpPr txBox="1">
            <a:spLocks noChangeArrowheads="1"/>
          </p:cNvSpPr>
          <p:nvPr/>
        </p:nvSpPr>
        <p:spPr bwMode="auto">
          <a:xfrm>
            <a:off x="4643438" y="620713"/>
            <a:ext cx="2736850" cy="457200"/>
          </a:xfrm>
          <a:prstGeom prst="rect">
            <a:avLst/>
          </a:prstGeom>
          <a:solidFill>
            <a:schemeClr val="accent1"/>
          </a:solidFill>
          <a:ln w="9525">
            <a:noFill/>
            <a:miter lim="800000"/>
            <a:headEnd/>
            <a:tailEnd/>
          </a:ln>
        </p:spPr>
        <p:txBody>
          <a:bodyPr>
            <a:spAutoFit/>
          </a:bodyPr>
          <a:lstStyle/>
          <a:p>
            <a:pPr>
              <a:spcBef>
                <a:spcPct val="50000"/>
              </a:spcBef>
            </a:pPr>
            <a:r>
              <a:rPr lang="en-GB"/>
              <a:t>ANNI ‘80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 calcmode="lin" valueType="num">
                                      <p:cBhvr>
                                        <p:cTn id="9" dur="500" fill="hold"/>
                                        <p:tgtEl>
                                          <p:spTgt spid="7171"/>
                                        </p:tgtEl>
                                        <p:attrNameLst>
                                          <p:attrName>ppt_x</p:attrName>
                                        </p:attrNameLst>
                                      </p:cBhvr>
                                      <p:tavLst>
                                        <p:tav tm="0">
                                          <p:val>
                                            <p:fltVal val="0.5"/>
                                          </p:val>
                                        </p:tav>
                                        <p:tav tm="100000">
                                          <p:val>
                                            <p:strVal val="#ppt_x"/>
                                          </p:val>
                                        </p:tav>
                                      </p:tavLst>
                                    </p:anim>
                                    <p:anim calcmode="lin" valueType="num">
                                      <p:cBhvr>
                                        <p:cTn id="10" dur="500" fill="hold"/>
                                        <p:tgtEl>
                                          <p:spTgt spid="71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588" y="30163"/>
            <a:ext cx="9144000" cy="427037"/>
          </a:xfrm>
          <a:prstGeom prst="rect">
            <a:avLst/>
          </a:prstGeom>
          <a:noFill/>
          <a:ln w="9525">
            <a:noFill/>
            <a:miter lim="800000"/>
            <a:headEnd/>
            <a:tailEnd/>
          </a:ln>
        </p:spPr>
        <p:txBody>
          <a:bodyPr>
            <a:spAutoFit/>
          </a:bodyPr>
          <a:lstStyle/>
          <a:p>
            <a:pPr algn="ctr"/>
            <a:r>
              <a:rPr lang="en-GB" sz="2200" b="1" dirty="0">
                <a:solidFill>
                  <a:srgbClr val="7030A0"/>
                </a:solidFill>
                <a:cs typeface="Times New Roman" pitchFamily="18" charset="0"/>
              </a:rPr>
              <a:t>Prevalence of coeliac disease  among 5055 pregnant women</a:t>
            </a:r>
            <a:endParaRPr lang="en-GB" sz="2200" dirty="0">
              <a:solidFill>
                <a:srgbClr val="7030A0"/>
              </a:solidFill>
            </a:endParaRPr>
          </a:p>
        </p:txBody>
      </p:sp>
      <p:sp>
        <p:nvSpPr>
          <p:cNvPr id="19459" name="Text Box 337"/>
          <p:cNvSpPr txBox="1">
            <a:spLocks noChangeArrowheads="1"/>
          </p:cNvSpPr>
          <p:nvPr/>
        </p:nvSpPr>
        <p:spPr bwMode="auto">
          <a:xfrm>
            <a:off x="2484438" y="476250"/>
            <a:ext cx="4535487" cy="457200"/>
          </a:xfrm>
          <a:prstGeom prst="rect">
            <a:avLst/>
          </a:prstGeom>
          <a:solidFill>
            <a:srgbClr val="FF3300"/>
          </a:solidFill>
          <a:ln w="9525">
            <a:noFill/>
            <a:miter lim="800000"/>
            <a:headEnd/>
            <a:tailEnd/>
          </a:ln>
        </p:spPr>
        <p:txBody>
          <a:bodyPr>
            <a:spAutoFit/>
          </a:bodyPr>
          <a:lstStyle/>
          <a:p>
            <a:pPr>
              <a:spcBef>
                <a:spcPct val="50000"/>
              </a:spcBef>
            </a:pPr>
            <a:r>
              <a:rPr lang="en-GB"/>
              <a:t>TUTTA LA CAMPANIA 2000</a:t>
            </a:r>
          </a:p>
        </p:txBody>
      </p:sp>
      <p:pic>
        <p:nvPicPr>
          <p:cNvPr id="19796" name="Picture 340" descr="donne-incinte-in-attesa-di-sfilare"/>
          <p:cNvPicPr>
            <a:picLocks noChangeAspect="1" noChangeArrowheads="1"/>
          </p:cNvPicPr>
          <p:nvPr/>
        </p:nvPicPr>
        <p:blipFill>
          <a:blip r:embed="rId2" cstate="print"/>
          <a:srcRect/>
          <a:stretch>
            <a:fillRect/>
          </a:stretch>
        </p:blipFill>
        <p:spPr bwMode="auto">
          <a:xfrm>
            <a:off x="827088" y="1341438"/>
            <a:ext cx="4171950" cy="2771775"/>
          </a:xfrm>
          <a:prstGeom prst="rect">
            <a:avLst/>
          </a:prstGeom>
          <a:noFill/>
        </p:spPr>
      </p:pic>
      <p:sp>
        <p:nvSpPr>
          <p:cNvPr id="19797" name="Text Box 341"/>
          <p:cNvSpPr txBox="1">
            <a:spLocks noChangeArrowheads="1"/>
          </p:cNvSpPr>
          <p:nvPr/>
        </p:nvSpPr>
        <p:spPr bwMode="auto">
          <a:xfrm>
            <a:off x="5076825" y="1052513"/>
            <a:ext cx="3673475" cy="301307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it-IT" dirty="0"/>
              <a:t>Abbiamo indagato con la TGASI  tutte le signore gravide (5050) in Campania nel primo trimestre 2000 :</a:t>
            </a:r>
          </a:p>
          <a:p>
            <a:pPr>
              <a:spcBef>
                <a:spcPct val="50000"/>
              </a:spcBef>
            </a:pPr>
            <a:endParaRPr lang="it-IT" dirty="0"/>
          </a:p>
          <a:p>
            <a:pPr>
              <a:spcBef>
                <a:spcPct val="50000"/>
              </a:spcBef>
            </a:pPr>
            <a:r>
              <a:rPr lang="it-IT" dirty="0"/>
              <a:t>Una ogni 74 è risultata celiaca</a:t>
            </a:r>
          </a:p>
        </p:txBody>
      </p:sp>
      <p:sp>
        <p:nvSpPr>
          <p:cNvPr id="19798" name="Text Box 342"/>
          <p:cNvSpPr txBox="1">
            <a:spLocks noChangeArrowheads="1"/>
          </p:cNvSpPr>
          <p:nvPr/>
        </p:nvSpPr>
        <p:spPr bwMode="auto">
          <a:xfrm>
            <a:off x="1042988" y="4724400"/>
            <a:ext cx="6192837" cy="1552575"/>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r>
              <a:rPr lang="it-IT"/>
              <a:t>Le 12 signore che hanno iniziato la dieta hanno avuto una seconda gravidanza con bimbi sani.</a:t>
            </a:r>
          </a:p>
          <a:p>
            <a:r>
              <a:rPr lang="it-IT"/>
              <a:t>La unica che non ha accettato la dieta ha partorito un bimbo con Malformazioni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530" name="Picture 2" descr="incidence of cd"/>
          <p:cNvPicPr>
            <a:picLocks noChangeAspect="1" noChangeArrowheads="1"/>
          </p:cNvPicPr>
          <p:nvPr/>
        </p:nvPicPr>
        <p:blipFill>
          <a:blip r:embed="rId2" cstate="print"/>
          <a:srcRect/>
          <a:stretch>
            <a:fillRect/>
          </a:stretch>
        </p:blipFill>
        <p:spPr bwMode="auto">
          <a:xfrm>
            <a:off x="304800" y="401638"/>
            <a:ext cx="8534400" cy="6054725"/>
          </a:xfrm>
          <a:prstGeom prst="rect">
            <a:avLst/>
          </a:prstGeom>
          <a:noFill/>
          <a:ln w="9525">
            <a:noFill/>
            <a:miter lim="800000"/>
            <a:headEnd/>
            <a:tailEnd/>
          </a:ln>
        </p:spPr>
      </p:pic>
      <p:sp>
        <p:nvSpPr>
          <p:cNvPr id="21506" name="Text Box 3"/>
          <p:cNvSpPr txBox="1">
            <a:spLocks noChangeArrowheads="1"/>
          </p:cNvSpPr>
          <p:nvPr/>
        </p:nvSpPr>
        <p:spPr bwMode="auto">
          <a:xfrm>
            <a:off x="5580063" y="404813"/>
            <a:ext cx="1944687" cy="461962"/>
          </a:xfrm>
          <a:prstGeom prst="rect">
            <a:avLst/>
          </a:prstGeom>
          <a:solidFill>
            <a:schemeClr val="accent1"/>
          </a:solidFill>
          <a:ln w="9525">
            <a:noFill/>
            <a:miter lim="800000"/>
            <a:headEnd/>
            <a:tailEnd/>
          </a:ln>
        </p:spPr>
        <p:txBody>
          <a:bodyPr>
            <a:spAutoFit/>
          </a:bodyPr>
          <a:lstStyle/>
          <a:p>
            <a:pPr>
              <a:spcBef>
                <a:spcPct val="50000"/>
              </a:spcBef>
            </a:pPr>
            <a:r>
              <a:rPr lang="en-GB"/>
              <a:t>ANNO 2006</a:t>
            </a:r>
          </a:p>
        </p:txBody>
      </p:sp>
      <p:sp>
        <p:nvSpPr>
          <p:cNvPr id="21507" name="Text Box 4"/>
          <p:cNvSpPr txBox="1">
            <a:spLocks noChangeArrowheads="1"/>
          </p:cNvSpPr>
          <p:nvPr/>
        </p:nvSpPr>
        <p:spPr bwMode="auto">
          <a:xfrm>
            <a:off x="7956550" y="1628775"/>
            <a:ext cx="647700" cy="396875"/>
          </a:xfrm>
          <a:prstGeom prst="rect">
            <a:avLst/>
          </a:prstGeom>
          <a:solidFill>
            <a:srgbClr val="FF3300"/>
          </a:solidFill>
          <a:ln w="9525">
            <a:noFill/>
            <a:miter lim="800000"/>
            <a:headEnd/>
            <a:tailEnd/>
          </a:ln>
        </p:spPr>
        <p:txBody>
          <a:bodyPr>
            <a:spAutoFit/>
          </a:bodyPr>
          <a:lstStyle/>
          <a:p>
            <a:pPr>
              <a:spcBef>
                <a:spcPct val="50000"/>
              </a:spcBef>
            </a:pPr>
            <a:r>
              <a:rPr lang="en-GB" sz="2000"/>
              <a:t>1:33</a:t>
            </a:r>
          </a:p>
        </p:txBody>
      </p:sp>
      <p:sp>
        <p:nvSpPr>
          <p:cNvPr id="21508" name="Text Box 5"/>
          <p:cNvSpPr txBox="1">
            <a:spLocks noChangeArrowheads="1"/>
          </p:cNvSpPr>
          <p:nvPr/>
        </p:nvSpPr>
        <p:spPr bwMode="auto">
          <a:xfrm>
            <a:off x="7935913" y="1649413"/>
            <a:ext cx="184150" cy="457200"/>
          </a:xfrm>
          <a:prstGeom prst="rect">
            <a:avLst/>
          </a:prstGeom>
          <a:noFill/>
          <a:ln w="9525">
            <a:noFill/>
            <a:miter lim="800000"/>
            <a:headEnd/>
            <a:tailEnd/>
          </a:ln>
        </p:spPr>
        <p:txBody>
          <a:bodyPr wrap="none">
            <a:spAutoFit/>
          </a:bodyPr>
          <a:lstStyle/>
          <a:p>
            <a:endParaRPr lang="en-GB"/>
          </a:p>
        </p:txBody>
      </p:sp>
      <p:sp>
        <p:nvSpPr>
          <p:cNvPr id="21509" name="Text Box 6"/>
          <p:cNvSpPr txBox="1">
            <a:spLocks noChangeArrowheads="1"/>
          </p:cNvSpPr>
          <p:nvPr/>
        </p:nvSpPr>
        <p:spPr bwMode="auto">
          <a:xfrm>
            <a:off x="7956550" y="2205038"/>
            <a:ext cx="647700" cy="396875"/>
          </a:xfrm>
          <a:prstGeom prst="rect">
            <a:avLst/>
          </a:prstGeom>
          <a:solidFill>
            <a:srgbClr val="FF3300"/>
          </a:solidFill>
          <a:ln w="9525">
            <a:noFill/>
            <a:miter lim="800000"/>
            <a:headEnd/>
            <a:tailEnd/>
          </a:ln>
        </p:spPr>
        <p:txBody>
          <a:bodyPr>
            <a:spAutoFit/>
          </a:bodyPr>
          <a:lstStyle/>
          <a:p>
            <a:pPr>
              <a:spcBef>
                <a:spcPct val="50000"/>
              </a:spcBef>
            </a:pPr>
            <a:r>
              <a:rPr lang="en-GB" sz="2000"/>
              <a:t>1:41</a:t>
            </a:r>
          </a:p>
        </p:txBody>
      </p:sp>
      <p:sp>
        <p:nvSpPr>
          <p:cNvPr id="21510" name="Text Box 7"/>
          <p:cNvSpPr txBox="1">
            <a:spLocks noChangeArrowheads="1"/>
          </p:cNvSpPr>
          <p:nvPr/>
        </p:nvSpPr>
        <p:spPr bwMode="auto">
          <a:xfrm>
            <a:off x="7956550" y="5084763"/>
            <a:ext cx="647700" cy="396875"/>
          </a:xfrm>
          <a:prstGeom prst="rect">
            <a:avLst/>
          </a:prstGeom>
          <a:solidFill>
            <a:srgbClr val="FF3300"/>
          </a:solidFill>
          <a:ln w="9525">
            <a:noFill/>
            <a:miter lim="800000"/>
            <a:headEnd/>
            <a:tailEnd/>
          </a:ln>
        </p:spPr>
        <p:txBody>
          <a:bodyPr>
            <a:spAutoFit/>
          </a:bodyPr>
          <a:lstStyle/>
          <a:p>
            <a:pPr>
              <a:spcBef>
                <a:spcPct val="50000"/>
              </a:spcBef>
            </a:pPr>
            <a:r>
              <a:rPr lang="en-GB" sz="2000"/>
              <a:t>1:60</a:t>
            </a:r>
          </a:p>
        </p:txBody>
      </p:sp>
      <p:sp>
        <p:nvSpPr>
          <p:cNvPr id="21511" name="Text Box 8"/>
          <p:cNvSpPr txBox="1">
            <a:spLocks noChangeArrowheads="1"/>
          </p:cNvSpPr>
          <p:nvPr/>
        </p:nvSpPr>
        <p:spPr bwMode="auto">
          <a:xfrm>
            <a:off x="684213" y="2349500"/>
            <a:ext cx="647700" cy="396875"/>
          </a:xfrm>
          <a:prstGeom prst="rect">
            <a:avLst/>
          </a:prstGeom>
          <a:solidFill>
            <a:srgbClr val="FF3300"/>
          </a:solidFill>
          <a:ln w="9525">
            <a:noFill/>
            <a:miter lim="800000"/>
            <a:headEnd/>
            <a:tailEnd/>
          </a:ln>
        </p:spPr>
        <p:txBody>
          <a:bodyPr>
            <a:spAutoFit/>
          </a:bodyPr>
          <a:lstStyle/>
          <a:p>
            <a:pPr>
              <a:spcBef>
                <a:spcPct val="50000"/>
              </a:spcBef>
            </a:pPr>
            <a:r>
              <a:rPr lang="en-GB" sz="2000"/>
              <a:t>1:50</a:t>
            </a:r>
          </a:p>
        </p:txBody>
      </p:sp>
      <p:sp>
        <p:nvSpPr>
          <p:cNvPr id="21512" name="Text Box 9"/>
          <p:cNvSpPr txBox="1">
            <a:spLocks noChangeArrowheads="1"/>
          </p:cNvSpPr>
          <p:nvPr/>
        </p:nvSpPr>
        <p:spPr bwMode="auto">
          <a:xfrm>
            <a:off x="3851275" y="5589588"/>
            <a:ext cx="1584325" cy="457200"/>
          </a:xfrm>
          <a:prstGeom prst="rect">
            <a:avLst/>
          </a:prstGeom>
          <a:noFill/>
          <a:ln w="9525">
            <a:noFill/>
            <a:miter lim="800000"/>
            <a:headEnd/>
            <a:tailEnd/>
          </a:ln>
        </p:spPr>
        <p:txBody>
          <a:bodyPr>
            <a:spAutoFit/>
          </a:bodyPr>
          <a:lstStyle/>
          <a:p>
            <a:pPr>
              <a:spcBef>
                <a:spcPct val="50000"/>
              </a:spcBef>
            </a:pPr>
            <a:endParaRPr lang="en-GB"/>
          </a:p>
        </p:txBody>
      </p:sp>
      <p:sp>
        <p:nvSpPr>
          <p:cNvPr id="21513" name="AutoShape 10"/>
          <p:cNvSpPr>
            <a:spLocks noChangeArrowheads="1"/>
          </p:cNvSpPr>
          <p:nvPr/>
        </p:nvSpPr>
        <p:spPr bwMode="auto">
          <a:xfrm>
            <a:off x="1692275" y="5516563"/>
            <a:ext cx="1584325" cy="396875"/>
          </a:xfrm>
          <a:prstGeom prst="wedgeRectCallout">
            <a:avLst>
              <a:gd name="adj1" fmla="val 105412"/>
              <a:gd name="adj2" fmla="val -30398"/>
            </a:avLst>
          </a:prstGeom>
          <a:solidFill>
            <a:srgbClr val="FF3300"/>
          </a:solidFill>
          <a:ln w="9525">
            <a:noFill/>
            <a:miter lim="800000"/>
            <a:headEnd/>
            <a:tailEnd/>
          </a:ln>
        </p:spPr>
        <p:txBody>
          <a:bodyPr>
            <a:spAutoFit/>
          </a:bodyPr>
          <a:lstStyle/>
          <a:p>
            <a:pPr>
              <a:spcBef>
                <a:spcPct val="50000"/>
              </a:spcBef>
            </a:pPr>
            <a:r>
              <a:rPr lang="en-GB" sz="2000"/>
              <a:t>Tunisia 1: 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 calcmode="lin" valueType="num">
                                      <p:cBhvr>
                                        <p:cTn id="9" dur="500" fill="hold"/>
                                        <p:tgtEl>
                                          <p:spTgt spid="22530"/>
                                        </p:tgtEl>
                                        <p:attrNameLst>
                                          <p:attrName>ppt_x</p:attrName>
                                        </p:attrNameLst>
                                      </p:cBhvr>
                                      <p:tavLst>
                                        <p:tav tm="0">
                                          <p:val>
                                            <p:fltVal val="0.5"/>
                                          </p:val>
                                        </p:tav>
                                        <p:tav tm="100000">
                                          <p:val>
                                            <p:strVal val="#ppt_x"/>
                                          </p:val>
                                        </p:tav>
                                      </p:tavLst>
                                    </p:anim>
                                    <p:anim calcmode="lin" valueType="num">
                                      <p:cBhvr>
                                        <p:cTn id="10" dur="500" fill="hold"/>
                                        <p:tgtEl>
                                          <p:spTgt spid="225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4000500" y="6072188"/>
            <a:ext cx="4532313" cy="646112"/>
          </a:xfrm>
          <a:prstGeom prst="rect">
            <a:avLst/>
          </a:prstGeom>
          <a:noFill/>
          <a:ln w="19050">
            <a:noFill/>
            <a:miter lim="800000"/>
            <a:headEnd/>
            <a:tailEnd/>
          </a:ln>
        </p:spPr>
        <p:txBody>
          <a:bodyPr>
            <a:spAutoFit/>
          </a:bodyPr>
          <a:lstStyle/>
          <a:p>
            <a:pPr algn="ctr"/>
            <a:endParaRPr lang="fr-FR" sz="3600" i="1">
              <a:solidFill>
                <a:srgbClr val="FFFF00"/>
              </a:solidFill>
              <a:latin typeface="Arial Unicode MS" pitchFamily="34" charset="-128"/>
            </a:endParaRPr>
          </a:p>
        </p:txBody>
      </p:sp>
      <p:sp>
        <p:nvSpPr>
          <p:cNvPr id="474115" name="Rectangle 3"/>
          <p:cNvSpPr>
            <a:spLocks noChangeArrowheads="1"/>
          </p:cNvSpPr>
          <p:nvPr/>
        </p:nvSpPr>
        <p:spPr bwMode="auto">
          <a:xfrm>
            <a:off x="3357563" y="785813"/>
            <a:ext cx="5486400" cy="4876800"/>
          </a:xfrm>
          <a:prstGeom prst="rect">
            <a:avLst/>
          </a:prstGeom>
          <a:noFill/>
          <a:ln w="57150" cmpd="thinThick">
            <a:solidFill>
              <a:srgbClr val="00FFCC"/>
            </a:solidFill>
            <a:miter lim="800000"/>
            <a:headEnd/>
            <a:tailEnd/>
          </a:ln>
        </p:spPr>
        <p:txBody>
          <a:bodyPr wrap="none" anchor="ctr"/>
          <a:lstStyle/>
          <a:p>
            <a:pPr algn="ctr"/>
            <a:endParaRPr lang="fr-FR">
              <a:solidFill>
                <a:srgbClr val="00FF00"/>
              </a:solidFill>
            </a:endParaRPr>
          </a:p>
        </p:txBody>
      </p:sp>
      <p:pic>
        <p:nvPicPr>
          <p:cNvPr id="474116" name="Picture 4" descr="img_faceofceliac"/>
          <p:cNvPicPr>
            <a:picLocks noChangeAspect="1" noChangeArrowheads="1"/>
          </p:cNvPicPr>
          <p:nvPr/>
        </p:nvPicPr>
        <p:blipFill>
          <a:blip r:embed="rId3" cstate="print"/>
          <a:srcRect/>
          <a:stretch>
            <a:fillRect/>
          </a:stretch>
        </p:blipFill>
        <p:spPr bwMode="auto">
          <a:xfrm>
            <a:off x="3286125" y="785813"/>
            <a:ext cx="5345113" cy="4721225"/>
          </a:xfrm>
          <a:prstGeom prst="rect">
            <a:avLst/>
          </a:prstGeom>
          <a:noFill/>
          <a:ln w="9525">
            <a:noFill/>
            <a:miter lim="800000"/>
            <a:headEnd/>
            <a:tailEnd/>
          </a:ln>
        </p:spPr>
      </p:pic>
      <p:pic>
        <p:nvPicPr>
          <p:cNvPr id="474121" name="Picture 9" descr="286-01"/>
          <p:cNvPicPr>
            <a:picLocks noGrp="1" noChangeAspect="1" noChangeArrowheads="1"/>
          </p:cNvPicPr>
          <p:nvPr>
            <p:ph type="body" idx="1"/>
          </p:nvPr>
        </p:nvPicPr>
        <p:blipFill>
          <a:blip r:embed="rId4" cstate="print"/>
          <a:srcRect/>
          <a:stretch>
            <a:fillRect/>
          </a:stretch>
        </p:blipFill>
        <p:spPr>
          <a:xfrm>
            <a:off x="685800" y="609600"/>
            <a:ext cx="2217738" cy="3429000"/>
          </a:xfrm>
          <a:ln w="76200">
            <a:solidFill>
              <a:srgbClr val="CCCC00"/>
            </a:solidFill>
          </a:ln>
        </p:spPr>
      </p:pic>
      <p:sp>
        <p:nvSpPr>
          <p:cNvPr id="22533" name="CasellaDiTesto 5"/>
          <p:cNvSpPr txBox="1">
            <a:spLocks noChangeArrowheads="1"/>
          </p:cNvSpPr>
          <p:nvPr/>
        </p:nvSpPr>
        <p:spPr bwMode="auto">
          <a:xfrm>
            <a:off x="214313" y="4429125"/>
            <a:ext cx="2413000" cy="461963"/>
          </a:xfrm>
          <a:prstGeom prst="rect">
            <a:avLst/>
          </a:prstGeom>
          <a:solidFill>
            <a:srgbClr val="FFFF00"/>
          </a:solidFill>
          <a:ln w="9525">
            <a:noFill/>
            <a:miter lim="800000"/>
            <a:headEnd/>
            <a:tailEnd/>
          </a:ln>
        </p:spPr>
        <p:txBody>
          <a:bodyPr>
            <a:spAutoFit/>
          </a:bodyPr>
          <a:lstStyle/>
          <a:p>
            <a:r>
              <a:rPr lang="en-US">
                <a:latin typeface="Calibri" pitchFamily="34" charset="0"/>
              </a:rPr>
              <a:t>In the recent past</a:t>
            </a:r>
          </a:p>
        </p:txBody>
      </p:sp>
      <p:sp>
        <p:nvSpPr>
          <p:cNvPr id="22534" name="CasellaDiTesto 6"/>
          <p:cNvSpPr txBox="1">
            <a:spLocks noChangeArrowheads="1"/>
          </p:cNvSpPr>
          <p:nvPr/>
        </p:nvSpPr>
        <p:spPr bwMode="auto">
          <a:xfrm>
            <a:off x="2214563" y="5786438"/>
            <a:ext cx="6715125" cy="830262"/>
          </a:xfrm>
          <a:prstGeom prst="rect">
            <a:avLst/>
          </a:prstGeom>
          <a:solidFill>
            <a:srgbClr val="FFFF00"/>
          </a:solidFill>
          <a:ln w="9525">
            <a:noFill/>
            <a:miter lim="800000"/>
            <a:headEnd/>
            <a:tailEnd/>
          </a:ln>
        </p:spPr>
        <p:txBody>
          <a:bodyPr>
            <a:spAutoFit/>
          </a:bodyPr>
          <a:lstStyle/>
          <a:p>
            <a:r>
              <a:rPr lang="en-US">
                <a:latin typeface="Calibri" pitchFamily="34" charset="0"/>
              </a:rPr>
              <a:t>One in every 50-100 common people, many apparently healthy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4121"/>
                                        </p:tgtEl>
                                        <p:attrNameLst>
                                          <p:attrName>style.visibility</p:attrName>
                                        </p:attrNameLst>
                                      </p:cBhvr>
                                      <p:to>
                                        <p:strVal val="visible"/>
                                      </p:to>
                                    </p:set>
                                    <p:anim calcmode="lin" valueType="num">
                                      <p:cBhvr>
                                        <p:cTn id="7" dur="500" fill="hold"/>
                                        <p:tgtEl>
                                          <p:spTgt spid="474121"/>
                                        </p:tgtEl>
                                        <p:attrNameLst>
                                          <p:attrName>ppt_w</p:attrName>
                                        </p:attrNameLst>
                                      </p:cBhvr>
                                      <p:tavLst>
                                        <p:tav tm="0">
                                          <p:val>
                                            <p:fltVal val="0"/>
                                          </p:val>
                                        </p:tav>
                                        <p:tav tm="100000">
                                          <p:val>
                                            <p:strVal val="#ppt_w"/>
                                          </p:val>
                                        </p:tav>
                                      </p:tavLst>
                                    </p:anim>
                                    <p:anim calcmode="lin" valueType="num">
                                      <p:cBhvr>
                                        <p:cTn id="8" dur="500" fill="hold"/>
                                        <p:tgtEl>
                                          <p:spTgt spid="474121"/>
                                        </p:tgtEl>
                                        <p:attrNameLst>
                                          <p:attrName>ppt_h</p:attrName>
                                        </p:attrNameLst>
                                      </p:cBhvr>
                                      <p:tavLst>
                                        <p:tav tm="0">
                                          <p:val>
                                            <p:fltVal val="0"/>
                                          </p:val>
                                        </p:tav>
                                        <p:tav tm="100000">
                                          <p:val>
                                            <p:strVal val="#ppt_h"/>
                                          </p:val>
                                        </p:tav>
                                      </p:tavLst>
                                    </p:anim>
                                    <p:animEffect transition="in" filter="fade">
                                      <p:cBhvr>
                                        <p:cTn id="9" dur="500"/>
                                        <p:tgtEl>
                                          <p:spTgt spid="4741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74116"/>
                                        </p:tgtEl>
                                        <p:attrNameLst>
                                          <p:attrName>style.visibility</p:attrName>
                                        </p:attrNameLst>
                                      </p:cBhvr>
                                      <p:to>
                                        <p:strVal val="visible"/>
                                      </p:to>
                                    </p:set>
                                    <p:anim calcmode="lin" valueType="num">
                                      <p:cBhvr>
                                        <p:cTn id="14" dur="500" fill="hold"/>
                                        <p:tgtEl>
                                          <p:spTgt spid="474116"/>
                                        </p:tgtEl>
                                        <p:attrNameLst>
                                          <p:attrName>ppt_w</p:attrName>
                                        </p:attrNameLst>
                                      </p:cBhvr>
                                      <p:tavLst>
                                        <p:tav tm="0">
                                          <p:val>
                                            <p:fltVal val="0"/>
                                          </p:val>
                                        </p:tav>
                                        <p:tav tm="100000">
                                          <p:val>
                                            <p:strVal val="#ppt_w"/>
                                          </p:val>
                                        </p:tav>
                                      </p:tavLst>
                                    </p:anim>
                                    <p:anim calcmode="lin" valueType="num">
                                      <p:cBhvr>
                                        <p:cTn id="15" dur="500" fill="hold"/>
                                        <p:tgtEl>
                                          <p:spTgt spid="474116"/>
                                        </p:tgtEl>
                                        <p:attrNameLst>
                                          <p:attrName>ppt_h</p:attrName>
                                        </p:attrNameLst>
                                      </p:cBhvr>
                                      <p:tavLst>
                                        <p:tav tm="0">
                                          <p:val>
                                            <p:fltVal val="0"/>
                                          </p:val>
                                        </p:tav>
                                        <p:tav tm="100000">
                                          <p:val>
                                            <p:strVal val="#ppt_h"/>
                                          </p:val>
                                        </p:tav>
                                      </p:tavLst>
                                    </p:anim>
                                    <p:animEffect transition="in" filter="fade">
                                      <p:cBhvr>
                                        <p:cTn id="16" dur="500"/>
                                        <p:tgtEl>
                                          <p:spTgt spid="474116"/>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474115"/>
                                        </p:tgtEl>
                                        <p:attrNameLst>
                                          <p:attrName>style.visibility</p:attrName>
                                        </p:attrNameLst>
                                      </p:cBhvr>
                                      <p:to>
                                        <p:strVal val="visible"/>
                                      </p:to>
                                    </p:set>
                                    <p:anim calcmode="lin" valueType="num">
                                      <p:cBhvr>
                                        <p:cTn id="19" dur="500" fill="hold"/>
                                        <p:tgtEl>
                                          <p:spTgt spid="474115"/>
                                        </p:tgtEl>
                                        <p:attrNameLst>
                                          <p:attrName>ppt_w</p:attrName>
                                        </p:attrNameLst>
                                      </p:cBhvr>
                                      <p:tavLst>
                                        <p:tav tm="0">
                                          <p:val>
                                            <p:fltVal val="0"/>
                                          </p:val>
                                        </p:tav>
                                        <p:tav tm="100000">
                                          <p:val>
                                            <p:strVal val="#ppt_w"/>
                                          </p:val>
                                        </p:tav>
                                      </p:tavLst>
                                    </p:anim>
                                    <p:anim calcmode="lin" valueType="num">
                                      <p:cBhvr>
                                        <p:cTn id="20" dur="500" fill="hold"/>
                                        <p:tgtEl>
                                          <p:spTgt spid="474115"/>
                                        </p:tgtEl>
                                        <p:attrNameLst>
                                          <p:attrName>ppt_h</p:attrName>
                                        </p:attrNameLst>
                                      </p:cBhvr>
                                      <p:tavLst>
                                        <p:tav tm="0">
                                          <p:val>
                                            <p:fltVal val="0"/>
                                          </p:val>
                                        </p:tav>
                                        <p:tav tm="100000">
                                          <p:val>
                                            <p:strVal val="#ppt_h"/>
                                          </p:val>
                                        </p:tav>
                                      </p:tavLst>
                                    </p:anim>
                                    <p:animEffect transition="in" filter="fade">
                                      <p:cBhvr>
                                        <p:cTn id="21" dur="500"/>
                                        <p:tgtEl>
                                          <p:spTgt spid="47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54000">
              <a:srgbClr val="92D050"/>
            </a:gs>
          </a:gsLst>
          <a:path path="rect">
            <a:fillToRect r="100000" b="100000"/>
          </a:path>
          <a:tileRect/>
        </a:gradFill>
        <a:effectLst/>
      </p:bgPr>
    </p:bg>
    <p:spTree>
      <p:nvGrpSpPr>
        <p:cNvPr id="1" name=""/>
        <p:cNvGrpSpPr/>
        <p:nvPr/>
      </p:nvGrpSpPr>
      <p:grpSpPr>
        <a:xfrm>
          <a:off x="0" y="0"/>
          <a:ext cx="0" cy="0"/>
          <a:chOff x="0" y="0"/>
          <a:chExt cx="0" cy="0"/>
        </a:xfrm>
      </p:grpSpPr>
      <p:pic>
        <p:nvPicPr>
          <p:cNvPr id="2050" name="Picture 6"/>
          <p:cNvPicPr>
            <a:picLocks noChangeAspect="1" noChangeArrowheads="1"/>
          </p:cNvPicPr>
          <p:nvPr/>
        </p:nvPicPr>
        <p:blipFill>
          <a:blip r:embed="rId2" cstate="print"/>
          <a:srcRect/>
          <a:stretch>
            <a:fillRect/>
          </a:stretch>
        </p:blipFill>
        <p:spPr bwMode="auto">
          <a:xfrm>
            <a:off x="0" y="0"/>
            <a:ext cx="3982844" cy="2844060"/>
          </a:xfrm>
          <a:prstGeom prst="rect">
            <a:avLst/>
          </a:prstGeom>
          <a:noFill/>
          <a:ln w="9525">
            <a:noFill/>
            <a:miter lim="800000"/>
            <a:headEnd/>
            <a:tailEnd/>
          </a:ln>
        </p:spPr>
      </p:pic>
      <p:sp>
        <p:nvSpPr>
          <p:cNvPr id="3" name="CasellaDiTesto 2"/>
          <p:cNvSpPr txBox="1"/>
          <p:nvPr/>
        </p:nvSpPr>
        <p:spPr>
          <a:xfrm>
            <a:off x="4048305" y="252177"/>
            <a:ext cx="4778713" cy="1190855"/>
          </a:xfrm>
          <a:prstGeom prst="rect">
            <a:avLst/>
          </a:prstGeom>
          <a:noFill/>
        </p:spPr>
        <p:txBody>
          <a:bodyPr wrap="square" lIns="82058" tIns="41029" rIns="82058" bIns="41029" rtlCol="0">
            <a:spAutoFit/>
          </a:bodyPr>
          <a:lstStyle/>
          <a:p>
            <a:r>
              <a:rPr lang="it-IT" dirty="0" smtClean="0"/>
              <a:t>Una donna di 37 anni, sempre sana, sviluppa improvvisamente sintomi di psicosi, paranoia e </a:t>
            </a:r>
            <a:r>
              <a:rPr lang="it-IT" dirty="0" err="1" smtClean="0"/>
              <a:t>schizophrenia</a:t>
            </a:r>
            <a:r>
              <a:rPr lang="it-IT" dirty="0" smtClean="0"/>
              <a:t>. </a:t>
            </a:r>
            <a:endParaRPr lang="it-IT" dirty="0"/>
          </a:p>
        </p:txBody>
      </p:sp>
      <p:sp>
        <p:nvSpPr>
          <p:cNvPr id="4" name="CasellaDiTesto 3"/>
          <p:cNvSpPr txBox="1"/>
          <p:nvPr/>
        </p:nvSpPr>
        <p:spPr>
          <a:xfrm>
            <a:off x="4113767" y="1522906"/>
            <a:ext cx="4385942" cy="1190855"/>
          </a:xfrm>
          <a:prstGeom prst="rect">
            <a:avLst/>
          </a:prstGeom>
          <a:noFill/>
        </p:spPr>
        <p:txBody>
          <a:bodyPr wrap="square" lIns="82058" tIns="41029" rIns="82058" bIns="41029" rtlCol="0">
            <a:spAutoFit/>
          </a:bodyPr>
          <a:lstStyle/>
          <a:p>
            <a:r>
              <a:rPr lang="it-IT" dirty="0" smtClean="0"/>
              <a:t>Ricoverata in ospedale viene  riempita di farmaci senza migliorare.</a:t>
            </a:r>
            <a:endParaRPr lang="it-IT" dirty="0"/>
          </a:p>
        </p:txBody>
      </p:sp>
      <p:sp>
        <p:nvSpPr>
          <p:cNvPr id="5" name="CasellaDiTesto 4"/>
          <p:cNvSpPr txBox="1"/>
          <p:nvPr/>
        </p:nvSpPr>
        <p:spPr>
          <a:xfrm>
            <a:off x="382444" y="3174854"/>
            <a:ext cx="7789956" cy="821523"/>
          </a:xfrm>
          <a:prstGeom prst="rect">
            <a:avLst/>
          </a:prstGeom>
          <a:noFill/>
        </p:spPr>
        <p:txBody>
          <a:bodyPr wrap="square" lIns="82058" tIns="41029" rIns="82058" bIns="41029" rtlCol="0">
            <a:spAutoFit/>
          </a:bodyPr>
          <a:lstStyle/>
          <a:p>
            <a:r>
              <a:rPr lang="it-IT" dirty="0" smtClean="0"/>
              <a:t>La donna ha perso 9kg, ha i capelli fini ed uno stile perfezionista come una Diagnosi: Disordine Delirante</a:t>
            </a:r>
            <a:endParaRPr lang="it-IT" dirty="0"/>
          </a:p>
        </p:txBody>
      </p:sp>
      <p:sp>
        <p:nvSpPr>
          <p:cNvPr id="6" name="CasellaDiTesto 5"/>
          <p:cNvSpPr txBox="1"/>
          <p:nvPr/>
        </p:nvSpPr>
        <p:spPr>
          <a:xfrm>
            <a:off x="513367" y="4254974"/>
            <a:ext cx="6808029" cy="821523"/>
          </a:xfrm>
          <a:prstGeom prst="rect">
            <a:avLst/>
          </a:prstGeom>
          <a:noFill/>
        </p:spPr>
        <p:txBody>
          <a:bodyPr wrap="square" lIns="82058" tIns="41029" rIns="82058" bIns="41029" rtlCol="0">
            <a:spAutoFit/>
          </a:bodyPr>
          <a:lstStyle/>
          <a:p>
            <a:r>
              <a:rPr lang="it-IT" dirty="0" smtClean="0"/>
              <a:t>In Ospedale : Anemia </a:t>
            </a:r>
            <a:r>
              <a:rPr lang="it-IT" dirty="0" err="1" smtClean="0"/>
              <a:t>Sideropenica</a:t>
            </a:r>
            <a:r>
              <a:rPr lang="it-IT" dirty="0" smtClean="0"/>
              <a:t>, </a:t>
            </a:r>
            <a:r>
              <a:rPr lang="it-IT" dirty="0" err="1" smtClean="0"/>
              <a:t>Ipofolati</a:t>
            </a:r>
            <a:r>
              <a:rPr lang="it-IT" dirty="0" smtClean="0"/>
              <a:t>, bassa </a:t>
            </a:r>
            <a:r>
              <a:rPr lang="it-IT" dirty="0" err="1" smtClean="0"/>
              <a:t>Vit</a:t>
            </a:r>
            <a:r>
              <a:rPr lang="it-IT" dirty="0" smtClean="0"/>
              <a:t>-D, Tiroidite Autoimmune che evolve a carcinoma.</a:t>
            </a:r>
            <a:endParaRPr lang="it-IT" dirty="0"/>
          </a:p>
        </p:txBody>
      </p:sp>
      <p:sp>
        <p:nvSpPr>
          <p:cNvPr id="8" name="CasellaDiTesto 7"/>
          <p:cNvSpPr txBox="1"/>
          <p:nvPr/>
        </p:nvSpPr>
        <p:spPr>
          <a:xfrm>
            <a:off x="755577" y="5157192"/>
            <a:ext cx="6893130" cy="821523"/>
          </a:xfrm>
          <a:prstGeom prst="rect">
            <a:avLst/>
          </a:prstGeom>
          <a:noFill/>
        </p:spPr>
        <p:txBody>
          <a:bodyPr wrap="square" lIns="82058" tIns="41029" rIns="82058" bIns="41029" rtlCol="0">
            <a:spAutoFit/>
          </a:bodyPr>
          <a:lstStyle/>
          <a:p>
            <a:r>
              <a:rPr lang="it-IT" dirty="0" smtClean="0"/>
              <a:t>Tiroidectomia e progressivo  peggioramento </a:t>
            </a:r>
            <a:r>
              <a:rPr lang="it-IT" b="1" dirty="0" smtClean="0"/>
              <a:t>tenta il suicidio, perde la casa ed il lavoro, BMI =16</a:t>
            </a:r>
            <a:endParaRPr lang="it-IT" b="1" dirty="0"/>
          </a:p>
        </p:txBody>
      </p:sp>
    </p:spTree>
    <p:extLst>
      <p:ext uri="{BB962C8B-B14F-4D97-AF65-F5344CB8AC3E}">
        <p14:creationId xmlns:p14="http://schemas.microsoft.com/office/powerpoint/2010/main" val="15662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54000">
              <a:srgbClr val="92D050"/>
            </a:gs>
          </a:gsLst>
          <a:path path="rect">
            <a:fillToRect r="100000" b="100000"/>
          </a:path>
          <a:tileRect/>
        </a:gra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a:stretch>
            <a:fillRect/>
          </a:stretch>
        </p:blipFill>
        <p:spPr bwMode="auto">
          <a:xfrm>
            <a:off x="6642967" y="6447585"/>
            <a:ext cx="2323523" cy="348783"/>
          </a:xfrm>
          <a:prstGeom prst="rect">
            <a:avLst/>
          </a:prstGeom>
          <a:noFill/>
          <a:ln w="9525">
            <a:noFill/>
            <a:round/>
            <a:headEnd/>
            <a:tailEnd/>
          </a:ln>
        </p:spPr>
      </p:pic>
      <p:sp>
        <p:nvSpPr>
          <p:cNvPr id="3075" name="Rectangle 2"/>
          <p:cNvSpPr>
            <a:spLocks noGrp="1" noChangeArrowheads="1"/>
          </p:cNvSpPr>
          <p:nvPr>
            <p:ph type="title"/>
          </p:nvPr>
        </p:nvSpPr>
        <p:spPr bwMode="auto">
          <a:xfrm>
            <a:off x="163080" y="6429375"/>
            <a:ext cx="6381750" cy="320769"/>
          </a:xfrm>
          <a:noFill/>
          <a:ln>
            <a:round/>
            <a:headEnd/>
            <a:tailEnd/>
          </a:ln>
        </p:spPr>
        <p:txBody>
          <a:bodyPr vert="horz" wrap="square" lIns="0" tIns="12211" rIns="0" bIns="0" numCol="1" anchor="ctr" anchorCtr="0" compatLnSpc="1">
            <a:prstTxWarp prst="textNoShape">
              <a:avLst/>
            </a:prstTxWarp>
          </a:bodyPr>
          <a:lstStyle/>
          <a:p>
            <a:pPr algn="l" eaLnBrk="1">
              <a:tabLst>
                <a:tab pos="649628" algn="l"/>
                <a:tab pos="1299256" algn="l"/>
                <a:tab pos="1948884" algn="l"/>
                <a:tab pos="2598511" algn="l"/>
                <a:tab pos="3248139" algn="l"/>
                <a:tab pos="3897767" algn="l"/>
                <a:tab pos="4547395" algn="l"/>
                <a:tab pos="5197023" algn="l"/>
                <a:tab pos="5846651" algn="l"/>
              </a:tabLst>
            </a:pPr>
            <a:r>
              <a:rPr lang="en-US" sz="1100" b="1" dirty="0" err="1" smtClean="0">
                <a:cs typeface="Arial Unicode MS" pitchFamily="32" charset="0"/>
              </a:rPr>
              <a:t>Delichatsios</a:t>
            </a:r>
            <a:r>
              <a:rPr lang="en-US" sz="1100" b="1" dirty="0" smtClean="0">
                <a:cs typeface="Arial Unicode MS" pitchFamily="32" charset="0"/>
              </a:rPr>
              <a:t> HK et al. N </a:t>
            </a:r>
            <a:r>
              <a:rPr lang="en-US" sz="1100" b="1" dirty="0" err="1" smtClean="0">
                <a:cs typeface="Arial Unicode MS" pitchFamily="32" charset="0"/>
              </a:rPr>
              <a:t>Engl</a:t>
            </a:r>
            <a:r>
              <a:rPr lang="en-US" sz="1100" b="1" dirty="0" smtClean="0">
                <a:cs typeface="Arial Unicode MS" pitchFamily="32" charset="0"/>
              </a:rPr>
              <a:t> J Med 2016;374:1875-1883.</a:t>
            </a:r>
          </a:p>
        </p:txBody>
      </p:sp>
      <p:pic>
        <p:nvPicPr>
          <p:cNvPr id="3076" name="Picture 3"/>
          <p:cNvPicPr>
            <a:picLocks noChangeAspect="1" noChangeArrowheads="1"/>
          </p:cNvPicPr>
          <p:nvPr/>
        </p:nvPicPr>
        <p:blipFill>
          <a:blip r:embed="rId4" cstate="print"/>
          <a:srcRect/>
          <a:stretch>
            <a:fillRect/>
          </a:stretch>
        </p:blipFill>
        <p:spPr bwMode="auto">
          <a:xfrm>
            <a:off x="179512" y="764704"/>
            <a:ext cx="4198215" cy="4828334"/>
          </a:xfrm>
          <a:prstGeom prst="rect">
            <a:avLst/>
          </a:prstGeom>
          <a:noFill/>
          <a:ln w="9525">
            <a:noFill/>
            <a:round/>
            <a:headEnd/>
            <a:tailEnd/>
          </a:ln>
        </p:spPr>
      </p:pic>
      <p:sp>
        <p:nvSpPr>
          <p:cNvPr id="3077" name="AutoShape 4"/>
          <p:cNvSpPr>
            <a:spLocks noChangeArrowheads="1"/>
          </p:cNvSpPr>
          <p:nvPr/>
        </p:nvSpPr>
        <p:spPr bwMode="auto">
          <a:xfrm>
            <a:off x="415636" y="161085"/>
            <a:ext cx="3436284" cy="645739"/>
          </a:xfrm>
          <a:custGeom>
            <a:avLst/>
            <a:gdLst>
              <a:gd name="T0" fmla="*/ 9144000 w 21600"/>
              <a:gd name="T1" fmla="*/ 365919 h 21600"/>
              <a:gd name="T2" fmla="*/ 4572000 w 21600"/>
              <a:gd name="T3" fmla="*/ 731837 h 21600"/>
              <a:gd name="T4" fmla="*/ 0 w 21600"/>
              <a:gd name="T5" fmla="*/ 365919 h 21600"/>
              <a:gd name="T6" fmla="*/ 4572000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solidFill>
            <a:srgbClr val="FF0000"/>
          </a:solidFill>
          <a:ln w="9525">
            <a:noFill/>
            <a:round/>
            <a:headEnd/>
            <a:tailEnd/>
          </a:ln>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b="1" dirty="0">
                <a:solidFill>
                  <a:srgbClr val="FFFFFF"/>
                </a:solidFill>
                <a:cs typeface="Arial Unicode MS" pitchFamily="32" charset="0"/>
              </a:rPr>
              <a:t>Initial Biopsy Specimen of the Duodenum.</a:t>
            </a:r>
          </a:p>
        </p:txBody>
      </p:sp>
      <p:sp>
        <p:nvSpPr>
          <p:cNvPr id="6" name="CasellaDiTesto 5"/>
          <p:cNvSpPr txBox="1"/>
          <p:nvPr/>
        </p:nvSpPr>
        <p:spPr>
          <a:xfrm>
            <a:off x="4964771" y="633395"/>
            <a:ext cx="3534938" cy="1190855"/>
          </a:xfrm>
          <a:prstGeom prst="rect">
            <a:avLst/>
          </a:prstGeom>
          <a:noFill/>
        </p:spPr>
        <p:txBody>
          <a:bodyPr wrap="square" lIns="82058" tIns="41029" rIns="82058" bIns="41029" rtlCol="0">
            <a:spAutoFit/>
          </a:bodyPr>
          <a:lstStyle/>
          <a:p>
            <a:r>
              <a:rPr lang="it-IT" dirty="0" smtClean="0"/>
              <a:t>Dopo lungo tempo viene vista dal gastroenterologo : </a:t>
            </a:r>
            <a:r>
              <a:rPr lang="it-IT" dirty="0" err="1" smtClean="0"/>
              <a:t>AntiTranglutaminase</a:t>
            </a:r>
            <a:r>
              <a:rPr lang="it-IT" dirty="0" smtClean="0"/>
              <a:t> = 179</a:t>
            </a:r>
          </a:p>
        </p:txBody>
      </p:sp>
      <p:sp>
        <p:nvSpPr>
          <p:cNvPr id="7" name="CasellaDiTesto 6"/>
          <p:cNvSpPr txBox="1"/>
          <p:nvPr/>
        </p:nvSpPr>
        <p:spPr>
          <a:xfrm>
            <a:off x="4702923" y="2539490"/>
            <a:ext cx="4124095" cy="2298851"/>
          </a:xfrm>
          <a:prstGeom prst="rect">
            <a:avLst/>
          </a:prstGeom>
          <a:noFill/>
        </p:spPr>
        <p:txBody>
          <a:bodyPr wrap="square" lIns="82058" tIns="41029" rIns="82058" bIns="41029" rtlCol="0">
            <a:spAutoFit/>
          </a:bodyPr>
          <a:lstStyle/>
          <a:p>
            <a:r>
              <a:rPr lang="it-IT" dirty="0" smtClean="0"/>
              <a:t>Celiachia ?? Non accetta la diagnosi = Delirante .</a:t>
            </a:r>
          </a:p>
          <a:p>
            <a:endParaRPr lang="it-IT" dirty="0" smtClean="0"/>
          </a:p>
          <a:p>
            <a:r>
              <a:rPr lang="it-IT" dirty="0" smtClean="0"/>
              <a:t>Forzata in ospedale psichiatrico dai parenti e messa a dieta senza glutine per 3 mesi</a:t>
            </a:r>
            <a:endParaRPr lang="it-IT" dirty="0"/>
          </a:p>
        </p:txBody>
      </p:sp>
    </p:spTree>
    <p:extLst>
      <p:ext uri="{BB962C8B-B14F-4D97-AF65-F5344CB8AC3E}">
        <p14:creationId xmlns:p14="http://schemas.microsoft.com/office/powerpoint/2010/main" val="1783040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ox(in)">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54000">
              <a:srgbClr val="92D050"/>
            </a:gs>
          </a:gsLst>
          <a:path path="rect">
            <a:fillToRect r="100000" b="100000"/>
          </a:path>
          <a:tileRect/>
        </a:grad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srcRect/>
          <a:stretch>
            <a:fillRect/>
          </a:stretch>
        </p:blipFill>
        <p:spPr bwMode="auto">
          <a:xfrm>
            <a:off x="6642967" y="6447585"/>
            <a:ext cx="2323523" cy="348783"/>
          </a:xfrm>
          <a:prstGeom prst="rect">
            <a:avLst/>
          </a:prstGeom>
          <a:noFill/>
          <a:ln w="9525">
            <a:noFill/>
            <a:round/>
            <a:headEnd/>
            <a:tailEnd/>
          </a:ln>
        </p:spPr>
      </p:pic>
      <p:sp>
        <p:nvSpPr>
          <p:cNvPr id="4099" name="Rectangle 2"/>
          <p:cNvSpPr>
            <a:spLocks noGrp="1" noChangeArrowheads="1"/>
          </p:cNvSpPr>
          <p:nvPr>
            <p:ph type="title"/>
          </p:nvPr>
        </p:nvSpPr>
        <p:spPr bwMode="auto">
          <a:xfrm>
            <a:off x="163080" y="6429375"/>
            <a:ext cx="6381750" cy="320769"/>
          </a:xfrm>
          <a:noFill/>
          <a:ln>
            <a:round/>
            <a:headEnd/>
            <a:tailEnd/>
          </a:ln>
        </p:spPr>
        <p:txBody>
          <a:bodyPr vert="horz" wrap="square" lIns="0" tIns="12211" rIns="0" bIns="0" numCol="1" anchor="ctr" anchorCtr="0" compatLnSpc="1">
            <a:prstTxWarp prst="textNoShape">
              <a:avLst/>
            </a:prstTxWarp>
          </a:bodyPr>
          <a:lstStyle/>
          <a:p>
            <a:pPr algn="l" eaLnBrk="1">
              <a:tabLst>
                <a:tab pos="649628" algn="l"/>
                <a:tab pos="1299256" algn="l"/>
                <a:tab pos="1948884" algn="l"/>
                <a:tab pos="2598511" algn="l"/>
                <a:tab pos="3248139" algn="l"/>
                <a:tab pos="3897767" algn="l"/>
                <a:tab pos="4547395" algn="l"/>
                <a:tab pos="5197023" algn="l"/>
                <a:tab pos="5846651" algn="l"/>
              </a:tabLst>
            </a:pPr>
            <a:r>
              <a:rPr lang="en-US" sz="1100" b="1" dirty="0" err="1" smtClean="0">
                <a:cs typeface="Arial Unicode MS" pitchFamily="32" charset="0"/>
              </a:rPr>
              <a:t>Delichatsios</a:t>
            </a:r>
            <a:r>
              <a:rPr lang="en-US" sz="1100" b="1" dirty="0" smtClean="0">
                <a:cs typeface="Arial Unicode MS" pitchFamily="32" charset="0"/>
              </a:rPr>
              <a:t> HK et al. N </a:t>
            </a:r>
            <a:r>
              <a:rPr lang="en-US" sz="1100" b="1" dirty="0" err="1" smtClean="0">
                <a:cs typeface="Arial Unicode MS" pitchFamily="32" charset="0"/>
              </a:rPr>
              <a:t>Engl</a:t>
            </a:r>
            <a:r>
              <a:rPr lang="en-US" sz="1100" b="1" dirty="0" smtClean="0">
                <a:cs typeface="Arial Unicode MS" pitchFamily="32" charset="0"/>
              </a:rPr>
              <a:t> J Med 2016;374:1875-1883.</a:t>
            </a:r>
          </a:p>
        </p:txBody>
      </p:sp>
      <p:pic>
        <p:nvPicPr>
          <p:cNvPr id="4100" name="Picture 3"/>
          <p:cNvPicPr>
            <a:picLocks noChangeAspect="1" noChangeArrowheads="1"/>
          </p:cNvPicPr>
          <p:nvPr/>
        </p:nvPicPr>
        <p:blipFill>
          <a:blip r:embed="rId4" cstate="print"/>
          <a:srcRect/>
          <a:stretch>
            <a:fillRect/>
          </a:stretch>
        </p:blipFill>
        <p:spPr bwMode="auto">
          <a:xfrm>
            <a:off x="513368" y="1141687"/>
            <a:ext cx="2075295" cy="4828334"/>
          </a:xfrm>
          <a:prstGeom prst="rect">
            <a:avLst/>
          </a:prstGeom>
          <a:noFill/>
          <a:ln w="9525">
            <a:noFill/>
            <a:round/>
            <a:headEnd/>
            <a:tailEnd/>
          </a:ln>
        </p:spPr>
      </p:pic>
      <p:sp>
        <p:nvSpPr>
          <p:cNvPr id="4101" name="AutoShape 4"/>
          <p:cNvSpPr>
            <a:spLocks noChangeArrowheads="1"/>
          </p:cNvSpPr>
          <p:nvPr/>
        </p:nvSpPr>
        <p:spPr bwMode="auto">
          <a:xfrm>
            <a:off x="316982" y="442786"/>
            <a:ext cx="3305360" cy="645739"/>
          </a:xfrm>
          <a:custGeom>
            <a:avLst/>
            <a:gdLst>
              <a:gd name="T0" fmla="*/ 9144000 w 21600"/>
              <a:gd name="T1" fmla="*/ 365919 h 21600"/>
              <a:gd name="T2" fmla="*/ 4572000 w 21600"/>
              <a:gd name="T3" fmla="*/ 731837 h 21600"/>
              <a:gd name="T4" fmla="*/ 0 w 21600"/>
              <a:gd name="T5" fmla="*/ 365919 h 21600"/>
              <a:gd name="T6" fmla="*/ 4572000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solidFill>
            <a:srgbClr val="FF0000"/>
          </a:solidFill>
          <a:ln w="9525">
            <a:noFill/>
            <a:round/>
            <a:headEnd/>
            <a:tailEnd/>
          </a:ln>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b="1" dirty="0">
                <a:solidFill>
                  <a:srgbClr val="FFFFFF"/>
                </a:solidFill>
                <a:cs typeface="Arial Unicode MS" pitchFamily="32" charset="0"/>
              </a:rPr>
              <a:t>Subsequent Biopsy </a:t>
            </a:r>
            <a:r>
              <a:rPr lang="en-US" b="1" dirty="0" smtClean="0">
                <a:solidFill>
                  <a:srgbClr val="FFFFFF"/>
                </a:solidFill>
                <a:cs typeface="Arial Unicode MS" pitchFamily="32" charset="0"/>
              </a:rPr>
              <a:t>Specimen</a:t>
            </a:r>
            <a:endParaRPr lang="en-US" b="1" dirty="0">
              <a:solidFill>
                <a:srgbClr val="FFFFFF"/>
              </a:solidFill>
              <a:cs typeface="Arial Unicode MS" pitchFamily="32" charset="0"/>
            </a:endParaRPr>
          </a:p>
        </p:txBody>
      </p:sp>
      <p:sp>
        <p:nvSpPr>
          <p:cNvPr id="6" name="CasellaDiTesto 5"/>
          <p:cNvSpPr txBox="1"/>
          <p:nvPr/>
        </p:nvSpPr>
        <p:spPr>
          <a:xfrm>
            <a:off x="3851920" y="546589"/>
            <a:ext cx="4647789" cy="1560187"/>
          </a:xfrm>
          <a:prstGeom prst="rect">
            <a:avLst/>
          </a:prstGeom>
          <a:noFill/>
        </p:spPr>
        <p:txBody>
          <a:bodyPr wrap="square" lIns="82058" tIns="41029" rIns="82058" bIns="41029" rtlCol="0">
            <a:spAutoFit/>
          </a:bodyPr>
          <a:lstStyle/>
          <a:p>
            <a:r>
              <a:rPr lang="it-IT" dirty="0" smtClean="0"/>
              <a:t>Il Delirio sparisce</a:t>
            </a:r>
          </a:p>
          <a:p>
            <a:r>
              <a:rPr lang="it-IT" dirty="0" err="1" smtClean="0"/>
              <a:t>Psycho</a:t>
            </a:r>
            <a:r>
              <a:rPr lang="it-IT" dirty="0" smtClean="0"/>
              <a:t> : Assente il delirio</a:t>
            </a:r>
          </a:p>
          <a:p>
            <a:r>
              <a:rPr lang="it-IT" dirty="0" smtClean="0"/>
              <a:t>Seconda biopsia normale . </a:t>
            </a:r>
          </a:p>
          <a:p>
            <a:r>
              <a:rPr lang="it-IT" dirty="0" smtClean="0"/>
              <a:t>TGASE = negativa</a:t>
            </a:r>
            <a:endParaRPr lang="it-IT" dirty="0"/>
          </a:p>
        </p:txBody>
      </p:sp>
      <p:sp>
        <p:nvSpPr>
          <p:cNvPr id="7" name="CasellaDiTesto 6"/>
          <p:cNvSpPr txBox="1"/>
          <p:nvPr/>
        </p:nvSpPr>
        <p:spPr>
          <a:xfrm>
            <a:off x="3563888" y="2276872"/>
            <a:ext cx="4451404" cy="821523"/>
          </a:xfrm>
          <a:prstGeom prst="rect">
            <a:avLst/>
          </a:prstGeom>
          <a:noFill/>
        </p:spPr>
        <p:txBody>
          <a:bodyPr wrap="square" lIns="82058" tIns="41029" rIns="82058" bIns="41029" rtlCol="0">
            <a:spAutoFit/>
          </a:bodyPr>
          <a:lstStyle/>
          <a:p>
            <a:r>
              <a:rPr lang="it-IT" dirty="0" smtClean="0"/>
              <a:t>Toglie tutti i farmaci e rimane senza sintomi per lungo tempo</a:t>
            </a:r>
            <a:endParaRPr lang="it-IT" dirty="0"/>
          </a:p>
        </p:txBody>
      </p:sp>
      <p:sp>
        <p:nvSpPr>
          <p:cNvPr id="8" name="CasellaDiTesto 7"/>
          <p:cNvSpPr txBox="1"/>
          <p:nvPr/>
        </p:nvSpPr>
        <p:spPr>
          <a:xfrm>
            <a:off x="3347864" y="3212976"/>
            <a:ext cx="5236945" cy="3037514"/>
          </a:xfrm>
          <a:prstGeom prst="rect">
            <a:avLst/>
          </a:prstGeom>
          <a:noFill/>
        </p:spPr>
        <p:txBody>
          <a:bodyPr wrap="square" lIns="82058" tIns="41029" rIns="82058" bIns="41029" rtlCol="0">
            <a:spAutoFit/>
          </a:bodyPr>
          <a:lstStyle/>
          <a:p>
            <a:r>
              <a:rPr lang="it-IT" dirty="0" smtClean="0"/>
              <a:t>Mal guidata sulla dieta, ingerisce inconsciamente tanto glutine.</a:t>
            </a:r>
          </a:p>
          <a:p>
            <a:r>
              <a:rPr lang="it-IT" dirty="0" smtClean="0"/>
              <a:t>Diventa DELIRANTE </a:t>
            </a:r>
          </a:p>
          <a:p>
            <a:r>
              <a:rPr lang="it-IT" dirty="0" smtClean="0"/>
              <a:t>Elevata TGASE - Anemia</a:t>
            </a:r>
          </a:p>
          <a:p>
            <a:endParaRPr lang="it-IT" dirty="0" smtClean="0"/>
          </a:p>
          <a:p>
            <a:r>
              <a:rPr lang="it-IT" dirty="0" smtClean="0"/>
              <a:t>Lei ha il ‘delirio’ che la diagnosi di celiachia sia sbagliata</a:t>
            </a:r>
          </a:p>
          <a:p>
            <a:r>
              <a:rPr lang="it-IT" dirty="0" smtClean="0"/>
              <a:t>Ma HA DELIRIO VERSO I MEDICI</a:t>
            </a:r>
            <a:endParaRPr lang="it-IT" dirty="0"/>
          </a:p>
        </p:txBody>
      </p:sp>
    </p:spTree>
    <p:extLst>
      <p:ext uri="{BB962C8B-B14F-4D97-AF65-F5344CB8AC3E}">
        <p14:creationId xmlns:p14="http://schemas.microsoft.com/office/powerpoint/2010/main" val="23312650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4)">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extLst/>
          </p:nvPr>
        </p:nvGraphicFramePr>
        <p:xfrm>
          <a:off x="1428750" y="1028700"/>
          <a:ext cx="6057900" cy="4914900"/>
        </p:xfrm>
        <a:graphic>
          <a:graphicData uri="http://schemas.openxmlformats.org/presentationml/2006/ole">
            <mc:AlternateContent xmlns:mc="http://schemas.openxmlformats.org/markup-compatibility/2006">
              <mc:Choice xmlns:v="urn:schemas-microsoft-com:vml" Requires="v">
                <p:oleObj spid="_x0000_s243717" name="Fotografia di Photo Editor " r:id="rId4" imgW="11545301" imgH="10173582" progId="MSPhotoEd.3">
                  <p:embed/>
                </p:oleObj>
              </mc:Choice>
              <mc:Fallback>
                <p:oleObj name="Fotografia di Photo Editor " r:id="rId4" imgW="11545301" imgH="10173582" progId="MSPhotoEd.3">
                  <p:embed/>
                  <p:pic>
                    <p:nvPicPr>
                      <p:cNvPr id="4710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1028700"/>
                        <a:ext cx="6057900" cy="4914900"/>
                      </a:xfrm>
                      <a:prstGeom prst="rect">
                        <a:avLst/>
                      </a:prstGeom>
                      <a:solidFill>
                        <a:schemeClr val="accent2"/>
                      </a:solidFill>
                      <a:ln>
                        <a:noFill/>
                      </a:ln>
                      <a:effectLst/>
                      <a:extLst/>
                    </p:spPr>
                  </p:pic>
                </p:oleObj>
              </mc:Fallback>
            </mc:AlternateContent>
          </a:graphicData>
        </a:graphic>
      </p:graphicFrame>
      <p:sp>
        <p:nvSpPr>
          <p:cNvPr id="3" name="Titolo 2"/>
          <p:cNvSpPr>
            <a:spLocks noGrp="1"/>
          </p:cNvSpPr>
          <p:nvPr>
            <p:ph type="title"/>
          </p:nvPr>
        </p:nvSpPr>
        <p:spPr>
          <a:xfrm>
            <a:off x="1675738" y="1095790"/>
            <a:ext cx="5671268" cy="373494"/>
          </a:xfrm>
          <a:solidFill>
            <a:srgbClr val="92D050"/>
          </a:solidFill>
        </p:spPr>
        <p:txBody>
          <a:bodyPr>
            <a:normAutofit fontScale="90000"/>
          </a:bodyPr>
          <a:lstStyle/>
          <a:p>
            <a:r>
              <a:rPr lang="it-IT" dirty="0" smtClean="0"/>
              <a:t/>
            </a:r>
            <a:br>
              <a:rPr lang="it-IT" dirty="0" smtClean="0"/>
            </a:br>
            <a:r>
              <a:rPr lang="it-IT" dirty="0" smtClean="0"/>
              <a:t>I </a:t>
            </a:r>
            <a:r>
              <a:rPr lang="it-IT" dirty="0"/>
              <a:t>PRIMI Grani in Turchia</a:t>
            </a:r>
            <a:br>
              <a:rPr lang="it-IT" dirty="0"/>
            </a:br>
            <a:endParaRPr lang="it-IT" dirty="0"/>
          </a:p>
        </p:txBody>
      </p:sp>
    </p:spTree>
    <p:extLst>
      <p:ext uri="{BB962C8B-B14F-4D97-AF65-F5344CB8AC3E}">
        <p14:creationId xmlns:p14="http://schemas.microsoft.com/office/powerpoint/2010/main" val="28242698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54000">
              <a:srgbClr val="92D050"/>
            </a:gs>
          </a:gsLst>
          <a:path path="rect">
            <a:fillToRect r="100000" b="100000"/>
          </a:path>
          <a:tileRect/>
        </a:gra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6642967" y="6447585"/>
            <a:ext cx="2323523" cy="348783"/>
          </a:xfrm>
          <a:prstGeom prst="rect">
            <a:avLst/>
          </a:prstGeom>
          <a:noFill/>
          <a:ln w="9525">
            <a:noFill/>
            <a:round/>
            <a:headEnd/>
            <a:tailEnd/>
          </a:ln>
        </p:spPr>
      </p:pic>
      <p:sp>
        <p:nvSpPr>
          <p:cNvPr id="6147" name="Rectangle 2"/>
          <p:cNvSpPr>
            <a:spLocks noGrp="1" noChangeArrowheads="1"/>
          </p:cNvSpPr>
          <p:nvPr>
            <p:ph type="title"/>
          </p:nvPr>
        </p:nvSpPr>
        <p:spPr bwMode="auto">
          <a:xfrm>
            <a:off x="163080" y="6429375"/>
            <a:ext cx="6381750" cy="320769"/>
          </a:xfrm>
          <a:noFill/>
          <a:ln>
            <a:round/>
            <a:headEnd/>
            <a:tailEnd/>
          </a:ln>
        </p:spPr>
        <p:txBody>
          <a:bodyPr vert="horz" wrap="square" lIns="0" tIns="12211" rIns="0" bIns="0" numCol="1" anchor="ctr" anchorCtr="0" compatLnSpc="1">
            <a:prstTxWarp prst="textNoShape">
              <a:avLst/>
            </a:prstTxWarp>
          </a:bodyPr>
          <a:lstStyle/>
          <a:p>
            <a:pPr algn="l" eaLnBrk="1">
              <a:tabLst>
                <a:tab pos="649628" algn="l"/>
                <a:tab pos="1299256" algn="l"/>
                <a:tab pos="1948884" algn="l"/>
                <a:tab pos="2598511" algn="l"/>
                <a:tab pos="3248139" algn="l"/>
                <a:tab pos="3897767" algn="l"/>
                <a:tab pos="4547395" algn="l"/>
                <a:tab pos="5197023" algn="l"/>
                <a:tab pos="5846651" algn="l"/>
              </a:tabLst>
            </a:pPr>
            <a:r>
              <a:rPr lang="en-US" sz="1100" b="1" dirty="0" err="1" smtClean="0">
                <a:cs typeface="Arial Unicode MS" pitchFamily="32" charset="0"/>
              </a:rPr>
              <a:t>Delichatsios</a:t>
            </a:r>
            <a:r>
              <a:rPr lang="en-US" sz="1100" b="1" dirty="0" smtClean="0">
                <a:cs typeface="Arial Unicode MS" pitchFamily="32" charset="0"/>
              </a:rPr>
              <a:t> HK et al. N </a:t>
            </a:r>
            <a:r>
              <a:rPr lang="en-US" sz="1100" b="1" dirty="0" err="1" smtClean="0">
                <a:cs typeface="Arial Unicode MS" pitchFamily="32" charset="0"/>
              </a:rPr>
              <a:t>Engl</a:t>
            </a:r>
            <a:r>
              <a:rPr lang="en-US" sz="1100" b="1" dirty="0" smtClean="0">
                <a:cs typeface="Arial Unicode MS" pitchFamily="32" charset="0"/>
              </a:rPr>
              <a:t> J Med 2016;374:1875-1883.</a:t>
            </a:r>
          </a:p>
        </p:txBody>
      </p:sp>
      <p:pic>
        <p:nvPicPr>
          <p:cNvPr id="6148" name="Picture 3"/>
          <p:cNvPicPr>
            <a:picLocks noChangeAspect="1" noChangeArrowheads="1"/>
          </p:cNvPicPr>
          <p:nvPr/>
        </p:nvPicPr>
        <p:blipFill>
          <a:blip r:embed="rId4" cstate="print"/>
          <a:srcRect/>
          <a:stretch>
            <a:fillRect/>
          </a:stretch>
        </p:blipFill>
        <p:spPr bwMode="auto">
          <a:xfrm>
            <a:off x="323529" y="692696"/>
            <a:ext cx="4608512" cy="5989578"/>
          </a:xfrm>
          <a:prstGeom prst="rect">
            <a:avLst/>
          </a:prstGeom>
          <a:noFill/>
          <a:ln w="9525">
            <a:noFill/>
            <a:round/>
            <a:headEnd/>
            <a:tailEnd/>
          </a:ln>
        </p:spPr>
      </p:pic>
      <p:sp>
        <p:nvSpPr>
          <p:cNvPr id="6149" name="AutoShape 4"/>
          <p:cNvSpPr>
            <a:spLocks noChangeArrowheads="1"/>
          </p:cNvSpPr>
          <p:nvPr/>
        </p:nvSpPr>
        <p:spPr bwMode="auto">
          <a:xfrm>
            <a:off x="415637" y="161085"/>
            <a:ext cx="8312727" cy="645739"/>
          </a:xfrm>
          <a:custGeom>
            <a:avLst/>
            <a:gdLst>
              <a:gd name="T0" fmla="*/ 9144000 w 21600"/>
              <a:gd name="T1" fmla="*/ 365919 h 21600"/>
              <a:gd name="T2" fmla="*/ 4572000 w 21600"/>
              <a:gd name="T3" fmla="*/ 731837 h 21600"/>
              <a:gd name="T4" fmla="*/ 0 w 21600"/>
              <a:gd name="T5" fmla="*/ 365919 h 21600"/>
              <a:gd name="T6" fmla="*/ 4572000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b="1" dirty="0">
                <a:solidFill>
                  <a:srgbClr val="FF0000"/>
                </a:solidFill>
                <a:cs typeface="Arial Unicode MS" pitchFamily="32" charset="0"/>
              </a:rPr>
              <a:t>Neuropsychiatric Symptoms Associated with Celiac Disease.</a:t>
            </a:r>
          </a:p>
        </p:txBody>
      </p:sp>
      <p:sp>
        <p:nvSpPr>
          <p:cNvPr id="6" name="CasellaDiTesto 5"/>
          <p:cNvSpPr txBox="1"/>
          <p:nvPr/>
        </p:nvSpPr>
        <p:spPr>
          <a:xfrm>
            <a:off x="5436096" y="1700808"/>
            <a:ext cx="3096344" cy="1938992"/>
          </a:xfrm>
          <a:prstGeom prst="rect">
            <a:avLst/>
          </a:prstGeom>
          <a:solidFill>
            <a:srgbClr val="FFFF00"/>
          </a:solidFill>
        </p:spPr>
        <p:txBody>
          <a:bodyPr wrap="square" rtlCol="0">
            <a:spAutoFit/>
          </a:bodyPr>
          <a:lstStyle/>
          <a:p>
            <a:r>
              <a:rPr lang="it-IT" dirty="0" smtClean="0"/>
              <a:t>La Signora era delusa, ma specie per la qualità delle cure ricevute  e verso la sensibilità dei medici !!!</a:t>
            </a:r>
            <a:endParaRPr lang="it-IT" dirty="0"/>
          </a:p>
        </p:txBody>
      </p:sp>
    </p:spTree>
    <p:extLst>
      <p:ext uri="{BB962C8B-B14F-4D97-AF65-F5344CB8AC3E}">
        <p14:creationId xmlns:p14="http://schemas.microsoft.com/office/powerpoint/2010/main" val="1949433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54000">
              <a:srgbClr val="92D050"/>
            </a:gs>
          </a:gsLst>
          <a:path path="rect">
            <a:fillToRect r="100000" b="100000"/>
          </a:path>
          <a:tileRect/>
        </a:gra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srcRect/>
          <a:stretch>
            <a:fillRect/>
          </a:stretch>
        </p:blipFill>
        <p:spPr bwMode="auto">
          <a:xfrm>
            <a:off x="6642967" y="6447585"/>
            <a:ext cx="2323523" cy="348783"/>
          </a:xfrm>
          <a:prstGeom prst="rect">
            <a:avLst/>
          </a:prstGeom>
          <a:noFill/>
          <a:ln w="9525">
            <a:noFill/>
            <a:round/>
            <a:headEnd/>
            <a:tailEnd/>
          </a:ln>
        </p:spPr>
      </p:pic>
      <p:sp>
        <p:nvSpPr>
          <p:cNvPr id="5123" name="Rectangle 2"/>
          <p:cNvSpPr>
            <a:spLocks noGrp="1" noChangeArrowheads="1"/>
          </p:cNvSpPr>
          <p:nvPr>
            <p:ph type="title"/>
          </p:nvPr>
        </p:nvSpPr>
        <p:spPr bwMode="auto">
          <a:xfrm>
            <a:off x="163080" y="6429375"/>
            <a:ext cx="6381750" cy="320769"/>
          </a:xfrm>
          <a:noFill/>
          <a:ln>
            <a:round/>
            <a:headEnd/>
            <a:tailEnd/>
          </a:ln>
        </p:spPr>
        <p:txBody>
          <a:bodyPr vert="horz" wrap="square" lIns="0" tIns="12211" rIns="0" bIns="0" numCol="1" anchor="ctr" anchorCtr="0" compatLnSpc="1">
            <a:prstTxWarp prst="textNoShape">
              <a:avLst/>
            </a:prstTxWarp>
          </a:bodyPr>
          <a:lstStyle/>
          <a:p>
            <a:pPr algn="l" eaLnBrk="1">
              <a:tabLst>
                <a:tab pos="649628" algn="l"/>
                <a:tab pos="1299256" algn="l"/>
                <a:tab pos="1948884" algn="l"/>
                <a:tab pos="2598511" algn="l"/>
                <a:tab pos="3248139" algn="l"/>
                <a:tab pos="3897767" algn="l"/>
                <a:tab pos="4547395" algn="l"/>
                <a:tab pos="5197023" algn="l"/>
                <a:tab pos="5846651" algn="l"/>
              </a:tabLst>
            </a:pPr>
            <a:r>
              <a:rPr lang="en-US" sz="1100" b="1" dirty="0" err="1" smtClean="0">
                <a:cs typeface="Arial Unicode MS" pitchFamily="32" charset="0"/>
              </a:rPr>
              <a:t>Delichatsios</a:t>
            </a:r>
            <a:r>
              <a:rPr lang="en-US" sz="1100" b="1" dirty="0" smtClean="0">
                <a:cs typeface="Arial Unicode MS" pitchFamily="32" charset="0"/>
              </a:rPr>
              <a:t> HK et al. N </a:t>
            </a:r>
            <a:r>
              <a:rPr lang="en-US" sz="1100" b="1" dirty="0" err="1" smtClean="0">
                <a:cs typeface="Arial Unicode MS" pitchFamily="32" charset="0"/>
              </a:rPr>
              <a:t>Engl</a:t>
            </a:r>
            <a:r>
              <a:rPr lang="en-US" sz="1100" b="1" dirty="0" smtClean="0">
                <a:cs typeface="Arial Unicode MS" pitchFamily="32" charset="0"/>
              </a:rPr>
              <a:t> J Med 2016;374:1875-1883.</a:t>
            </a:r>
          </a:p>
        </p:txBody>
      </p:sp>
      <p:pic>
        <p:nvPicPr>
          <p:cNvPr id="5124" name="Picture 3"/>
          <p:cNvPicPr>
            <a:picLocks noChangeAspect="1" noChangeArrowheads="1"/>
          </p:cNvPicPr>
          <p:nvPr/>
        </p:nvPicPr>
        <p:blipFill>
          <a:blip r:embed="rId4" cstate="print"/>
          <a:srcRect/>
          <a:stretch>
            <a:fillRect/>
          </a:stretch>
        </p:blipFill>
        <p:spPr bwMode="auto">
          <a:xfrm>
            <a:off x="1851133" y="480721"/>
            <a:ext cx="5404802" cy="5934493"/>
          </a:xfrm>
          <a:prstGeom prst="rect">
            <a:avLst/>
          </a:prstGeom>
          <a:noFill/>
          <a:ln w="9525">
            <a:noFill/>
            <a:round/>
            <a:headEnd/>
            <a:tailEnd/>
          </a:ln>
        </p:spPr>
      </p:pic>
      <p:sp>
        <p:nvSpPr>
          <p:cNvPr id="5125" name="AutoShape 4"/>
          <p:cNvSpPr>
            <a:spLocks noChangeArrowheads="1"/>
          </p:cNvSpPr>
          <p:nvPr/>
        </p:nvSpPr>
        <p:spPr bwMode="auto">
          <a:xfrm>
            <a:off x="467544" y="0"/>
            <a:ext cx="8312727" cy="645739"/>
          </a:xfrm>
          <a:custGeom>
            <a:avLst/>
            <a:gdLst>
              <a:gd name="T0" fmla="*/ 9144000 w 21600"/>
              <a:gd name="T1" fmla="*/ 365919 h 21600"/>
              <a:gd name="T2" fmla="*/ 4572000 w 21600"/>
              <a:gd name="T3" fmla="*/ 731837 h 21600"/>
              <a:gd name="T4" fmla="*/ 0 w 21600"/>
              <a:gd name="T5" fmla="*/ 365919 h 21600"/>
              <a:gd name="T6" fmla="*/ 4572000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b="1" dirty="0" err="1">
                <a:solidFill>
                  <a:srgbClr val="FF0000"/>
                </a:solidFill>
                <a:cs typeface="Arial Unicode MS" pitchFamily="32" charset="0"/>
              </a:rPr>
              <a:t>Extraintestinal</a:t>
            </a:r>
            <a:r>
              <a:rPr lang="en-US" b="1" dirty="0">
                <a:solidFill>
                  <a:srgbClr val="FF0000"/>
                </a:solidFill>
                <a:cs typeface="Arial Unicode MS" pitchFamily="32" charset="0"/>
              </a:rPr>
              <a:t> Manifestations of Celiac Disease.</a:t>
            </a:r>
          </a:p>
        </p:txBody>
      </p:sp>
    </p:spTree>
    <p:extLst>
      <p:ext uri="{BB962C8B-B14F-4D97-AF65-F5344CB8AC3E}">
        <p14:creationId xmlns:p14="http://schemas.microsoft.com/office/powerpoint/2010/main" val="14880347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1762125" y="-733425"/>
            <a:ext cx="9144000" cy="0"/>
          </a:xfrm>
          <a:prstGeom prst="rect">
            <a:avLst/>
          </a:prstGeom>
          <a:noFill/>
          <a:ln w="9525">
            <a:noFill/>
            <a:miter lim="800000"/>
            <a:headEnd/>
            <a:tailEnd/>
          </a:ln>
        </p:spPr>
        <p:txBody>
          <a:bodyPr>
            <a:spAutoFit/>
          </a:bodyPr>
          <a:lstStyle/>
          <a:p>
            <a:endParaRPr lang="en-US">
              <a:latin typeface="Calibri" pitchFamily="34" charset="0"/>
            </a:endParaRPr>
          </a:p>
        </p:txBody>
      </p:sp>
      <p:graphicFrame>
        <p:nvGraphicFramePr>
          <p:cNvPr id="57347" name="Object 2"/>
          <p:cNvGraphicFramePr>
            <a:graphicFrameLocks noChangeAspect="1"/>
          </p:cNvGraphicFramePr>
          <p:nvPr/>
        </p:nvGraphicFramePr>
        <p:xfrm>
          <a:off x="2257425" y="0"/>
          <a:ext cx="4629150" cy="6858000"/>
        </p:xfrm>
        <a:graphic>
          <a:graphicData uri="http://schemas.openxmlformats.org/presentationml/2006/ole">
            <mc:AlternateContent xmlns:mc="http://schemas.openxmlformats.org/markup-compatibility/2006">
              <mc:Choice xmlns:v="urn:schemas-microsoft-com:vml" Requires="v">
                <p:oleObj spid="_x0000_s25621" name="Immagine" r:id="rId4" imgW="4053925" imgH="5527484" progId="Word.Picture.8">
                  <p:embed/>
                </p:oleObj>
              </mc:Choice>
              <mc:Fallback>
                <p:oleObj name="Immagine" r:id="rId4" imgW="4053925" imgH="5527484"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0"/>
                        <a:ext cx="462915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4" name="AutoShape 4"/>
          <p:cNvSpPr>
            <a:spLocks noChangeArrowheads="1"/>
          </p:cNvSpPr>
          <p:nvPr/>
        </p:nvSpPr>
        <p:spPr bwMode="auto">
          <a:xfrm>
            <a:off x="4953000" y="127000"/>
            <a:ext cx="869950" cy="254000"/>
          </a:xfrm>
          <a:prstGeom prst="wedgeRoundRectCallout">
            <a:avLst>
              <a:gd name="adj1" fmla="val -75218"/>
              <a:gd name="adj2" fmla="val 134208"/>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epilessia</a:t>
            </a:r>
          </a:p>
        </p:txBody>
      </p:sp>
      <p:sp>
        <p:nvSpPr>
          <p:cNvPr id="25605" name="AutoShape 5"/>
          <p:cNvSpPr>
            <a:spLocks noChangeArrowheads="1"/>
          </p:cNvSpPr>
          <p:nvPr/>
        </p:nvSpPr>
        <p:spPr bwMode="auto">
          <a:xfrm>
            <a:off x="5006975" y="609600"/>
            <a:ext cx="1774825" cy="325438"/>
          </a:xfrm>
          <a:prstGeom prst="wedgeRoundRectCallout">
            <a:avLst>
              <a:gd name="adj1" fmla="val -63106"/>
              <a:gd name="adj2" fmla="val 82750"/>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Lesioni smalto dentario</a:t>
            </a:r>
          </a:p>
        </p:txBody>
      </p:sp>
      <p:sp>
        <p:nvSpPr>
          <p:cNvPr id="25606" name="AutoShape 6"/>
          <p:cNvSpPr>
            <a:spLocks noChangeArrowheads="1"/>
          </p:cNvSpPr>
          <p:nvPr/>
        </p:nvSpPr>
        <p:spPr bwMode="auto">
          <a:xfrm>
            <a:off x="4876800" y="990600"/>
            <a:ext cx="869950" cy="290513"/>
          </a:xfrm>
          <a:prstGeom prst="wedgeRoundRectCallout">
            <a:avLst>
              <a:gd name="adj1" fmla="val -83116"/>
              <a:gd name="adj2" fmla="val 143639"/>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esofagite</a:t>
            </a:r>
          </a:p>
        </p:txBody>
      </p:sp>
      <p:sp>
        <p:nvSpPr>
          <p:cNvPr id="25607" name="AutoShape 7"/>
          <p:cNvSpPr>
            <a:spLocks noChangeArrowheads="1"/>
          </p:cNvSpPr>
          <p:nvPr/>
        </p:nvSpPr>
        <p:spPr bwMode="auto">
          <a:xfrm>
            <a:off x="5246688" y="1371600"/>
            <a:ext cx="1230312" cy="290513"/>
          </a:xfrm>
          <a:prstGeom prst="wedgeRoundRectCallout">
            <a:avLst>
              <a:gd name="adj1" fmla="val -86222"/>
              <a:gd name="adj2" fmla="val 124125"/>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cardiomiopatia</a:t>
            </a:r>
          </a:p>
        </p:txBody>
      </p:sp>
      <p:sp>
        <p:nvSpPr>
          <p:cNvPr id="25608" name="AutoShape 8"/>
          <p:cNvSpPr>
            <a:spLocks noChangeArrowheads="1"/>
          </p:cNvSpPr>
          <p:nvPr/>
        </p:nvSpPr>
        <p:spPr bwMode="auto">
          <a:xfrm>
            <a:off x="5486400" y="1905000"/>
            <a:ext cx="941388" cy="288925"/>
          </a:xfrm>
          <a:prstGeom prst="wedgeRoundRectCallout">
            <a:avLst>
              <a:gd name="adj1" fmla="val -121931"/>
              <a:gd name="adj2" fmla="val 69958"/>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pancreatite</a:t>
            </a:r>
          </a:p>
        </p:txBody>
      </p:sp>
      <p:sp>
        <p:nvSpPr>
          <p:cNvPr id="25609" name="AutoShape 9"/>
          <p:cNvSpPr>
            <a:spLocks noChangeArrowheads="1"/>
          </p:cNvSpPr>
          <p:nvPr/>
        </p:nvSpPr>
        <p:spPr bwMode="auto">
          <a:xfrm>
            <a:off x="6294438" y="2286000"/>
            <a:ext cx="868362" cy="288925"/>
          </a:xfrm>
          <a:prstGeom prst="wedgeRoundRectCallout">
            <a:avLst>
              <a:gd name="adj1" fmla="val -213306"/>
              <a:gd name="adj2" fmla="val -28292"/>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diabete</a:t>
            </a:r>
          </a:p>
        </p:txBody>
      </p:sp>
      <p:sp>
        <p:nvSpPr>
          <p:cNvPr id="25610" name="AutoShape 10"/>
          <p:cNvSpPr>
            <a:spLocks noChangeArrowheads="1"/>
          </p:cNvSpPr>
          <p:nvPr/>
        </p:nvSpPr>
        <p:spPr bwMode="auto">
          <a:xfrm>
            <a:off x="5483225" y="2414588"/>
            <a:ext cx="688975" cy="252412"/>
          </a:xfrm>
          <a:prstGeom prst="wedgeRoundRectCallout">
            <a:avLst>
              <a:gd name="adj1" fmla="val -132366"/>
              <a:gd name="adj2" fmla="val 98120"/>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colite</a:t>
            </a:r>
          </a:p>
        </p:txBody>
      </p:sp>
      <p:sp>
        <p:nvSpPr>
          <p:cNvPr id="25611" name="AutoShape 11"/>
          <p:cNvSpPr>
            <a:spLocks noChangeArrowheads="1"/>
          </p:cNvSpPr>
          <p:nvPr/>
        </p:nvSpPr>
        <p:spPr bwMode="auto">
          <a:xfrm>
            <a:off x="6130925" y="2682875"/>
            <a:ext cx="650875" cy="288925"/>
          </a:xfrm>
          <a:prstGeom prst="wedgeRoundRectCallout">
            <a:avLst>
              <a:gd name="adj1" fmla="val -254287"/>
              <a:gd name="adj2" fmla="val 20833"/>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ulcere</a:t>
            </a:r>
          </a:p>
        </p:txBody>
      </p:sp>
      <p:sp>
        <p:nvSpPr>
          <p:cNvPr id="25612" name="AutoShape 12"/>
          <p:cNvSpPr>
            <a:spLocks noChangeArrowheads="1"/>
          </p:cNvSpPr>
          <p:nvPr/>
        </p:nvSpPr>
        <p:spPr bwMode="auto">
          <a:xfrm>
            <a:off x="5105400" y="2971800"/>
            <a:ext cx="941388" cy="288925"/>
          </a:xfrm>
          <a:prstGeom prst="wedgeRoundRectCallout">
            <a:avLst>
              <a:gd name="adj1" fmla="val -47773"/>
              <a:gd name="adj2" fmla="val 76537"/>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amenorrea</a:t>
            </a:r>
          </a:p>
        </p:txBody>
      </p:sp>
      <p:sp>
        <p:nvSpPr>
          <p:cNvPr id="25613" name="AutoShape 13"/>
          <p:cNvSpPr>
            <a:spLocks noChangeArrowheads="1"/>
          </p:cNvSpPr>
          <p:nvPr/>
        </p:nvSpPr>
        <p:spPr bwMode="auto">
          <a:xfrm>
            <a:off x="5507038" y="3429000"/>
            <a:ext cx="1122362" cy="508000"/>
          </a:xfrm>
          <a:prstGeom prst="wedgeRoundRectCallout">
            <a:avLst>
              <a:gd name="adj1" fmla="val -87463"/>
              <a:gd name="adj2" fmla="val 5264"/>
              <a:gd name="adj3" fmla="val 16667"/>
            </a:avLst>
          </a:prstGeom>
          <a:solidFill>
            <a:srgbClr val="FFFFFF"/>
          </a:solidFill>
          <a:ln w="9525">
            <a:solidFill>
              <a:srgbClr val="000000"/>
            </a:solidFill>
            <a:miter lim="800000"/>
            <a:headEnd/>
            <a:tailEnd/>
          </a:ln>
        </p:spPr>
        <p:txBody>
          <a:bodyPr/>
          <a:lstStyle/>
          <a:p>
            <a:pPr algn="ctr" eaLnBrk="0" hangingPunct="0"/>
            <a:r>
              <a:rPr lang="it-IT" sz="1200">
                <a:latin typeface="Calibri" pitchFamily="34" charset="0"/>
              </a:rPr>
              <a:t>Dermatite Erpetiforme</a:t>
            </a:r>
          </a:p>
        </p:txBody>
      </p:sp>
      <p:sp>
        <p:nvSpPr>
          <p:cNvPr id="25614" name="AutoShape 14"/>
          <p:cNvSpPr>
            <a:spLocks noChangeArrowheads="1"/>
          </p:cNvSpPr>
          <p:nvPr/>
        </p:nvSpPr>
        <p:spPr bwMode="auto">
          <a:xfrm>
            <a:off x="6326188" y="4343400"/>
            <a:ext cx="760412" cy="290513"/>
          </a:xfrm>
          <a:prstGeom prst="wedgeRoundRectCallout">
            <a:avLst>
              <a:gd name="adj1" fmla="val -173394"/>
              <a:gd name="adj2" fmla="val 20833"/>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artrite</a:t>
            </a:r>
          </a:p>
        </p:txBody>
      </p:sp>
      <p:sp>
        <p:nvSpPr>
          <p:cNvPr id="25615" name="AutoShape 15"/>
          <p:cNvSpPr>
            <a:spLocks noChangeArrowheads="1"/>
          </p:cNvSpPr>
          <p:nvPr/>
        </p:nvSpPr>
        <p:spPr bwMode="auto">
          <a:xfrm>
            <a:off x="5791200" y="4968875"/>
            <a:ext cx="687388" cy="288925"/>
          </a:xfrm>
          <a:prstGeom prst="wedgeRoundRectCallout">
            <a:avLst>
              <a:gd name="adj1" fmla="val -116111"/>
              <a:gd name="adj2" fmla="val -17764"/>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anemia</a:t>
            </a:r>
          </a:p>
        </p:txBody>
      </p:sp>
      <p:sp>
        <p:nvSpPr>
          <p:cNvPr id="25616" name="AutoShape 16"/>
          <p:cNvSpPr>
            <a:spLocks noChangeArrowheads="1"/>
          </p:cNvSpPr>
          <p:nvPr/>
        </p:nvSpPr>
        <p:spPr bwMode="auto">
          <a:xfrm>
            <a:off x="3467100" y="4283075"/>
            <a:ext cx="723900" cy="288925"/>
          </a:xfrm>
          <a:prstGeom prst="wedgeRoundRectCallout">
            <a:avLst>
              <a:gd name="adj1" fmla="val 79736"/>
              <a:gd name="adj2" fmla="val -84431"/>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neurite</a:t>
            </a:r>
          </a:p>
        </p:txBody>
      </p:sp>
      <p:sp>
        <p:nvSpPr>
          <p:cNvPr id="25617" name="AutoShape 17"/>
          <p:cNvSpPr>
            <a:spLocks noChangeArrowheads="1"/>
          </p:cNvSpPr>
          <p:nvPr/>
        </p:nvSpPr>
        <p:spPr bwMode="auto">
          <a:xfrm>
            <a:off x="3048000" y="3657600"/>
            <a:ext cx="833438" cy="288925"/>
          </a:xfrm>
          <a:prstGeom prst="wedgeRoundRectCallout">
            <a:avLst>
              <a:gd name="adj1" fmla="val 164949"/>
              <a:gd name="adj2" fmla="val -14255"/>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distrofia</a:t>
            </a:r>
          </a:p>
        </p:txBody>
      </p:sp>
      <p:sp>
        <p:nvSpPr>
          <p:cNvPr id="25618" name="AutoShape 18"/>
          <p:cNvSpPr>
            <a:spLocks noChangeArrowheads="1"/>
          </p:cNvSpPr>
          <p:nvPr/>
        </p:nvSpPr>
        <p:spPr bwMode="auto">
          <a:xfrm>
            <a:off x="2970213" y="2895600"/>
            <a:ext cx="687387" cy="325438"/>
          </a:xfrm>
          <a:prstGeom prst="wedgeRoundRectCallout">
            <a:avLst>
              <a:gd name="adj1" fmla="val 168375"/>
              <a:gd name="adj2" fmla="val -60917"/>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nefrite</a:t>
            </a:r>
          </a:p>
        </p:txBody>
      </p:sp>
      <p:sp>
        <p:nvSpPr>
          <p:cNvPr id="25619" name="AutoShape 19"/>
          <p:cNvSpPr>
            <a:spLocks noChangeArrowheads="1"/>
          </p:cNvSpPr>
          <p:nvPr/>
        </p:nvSpPr>
        <p:spPr bwMode="auto">
          <a:xfrm>
            <a:off x="2817813" y="2514600"/>
            <a:ext cx="687387" cy="325438"/>
          </a:xfrm>
          <a:prstGeom prst="wedgeRoundRectCallout">
            <a:avLst>
              <a:gd name="adj1" fmla="val 229593"/>
              <a:gd name="adj2" fmla="val -17250"/>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diarrea</a:t>
            </a:r>
          </a:p>
        </p:txBody>
      </p:sp>
      <p:sp>
        <p:nvSpPr>
          <p:cNvPr id="25620" name="AutoShape 20"/>
          <p:cNvSpPr>
            <a:spLocks noChangeArrowheads="1"/>
          </p:cNvSpPr>
          <p:nvPr/>
        </p:nvSpPr>
        <p:spPr bwMode="auto">
          <a:xfrm>
            <a:off x="3352800" y="2209800"/>
            <a:ext cx="687388" cy="288925"/>
          </a:xfrm>
          <a:prstGeom prst="wedgeRoundRectCallout">
            <a:avLst>
              <a:gd name="adj1" fmla="val 105657"/>
              <a:gd name="adj2" fmla="val 16481"/>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epatite</a:t>
            </a:r>
          </a:p>
        </p:txBody>
      </p:sp>
      <p:sp>
        <p:nvSpPr>
          <p:cNvPr id="25621" name="AutoShape 21"/>
          <p:cNvSpPr>
            <a:spLocks noChangeArrowheads="1"/>
          </p:cNvSpPr>
          <p:nvPr/>
        </p:nvSpPr>
        <p:spPr bwMode="auto">
          <a:xfrm>
            <a:off x="2743200" y="1524000"/>
            <a:ext cx="723900" cy="325438"/>
          </a:xfrm>
          <a:prstGeom prst="wedgeRoundRectCallout">
            <a:avLst>
              <a:gd name="adj1" fmla="val 214472"/>
              <a:gd name="adj2" fmla="val 191949"/>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gastrite</a:t>
            </a:r>
          </a:p>
        </p:txBody>
      </p:sp>
      <p:sp>
        <p:nvSpPr>
          <p:cNvPr id="25622" name="AutoShape 22"/>
          <p:cNvSpPr>
            <a:spLocks noChangeArrowheads="1"/>
          </p:cNvSpPr>
          <p:nvPr/>
        </p:nvSpPr>
        <p:spPr bwMode="auto">
          <a:xfrm>
            <a:off x="3009900" y="1041400"/>
            <a:ext cx="723900" cy="254000"/>
          </a:xfrm>
          <a:prstGeom prst="wedgeRoundRectCallout">
            <a:avLst>
              <a:gd name="adj1" fmla="val 155921"/>
              <a:gd name="adj2" fmla="val 70000"/>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tiroidite</a:t>
            </a:r>
          </a:p>
        </p:txBody>
      </p:sp>
      <p:sp>
        <p:nvSpPr>
          <p:cNvPr id="25623" name="AutoShape 23"/>
          <p:cNvSpPr>
            <a:spLocks noChangeArrowheads="1"/>
          </p:cNvSpPr>
          <p:nvPr/>
        </p:nvSpPr>
        <p:spPr bwMode="auto">
          <a:xfrm>
            <a:off x="3124200" y="660400"/>
            <a:ext cx="941388" cy="254000"/>
          </a:xfrm>
          <a:prstGeom prst="wedgeRoundRectCallout">
            <a:avLst>
              <a:gd name="adj1" fmla="val 97704"/>
              <a:gd name="adj2" fmla="val 25940"/>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iridociclite</a:t>
            </a:r>
          </a:p>
        </p:txBody>
      </p:sp>
      <p:sp>
        <p:nvSpPr>
          <p:cNvPr id="25624" name="AutoShape 24"/>
          <p:cNvSpPr>
            <a:spLocks noChangeArrowheads="1"/>
          </p:cNvSpPr>
          <p:nvPr/>
        </p:nvSpPr>
        <p:spPr bwMode="auto">
          <a:xfrm>
            <a:off x="3462338" y="228600"/>
            <a:ext cx="652462" cy="290513"/>
          </a:xfrm>
          <a:prstGeom prst="wedgeRoundRectCallout">
            <a:avLst>
              <a:gd name="adj1" fmla="val 57602"/>
              <a:gd name="adj2" fmla="val 119079"/>
              <a:gd name="adj3" fmla="val 16667"/>
            </a:avLst>
          </a:prstGeom>
          <a:solidFill>
            <a:srgbClr val="FFFFFF"/>
          </a:solidFill>
          <a:ln w="9525">
            <a:solidFill>
              <a:srgbClr val="000000"/>
            </a:solidFill>
            <a:miter lim="800000"/>
            <a:headEnd/>
            <a:tailEnd/>
          </a:ln>
        </p:spPr>
        <p:txBody>
          <a:bodyPr/>
          <a:lstStyle/>
          <a:p>
            <a:pPr eaLnBrk="0" hangingPunct="0"/>
            <a:r>
              <a:rPr lang="it-IT" sz="1200">
                <a:latin typeface="Calibri" pitchFamily="34" charset="0"/>
              </a:rPr>
              <a:t>atassia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313" name="Content Placeholder 3"/>
          <p:cNvPicPr>
            <a:picLocks noGrp="1" noChangeAspect="1"/>
          </p:cNvPicPr>
          <p:nvPr>
            <p:ph idx="1"/>
          </p:nvPr>
        </p:nvPicPr>
        <p:blipFill>
          <a:blip r:embed="rId2" cstate="print"/>
          <a:srcRect l="36443" t="5269" r="38776" b="75192"/>
          <a:stretch>
            <a:fillRect/>
          </a:stretch>
        </p:blipFill>
        <p:spPr>
          <a:xfrm>
            <a:off x="3405188" y="2755900"/>
            <a:ext cx="2066925" cy="2405063"/>
          </a:xfrm>
        </p:spPr>
      </p:pic>
      <p:sp>
        <p:nvSpPr>
          <p:cNvPr id="6" name="Line Callout 1 (Border and Accent Bar) 5"/>
          <p:cNvSpPr/>
          <p:nvPr/>
        </p:nvSpPr>
        <p:spPr>
          <a:xfrm rot="5400000">
            <a:off x="1392249" y="-880080"/>
            <a:ext cx="1412775" cy="3694232"/>
          </a:xfrm>
          <a:prstGeom prst="accentBorderCallout1">
            <a:avLst>
              <a:gd name="adj1" fmla="val 49275"/>
              <a:gd name="adj2" fmla="val 102757"/>
              <a:gd name="adj3" fmla="val -1346"/>
              <a:gd name="adj4" fmla="val 207264"/>
            </a:avLst>
          </a:prstGeom>
          <a:solidFill>
            <a:srgbClr val="FFFFFF"/>
          </a:solidFill>
        </p:spPr>
        <p:style>
          <a:lnRef idx="1">
            <a:schemeClr val="accent1"/>
          </a:lnRef>
          <a:fillRef idx="3">
            <a:schemeClr val="accent1"/>
          </a:fillRef>
          <a:effectRef idx="2">
            <a:schemeClr val="accent1"/>
          </a:effectRef>
          <a:fontRef idx="minor">
            <a:schemeClr val="lt1"/>
          </a:fontRef>
        </p:style>
        <p:txBody>
          <a:bodyPr vert="vert270" anchor="ctr"/>
          <a:lstStyle/>
          <a:p>
            <a:pPr marL="285750" indent="-285750" fontAlgn="auto">
              <a:spcBef>
                <a:spcPts val="0"/>
              </a:spcBef>
              <a:spcAft>
                <a:spcPts val="0"/>
              </a:spcAft>
              <a:buFont typeface="Arial"/>
              <a:buChar char="•"/>
              <a:defRPr/>
            </a:pPr>
            <a:r>
              <a:rPr lang="en-US" dirty="0" smtClean="0">
                <a:solidFill>
                  <a:srgbClr val="0000FF"/>
                </a:solidFill>
              </a:rPr>
              <a:t>Epilepsy &amp; calcifications </a:t>
            </a:r>
            <a:endParaRPr lang="en-US" dirty="0"/>
          </a:p>
          <a:p>
            <a:pPr marL="285750" indent="-285750" fontAlgn="auto">
              <a:spcBef>
                <a:spcPts val="0"/>
              </a:spcBef>
              <a:spcAft>
                <a:spcPts val="0"/>
              </a:spcAft>
              <a:buFont typeface="Arial"/>
              <a:buChar char="•"/>
              <a:defRPr/>
            </a:pPr>
            <a:r>
              <a:rPr lang="en-US" dirty="0" smtClean="0">
                <a:solidFill>
                  <a:srgbClr val="0000FF"/>
                </a:solidFill>
              </a:rPr>
              <a:t> Multiple Sclerosis (assoc)</a:t>
            </a:r>
            <a:endParaRPr lang="en-US" dirty="0">
              <a:solidFill>
                <a:srgbClr val="0000FF"/>
              </a:solidFill>
            </a:endParaRPr>
          </a:p>
          <a:p>
            <a:pPr marL="285750" indent="-285750" fontAlgn="auto">
              <a:spcBef>
                <a:spcPts val="0"/>
              </a:spcBef>
              <a:spcAft>
                <a:spcPts val="0"/>
              </a:spcAft>
              <a:buFont typeface="Arial"/>
              <a:buChar char="•"/>
              <a:defRPr/>
            </a:pPr>
            <a:r>
              <a:rPr lang="en-US" dirty="0" smtClean="0">
                <a:solidFill>
                  <a:srgbClr val="0000FF"/>
                </a:solidFill>
              </a:rPr>
              <a:t>Migraine</a:t>
            </a:r>
            <a:endParaRPr lang="en-US" dirty="0">
              <a:solidFill>
                <a:srgbClr val="0000FF"/>
              </a:solidFill>
            </a:endParaRPr>
          </a:p>
        </p:txBody>
      </p:sp>
      <p:sp>
        <p:nvSpPr>
          <p:cNvPr id="8" name="Line Callout 1 (Border and Accent Bar) 7"/>
          <p:cNvSpPr/>
          <p:nvPr/>
        </p:nvSpPr>
        <p:spPr>
          <a:xfrm>
            <a:off x="5930900" y="1556792"/>
            <a:ext cx="3213100" cy="1058490"/>
          </a:xfrm>
          <a:prstGeom prst="accentBorderCallout1">
            <a:avLst>
              <a:gd name="adj1" fmla="val 46118"/>
              <a:gd name="adj2" fmla="val -4548"/>
              <a:gd name="adj3" fmla="val 144691"/>
              <a:gd name="adj4" fmla="val -36402"/>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marL="285750" indent="-285750" fontAlgn="auto">
              <a:spcBef>
                <a:spcPts val="0"/>
              </a:spcBef>
              <a:spcAft>
                <a:spcPts val="0"/>
              </a:spcAft>
              <a:buFont typeface="Arial"/>
              <a:buChar char="•"/>
              <a:defRPr/>
            </a:pPr>
            <a:r>
              <a:rPr lang="en-US" dirty="0" smtClean="0">
                <a:solidFill>
                  <a:srgbClr val="0000FF"/>
                </a:solidFill>
              </a:rPr>
              <a:t>Alopecia</a:t>
            </a:r>
          </a:p>
          <a:p>
            <a:pPr marL="285750" indent="-285750" fontAlgn="auto">
              <a:spcBef>
                <a:spcPts val="0"/>
              </a:spcBef>
              <a:spcAft>
                <a:spcPts val="0"/>
              </a:spcAft>
              <a:buFont typeface="Arial"/>
              <a:buChar char="•"/>
              <a:defRPr/>
            </a:pPr>
            <a:r>
              <a:rPr lang="en-US" dirty="0" smtClean="0">
                <a:solidFill>
                  <a:srgbClr val="0000FF"/>
                </a:solidFill>
              </a:rPr>
              <a:t>Hair fragility</a:t>
            </a:r>
            <a:endParaRPr lang="en-US" dirty="0">
              <a:solidFill>
                <a:srgbClr val="0000FF"/>
              </a:solidFill>
            </a:endParaRPr>
          </a:p>
        </p:txBody>
      </p:sp>
      <p:sp>
        <p:nvSpPr>
          <p:cNvPr id="13" name="Line Callout 1 (Border and Accent Bar) 12"/>
          <p:cNvSpPr/>
          <p:nvPr/>
        </p:nvSpPr>
        <p:spPr>
          <a:xfrm>
            <a:off x="41275" y="2708921"/>
            <a:ext cx="2971800" cy="777230"/>
          </a:xfrm>
          <a:prstGeom prst="accentBorderCallout1">
            <a:avLst>
              <a:gd name="adj1" fmla="val 42491"/>
              <a:gd name="adj2" fmla="val 103091"/>
              <a:gd name="adj3" fmla="val 103545"/>
              <a:gd name="adj4" fmla="val 129599"/>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marL="285750" indent="-285750" fontAlgn="auto">
              <a:spcBef>
                <a:spcPts val="0"/>
              </a:spcBef>
              <a:spcAft>
                <a:spcPts val="0"/>
              </a:spcAft>
              <a:buFont typeface="Arial"/>
              <a:buChar char="•"/>
              <a:defRPr/>
            </a:pPr>
            <a:r>
              <a:rPr lang="en-US" dirty="0" smtClean="0">
                <a:solidFill>
                  <a:srgbClr val="0000FF"/>
                </a:solidFill>
              </a:rPr>
              <a:t>Gluten dependent Ataxia </a:t>
            </a:r>
            <a:endParaRPr lang="en-US" dirty="0">
              <a:solidFill>
                <a:srgbClr val="0000FF"/>
              </a:solidFill>
            </a:endParaRPr>
          </a:p>
        </p:txBody>
      </p:sp>
      <p:sp>
        <p:nvSpPr>
          <p:cNvPr id="14" name="Line Callout 1 (Border and Accent Bar) 13"/>
          <p:cNvSpPr/>
          <p:nvPr/>
        </p:nvSpPr>
        <p:spPr>
          <a:xfrm>
            <a:off x="230188" y="4229100"/>
            <a:ext cx="2782887" cy="473075"/>
          </a:xfrm>
          <a:prstGeom prst="accentBorderCallout1">
            <a:avLst>
              <a:gd name="adj1" fmla="val 53035"/>
              <a:gd name="adj2" fmla="val 104620"/>
              <a:gd name="adj3" fmla="val -93215"/>
              <a:gd name="adj4" fmla="val 134593"/>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marL="285750" indent="-285750" fontAlgn="auto">
              <a:spcBef>
                <a:spcPts val="0"/>
              </a:spcBef>
              <a:spcAft>
                <a:spcPts val="0"/>
              </a:spcAft>
              <a:buFont typeface="Arial"/>
              <a:buChar char="•"/>
              <a:defRPr/>
            </a:pPr>
            <a:r>
              <a:rPr lang="en-US" dirty="0" err="1" smtClean="0">
                <a:solidFill>
                  <a:srgbClr val="0000FF"/>
                </a:solidFill>
              </a:rPr>
              <a:t>Hypoacusia</a:t>
            </a:r>
            <a:endParaRPr lang="en-US" dirty="0">
              <a:solidFill>
                <a:srgbClr val="0000FF"/>
              </a:solidFill>
            </a:endParaRPr>
          </a:p>
        </p:txBody>
      </p:sp>
      <p:sp>
        <p:nvSpPr>
          <p:cNvPr id="15" name="Line Callout 1 (Border and Accent Bar) 14"/>
          <p:cNvSpPr/>
          <p:nvPr/>
        </p:nvSpPr>
        <p:spPr>
          <a:xfrm>
            <a:off x="6296025" y="2780929"/>
            <a:ext cx="2740025" cy="720080"/>
          </a:xfrm>
          <a:prstGeom prst="accentBorderCallout1">
            <a:avLst>
              <a:gd name="adj1" fmla="val 48295"/>
              <a:gd name="adj2" fmla="val -5373"/>
              <a:gd name="adj3" fmla="val 99134"/>
              <a:gd name="adj4" fmla="val -51685"/>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marL="285750" indent="-285750" fontAlgn="auto">
              <a:spcBef>
                <a:spcPts val="0"/>
              </a:spcBef>
              <a:spcAft>
                <a:spcPts val="0"/>
              </a:spcAft>
              <a:buFont typeface="Arial"/>
              <a:buChar char="•"/>
              <a:defRPr/>
            </a:pPr>
            <a:r>
              <a:rPr lang="en-US" dirty="0" err="1" smtClean="0">
                <a:solidFill>
                  <a:srgbClr val="0000FF"/>
                </a:solidFill>
              </a:rPr>
              <a:t>Uveitis</a:t>
            </a:r>
            <a:endParaRPr lang="en-US" dirty="0">
              <a:solidFill>
                <a:srgbClr val="0000FF"/>
              </a:solidFill>
            </a:endParaRPr>
          </a:p>
          <a:p>
            <a:pPr marL="285750" indent="-285750" fontAlgn="auto">
              <a:spcBef>
                <a:spcPts val="0"/>
              </a:spcBef>
              <a:spcAft>
                <a:spcPts val="0"/>
              </a:spcAft>
              <a:buFont typeface="Arial"/>
              <a:buChar char="•"/>
              <a:defRPr/>
            </a:pPr>
            <a:r>
              <a:rPr lang="en-US" dirty="0" smtClean="0">
                <a:solidFill>
                  <a:srgbClr val="0000FF"/>
                </a:solidFill>
              </a:rPr>
              <a:t>Cataract</a:t>
            </a:r>
            <a:endParaRPr lang="en-US" dirty="0">
              <a:solidFill>
                <a:srgbClr val="0000FF"/>
              </a:solidFill>
            </a:endParaRPr>
          </a:p>
        </p:txBody>
      </p:sp>
      <p:sp>
        <p:nvSpPr>
          <p:cNvPr id="16" name="Line Callout 1 (Border and Accent Bar) 15"/>
          <p:cNvSpPr/>
          <p:nvPr/>
        </p:nvSpPr>
        <p:spPr>
          <a:xfrm>
            <a:off x="5796137" y="3573016"/>
            <a:ext cx="3239914" cy="1656183"/>
          </a:xfrm>
          <a:prstGeom prst="accentBorderCallout1">
            <a:avLst>
              <a:gd name="adj1" fmla="val 50568"/>
              <a:gd name="adj2" fmla="val -5374"/>
              <a:gd name="adj3" fmla="val 14313"/>
              <a:gd name="adj4" fmla="val -50664"/>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marL="285750" indent="-285750" fontAlgn="auto">
              <a:spcBef>
                <a:spcPts val="0"/>
              </a:spcBef>
              <a:spcAft>
                <a:spcPts val="0"/>
              </a:spcAft>
              <a:buFont typeface="Arial"/>
              <a:buChar char="•"/>
              <a:defRPr/>
            </a:pPr>
            <a:r>
              <a:rPr lang="en-US" dirty="0" smtClean="0">
                <a:solidFill>
                  <a:srgbClr val="FF0000"/>
                </a:solidFill>
              </a:rPr>
              <a:t>Enamel </a:t>
            </a:r>
            <a:r>
              <a:rPr lang="en-US" dirty="0" err="1" smtClean="0">
                <a:solidFill>
                  <a:srgbClr val="FF0000"/>
                </a:solidFill>
              </a:rPr>
              <a:t>Displasia</a:t>
            </a:r>
            <a:endParaRPr lang="en-US" dirty="0" smtClean="0">
              <a:solidFill>
                <a:srgbClr val="FF0000"/>
              </a:solidFill>
            </a:endParaRPr>
          </a:p>
          <a:p>
            <a:pPr marL="285750" indent="-285750" fontAlgn="auto">
              <a:spcBef>
                <a:spcPts val="0"/>
              </a:spcBef>
              <a:spcAft>
                <a:spcPts val="0"/>
              </a:spcAft>
              <a:buFont typeface="Arial"/>
              <a:buChar char="•"/>
              <a:defRPr/>
            </a:pPr>
            <a:r>
              <a:rPr lang="en-US" dirty="0" err="1" smtClean="0">
                <a:solidFill>
                  <a:srgbClr val="FF0000"/>
                </a:solidFill>
              </a:rPr>
              <a:t>Aftous</a:t>
            </a:r>
            <a:r>
              <a:rPr lang="en-US" dirty="0" smtClean="0">
                <a:solidFill>
                  <a:srgbClr val="FF0000"/>
                </a:solidFill>
              </a:rPr>
              <a:t> </a:t>
            </a:r>
            <a:r>
              <a:rPr lang="en-US" dirty="0" err="1" smtClean="0">
                <a:solidFill>
                  <a:srgbClr val="FF0000"/>
                </a:solidFill>
              </a:rPr>
              <a:t>Stomatitis</a:t>
            </a:r>
            <a:endParaRPr lang="en-US" dirty="0">
              <a:solidFill>
                <a:srgbClr val="FF0000"/>
              </a:solidFill>
            </a:endParaRPr>
          </a:p>
          <a:p>
            <a:pPr marL="285750" indent="-285750" fontAlgn="auto">
              <a:spcBef>
                <a:spcPts val="0"/>
              </a:spcBef>
              <a:spcAft>
                <a:spcPts val="0"/>
              </a:spcAft>
              <a:buFont typeface="Arial"/>
              <a:buChar char="•"/>
              <a:defRPr/>
            </a:pPr>
            <a:r>
              <a:rPr lang="en-US" dirty="0" err="1" smtClean="0">
                <a:solidFill>
                  <a:srgbClr val="008000"/>
                </a:solidFill>
              </a:rPr>
              <a:t>Salivar</a:t>
            </a:r>
            <a:r>
              <a:rPr lang="en-US" dirty="0" smtClean="0">
                <a:solidFill>
                  <a:srgbClr val="008000"/>
                </a:solidFill>
              </a:rPr>
              <a:t> alterations</a:t>
            </a:r>
            <a:endParaRPr lang="en-US" dirty="0">
              <a:solidFill>
                <a:srgbClr val="008000"/>
              </a:solidFill>
            </a:endParaRPr>
          </a:p>
        </p:txBody>
      </p:sp>
      <p:sp>
        <p:nvSpPr>
          <p:cNvPr id="17" name="Line Callout 1 (Border and Accent Bar) 16"/>
          <p:cNvSpPr/>
          <p:nvPr/>
        </p:nvSpPr>
        <p:spPr>
          <a:xfrm rot="16200000">
            <a:off x="1717091" y="4061830"/>
            <a:ext cx="1596605" cy="3643312"/>
          </a:xfrm>
          <a:prstGeom prst="accentBorderCallout1">
            <a:avLst>
              <a:gd name="adj1" fmla="val 50590"/>
              <a:gd name="adj2" fmla="val 109752"/>
              <a:gd name="adj3" fmla="val 106047"/>
              <a:gd name="adj4" fmla="val 167990"/>
            </a:avLst>
          </a:prstGeom>
          <a:solidFill>
            <a:srgbClr val="FFFFFF"/>
          </a:solidFill>
        </p:spPr>
        <p:style>
          <a:lnRef idx="1">
            <a:schemeClr val="accent1"/>
          </a:lnRef>
          <a:fillRef idx="3">
            <a:schemeClr val="accent1"/>
          </a:fillRef>
          <a:effectRef idx="2">
            <a:schemeClr val="accent1"/>
          </a:effectRef>
          <a:fontRef idx="minor">
            <a:schemeClr val="lt1"/>
          </a:fontRef>
        </p:style>
        <p:txBody>
          <a:bodyPr vert="vert" anchor="ctr"/>
          <a:lstStyle/>
          <a:p>
            <a:pPr marL="285750" indent="-285750" fontAlgn="auto">
              <a:spcBef>
                <a:spcPts val="0"/>
              </a:spcBef>
              <a:spcAft>
                <a:spcPts val="0"/>
              </a:spcAft>
              <a:buFont typeface="Arial"/>
              <a:buChar char="•"/>
              <a:defRPr/>
            </a:pPr>
            <a:r>
              <a:rPr lang="en-US" dirty="0" err="1" smtClean="0">
                <a:solidFill>
                  <a:srgbClr val="0000FF"/>
                </a:solidFill>
              </a:rPr>
              <a:t>Thyroiditis</a:t>
            </a:r>
            <a:endParaRPr lang="en-US" dirty="0">
              <a:solidFill>
                <a:srgbClr val="0000FF"/>
              </a:solidFill>
            </a:endParaRPr>
          </a:p>
          <a:p>
            <a:pPr marL="285750" indent="-285750" fontAlgn="auto">
              <a:spcBef>
                <a:spcPts val="0"/>
              </a:spcBef>
              <a:spcAft>
                <a:spcPts val="0"/>
              </a:spcAft>
              <a:buFont typeface="Arial"/>
              <a:buChar char="•"/>
              <a:defRPr/>
            </a:pPr>
            <a:r>
              <a:rPr lang="en-US" dirty="0" smtClean="0">
                <a:solidFill>
                  <a:srgbClr val="9800D1"/>
                </a:solidFill>
              </a:rPr>
              <a:t>Thyroid cancer</a:t>
            </a:r>
          </a:p>
          <a:p>
            <a:pPr marL="285750" indent="-285750" fontAlgn="auto">
              <a:spcBef>
                <a:spcPts val="0"/>
              </a:spcBef>
              <a:spcAft>
                <a:spcPts val="0"/>
              </a:spcAft>
              <a:buFont typeface="Arial"/>
              <a:buChar char="•"/>
              <a:defRPr/>
            </a:pPr>
            <a:r>
              <a:rPr lang="en-US" dirty="0" smtClean="0">
                <a:solidFill>
                  <a:srgbClr val="9800D1"/>
                </a:solidFill>
              </a:rPr>
              <a:t>Hyperparathyroidism</a:t>
            </a:r>
            <a:endParaRPr lang="en-US" dirty="0">
              <a:solidFill>
                <a:srgbClr val="9800D1"/>
              </a:solidFill>
            </a:endParaRPr>
          </a:p>
        </p:txBody>
      </p:sp>
      <p:sp>
        <p:nvSpPr>
          <p:cNvPr id="18" name="Line Callout 1 (Border and Accent Bar) 17"/>
          <p:cNvSpPr/>
          <p:nvPr/>
        </p:nvSpPr>
        <p:spPr>
          <a:xfrm rot="5400000">
            <a:off x="6131102" y="3777571"/>
            <a:ext cx="1381161" cy="4428435"/>
          </a:xfrm>
          <a:prstGeom prst="accentBorderCallout1">
            <a:avLst>
              <a:gd name="adj1" fmla="val 50511"/>
              <a:gd name="adj2" fmla="val -10836"/>
              <a:gd name="adj3" fmla="val 99292"/>
              <a:gd name="adj4" fmla="val -71986"/>
            </a:avLst>
          </a:prstGeom>
          <a:solidFill>
            <a:srgbClr val="FFFFFF"/>
          </a:solidFill>
        </p:spPr>
        <p:style>
          <a:lnRef idx="1">
            <a:schemeClr val="accent1"/>
          </a:lnRef>
          <a:fillRef idx="3">
            <a:schemeClr val="accent1"/>
          </a:fillRef>
          <a:effectRef idx="2">
            <a:schemeClr val="accent1"/>
          </a:effectRef>
          <a:fontRef idx="minor">
            <a:schemeClr val="lt1"/>
          </a:fontRef>
        </p:style>
        <p:txBody>
          <a:bodyPr vert="vert270" anchor="ctr"/>
          <a:lstStyle/>
          <a:p>
            <a:pPr marL="285750" indent="-285750" fontAlgn="auto">
              <a:spcBef>
                <a:spcPts val="0"/>
              </a:spcBef>
              <a:spcAft>
                <a:spcPts val="0"/>
              </a:spcAft>
              <a:buFont typeface="Arial"/>
              <a:buChar char="•"/>
              <a:defRPr/>
            </a:pPr>
            <a:r>
              <a:rPr lang="en-US" dirty="0">
                <a:solidFill>
                  <a:srgbClr val="FF0000"/>
                </a:solidFill>
              </a:rPr>
              <a:t>GERD</a:t>
            </a:r>
          </a:p>
          <a:p>
            <a:pPr marL="285750" indent="-285750" fontAlgn="auto">
              <a:spcBef>
                <a:spcPts val="0"/>
              </a:spcBef>
              <a:spcAft>
                <a:spcPts val="0"/>
              </a:spcAft>
              <a:buFont typeface="Arial"/>
              <a:buChar char="•"/>
              <a:defRPr/>
            </a:pPr>
            <a:r>
              <a:rPr lang="en-US" dirty="0" smtClean="0">
                <a:solidFill>
                  <a:srgbClr val="0000FF"/>
                </a:solidFill>
              </a:rPr>
              <a:t> </a:t>
            </a:r>
            <a:r>
              <a:rPr lang="en-US" dirty="0" err="1" smtClean="0">
                <a:solidFill>
                  <a:srgbClr val="0000FF"/>
                </a:solidFill>
              </a:rPr>
              <a:t>Eosinophilic</a:t>
            </a:r>
            <a:r>
              <a:rPr lang="en-US" dirty="0" smtClean="0">
                <a:solidFill>
                  <a:srgbClr val="0000FF"/>
                </a:solidFill>
              </a:rPr>
              <a:t> </a:t>
            </a:r>
            <a:r>
              <a:rPr lang="en-US" dirty="0" err="1" smtClean="0">
                <a:solidFill>
                  <a:srgbClr val="0000FF"/>
                </a:solidFill>
              </a:rPr>
              <a:t>Oesofagitis</a:t>
            </a:r>
            <a:endParaRPr lang="en-US" dirty="0">
              <a:solidFill>
                <a:srgbClr val="0000FF"/>
              </a:solidFill>
            </a:endParaRPr>
          </a:p>
          <a:p>
            <a:pPr marL="285750" indent="-285750" fontAlgn="auto">
              <a:spcBef>
                <a:spcPts val="0"/>
              </a:spcBef>
              <a:spcAft>
                <a:spcPts val="0"/>
              </a:spcAft>
              <a:buFont typeface="Arial"/>
              <a:buChar char="•"/>
              <a:defRPr/>
            </a:pPr>
            <a:r>
              <a:rPr lang="en-US" dirty="0" smtClean="0">
                <a:solidFill>
                  <a:srgbClr val="0000FF"/>
                </a:solidFill>
              </a:rPr>
              <a:t>Plummer-Vinson Syndrome  </a:t>
            </a:r>
            <a:r>
              <a:rPr lang="en-US" dirty="0">
                <a:solidFill>
                  <a:srgbClr val="0000FF"/>
                </a:solidFill>
              </a:rPr>
              <a:t>(Paterson-Kelly)</a:t>
            </a:r>
          </a:p>
        </p:txBody>
      </p:sp>
      <p:sp>
        <p:nvSpPr>
          <p:cNvPr id="13322" name="TextBox 18"/>
          <p:cNvSpPr txBox="1">
            <a:spLocks noChangeArrowheads="1"/>
          </p:cNvSpPr>
          <p:nvPr/>
        </p:nvSpPr>
        <p:spPr bwMode="auto">
          <a:xfrm>
            <a:off x="4860032" y="0"/>
            <a:ext cx="4032448" cy="1569660"/>
          </a:xfrm>
          <a:prstGeom prst="rect">
            <a:avLst/>
          </a:prstGeom>
          <a:noFill/>
          <a:ln w="9525">
            <a:noFill/>
            <a:miter lim="800000"/>
            <a:headEnd/>
            <a:tailEnd/>
          </a:ln>
        </p:spPr>
        <p:txBody>
          <a:bodyPr wrap="square">
            <a:spAutoFit/>
          </a:bodyPr>
          <a:lstStyle/>
          <a:p>
            <a:pPr marL="285750" indent="-285750">
              <a:buFont typeface="Wingdings" pitchFamily="2" charset="2"/>
              <a:buChar char="§"/>
            </a:pPr>
            <a:r>
              <a:rPr lang="en-US" dirty="0" smtClean="0">
                <a:solidFill>
                  <a:srgbClr val="FF0000"/>
                </a:solidFill>
                <a:latin typeface="Calibri" pitchFamily="34" charset="0"/>
              </a:rPr>
              <a:t>Symptoms</a:t>
            </a:r>
            <a:endParaRPr lang="en-US" dirty="0">
              <a:solidFill>
                <a:srgbClr val="FF0000"/>
              </a:solidFill>
              <a:latin typeface="Calibri" pitchFamily="34" charset="0"/>
            </a:endParaRPr>
          </a:p>
          <a:p>
            <a:pPr marL="285750" indent="-285750">
              <a:buFont typeface="Wingdings" pitchFamily="2" charset="2"/>
              <a:buChar char="§"/>
            </a:pPr>
            <a:r>
              <a:rPr lang="en-US" dirty="0" smtClean="0">
                <a:solidFill>
                  <a:srgbClr val="008000"/>
                </a:solidFill>
                <a:latin typeface="Calibri" pitchFamily="34" charset="0"/>
              </a:rPr>
              <a:t>Atypical symptoms</a:t>
            </a:r>
          </a:p>
          <a:p>
            <a:pPr marL="285750" indent="-285750">
              <a:buFont typeface="Wingdings" pitchFamily="2" charset="2"/>
              <a:buChar char="§"/>
            </a:pPr>
            <a:r>
              <a:rPr lang="en-US" dirty="0" smtClean="0">
                <a:solidFill>
                  <a:srgbClr val="008000"/>
                </a:solidFill>
                <a:latin typeface="Calibri" pitchFamily="34" charset="0"/>
              </a:rPr>
              <a:t> </a:t>
            </a:r>
            <a:r>
              <a:rPr lang="en-US" dirty="0" smtClean="0">
                <a:solidFill>
                  <a:srgbClr val="0000FF"/>
                </a:solidFill>
                <a:latin typeface="Calibri" pitchFamily="34" charset="0"/>
              </a:rPr>
              <a:t>Associated diseases</a:t>
            </a:r>
            <a:endParaRPr lang="en-US" dirty="0">
              <a:solidFill>
                <a:srgbClr val="0000FF"/>
              </a:solidFill>
              <a:latin typeface="Calibri" pitchFamily="34" charset="0"/>
            </a:endParaRPr>
          </a:p>
          <a:p>
            <a:pPr marL="285750" indent="-285750">
              <a:buFont typeface="Wingdings" pitchFamily="2" charset="2"/>
              <a:buChar char="§"/>
            </a:pPr>
            <a:r>
              <a:rPr lang="en-US" dirty="0" smtClean="0">
                <a:solidFill>
                  <a:srgbClr val="9800D1"/>
                </a:solidFill>
                <a:latin typeface="Calibri" pitchFamily="34" charset="0"/>
              </a:rPr>
              <a:t>Complications</a:t>
            </a:r>
            <a:endParaRPr lang="en-US" dirty="0">
              <a:solidFill>
                <a:srgbClr val="9800D1"/>
              </a:solidFill>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323850" y="457200"/>
            <a:ext cx="8458200" cy="1387475"/>
          </a:xfrm>
          <a:solidFill>
            <a:schemeClr val="accent2"/>
          </a:solidFill>
        </p:spPr>
        <p:txBody>
          <a:bodyPr/>
          <a:lstStyle/>
          <a:p>
            <a:pPr eaLnBrk="1" hangingPunct="1"/>
            <a:r>
              <a:rPr lang="it-IT" sz="3400" b="1" dirty="0" smtClean="0">
                <a:solidFill>
                  <a:srgbClr val="FFFF00"/>
                </a:solidFill>
              </a:rPr>
              <a:t>CT </a:t>
            </a:r>
            <a:r>
              <a:rPr lang="it-IT" sz="3400" b="1" dirty="0" err="1" smtClean="0">
                <a:solidFill>
                  <a:srgbClr val="FFFF00"/>
                </a:solidFill>
              </a:rPr>
              <a:t>Scan</a:t>
            </a:r>
            <a:r>
              <a:rPr lang="it-IT" sz="3400" b="1" dirty="0" smtClean="0">
                <a:solidFill>
                  <a:srgbClr val="FFFF00"/>
                </a:solidFill>
              </a:rPr>
              <a:t> </a:t>
            </a:r>
            <a:r>
              <a:rPr lang="it-IT" sz="3400" b="1" dirty="0" err="1" smtClean="0">
                <a:solidFill>
                  <a:srgbClr val="FFFF00"/>
                </a:solidFill>
              </a:rPr>
              <a:t>Showing</a:t>
            </a:r>
            <a:r>
              <a:rPr lang="it-IT" sz="3400" b="1" dirty="0" smtClean="0">
                <a:solidFill>
                  <a:srgbClr val="FFFF00"/>
                </a:solidFill>
              </a:rPr>
              <a:t> </a:t>
            </a:r>
            <a:r>
              <a:rPr lang="it-IT" sz="3400" b="1" dirty="0" err="1" smtClean="0">
                <a:solidFill>
                  <a:srgbClr val="FFFF00"/>
                </a:solidFill>
              </a:rPr>
              <a:t>Occipital</a:t>
            </a:r>
            <a:r>
              <a:rPr lang="it-IT" sz="3400" b="1" dirty="0" smtClean="0">
                <a:solidFill>
                  <a:srgbClr val="FFFF00"/>
                </a:solidFill>
              </a:rPr>
              <a:t> </a:t>
            </a:r>
            <a:r>
              <a:rPr lang="it-IT" sz="3400" b="1" dirty="0" err="1" smtClean="0">
                <a:solidFill>
                  <a:srgbClr val="FFFF00"/>
                </a:solidFill>
              </a:rPr>
              <a:t>Calcifications</a:t>
            </a:r>
            <a:r>
              <a:rPr lang="it-IT" sz="3400" b="1" dirty="0" smtClean="0">
                <a:solidFill>
                  <a:srgbClr val="FFFF00"/>
                </a:solidFill>
              </a:rPr>
              <a:t> </a:t>
            </a:r>
            <a:br>
              <a:rPr lang="it-IT" sz="3400" b="1" dirty="0" smtClean="0">
                <a:solidFill>
                  <a:srgbClr val="FFFF00"/>
                </a:solidFill>
              </a:rPr>
            </a:br>
            <a:r>
              <a:rPr lang="it-IT" sz="3400" b="1" dirty="0" smtClean="0">
                <a:solidFill>
                  <a:srgbClr val="FFFF00"/>
                </a:solidFill>
              </a:rPr>
              <a:t>in a Young Woman </a:t>
            </a:r>
            <a:r>
              <a:rPr lang="it-IT" sz="3400" b="1" dirty="0" err="1" smtClean="0">
                <a:solidFill>
                  <a:srgbClr val="FFFF00"/>
                </a:solidFill>
              </a:rPr>
              <a:t>with</a:t>
            </a:r>
            <a:r>
              <a:rPr lang="it-IT" sz="3400" b="1" dirty="0" smtClean="0">
                <a:solidFill>
                  <a:srgbClr val="FFFF00"/>
                </a:solidFill>
              </a:rPr>
              <a:t> C.D. and </a:t>
            </a:r>
            <a:r>
              <a:rPr lang="it-IT" sz="3400" b="1" dirty="0" err="1" smtClean="0">
                <a:solidFill>
                  <a:srgbClr val="FFFF00"/>
                </a:solidFill>
              </a:rPr>
              <a:t>Epilepsy</a:t>
            </a:r>
            <a:endParaRPr lang="it-IT" sz="3400" b="1" dirty="0" smtClean="0">
              <a:solidFill>
                <a:srgbClr val="FFFF00"/>
              </a:solidFill>
            </a:endParaRPr>
          </a:p>
        </p:txBody>
      </p:sp>
      <p:graphicFrame>
        <p:nvGraphicFramePr>
          <p:cNvPr id="8194" name="Object 3"/>
          <p:cNvGraphicFramePr>
            <a:graphicFrameLocks noGrp="1" noChangeAspect="1"/>
          </p:cNvGraphicFramePr>
          <p:nvPr>
            <p:ph idx="1"/>
          </p:nvPr>
        </p:nvGraphicFramePr>
        <p:xfrm>
          <a:off x="2341563" y="2119313"/>
          <a:ext cx="4173537" cy="3794125"/>
        </p:xfrm>
        <a:graphic>
          <a:graphicData uri="http://schemas.openxmlformats.org/presentationml/2006/ole">
            <mc:AlternateContent xmlns:mc="http://schemas.openxmlformats.org/markup-compatibility/2006">
              <mc:Choice xmlns:v="urn:schemas-microsoft-com:vml" Requires="v">
                <p:oleObj spid="_x0000_s78869" name="Fotografia di Photo Editor" r:id="rId4" imgW="3761905" imgH="3095238" progId="">
                  <p:embed/>
                </p:oleObj>
              </mc:Choice>
              <mc:Fallback>
                <p:oleObj name="Fotografia di Photo Editor" r:id="rId4" imgW="3761905" imgH="3095238"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563" y="2119313"/>
                        <a:ext cx="4173537"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40404"/>
                            </a:solidFill>
                            <a:miter lim="800000"/>
                            <a:headEnd/>
                            <a:tailEnd/>
                          </a14:hiddenLine>
                        </a:ext>
                      </a:extLst>
                    </p:spPr>
                  </p:pic>
                </p:oleObj>
              </mc:Fallback>
            </mc:AlternateContent>
          </a:graphicData>
        </a:graphic>
      </p:graphicFrame>
      <p:sp>
        <p:nvSpPr>
          <p:cNvPr id="4" name="Freccia a sinistra 3"/>
          <p:cNvSpPr/>
          <p:nvPr/>
        </p:nvSpPr>
        <p:spPr>
          <a:xfrm rot="2022886">
            <a:off x="5712998" y="5223660"/>
            <a:ext cx="2759559" cy="375954"/>
          </a:xfrm>
          <a:prstGeom prst="leftArrow">
            <a:avLst>
              <a:gd name="adj1" fmla="val 50000"/>
              <a:gd name="adj2" fmla="val 474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sinistra 4"/>
          <p:cNvSpPr/>
          <p:nvPr/>
        </p:nvSpPr>
        <p:spPr>
          <a:xfrm rot="20616429">
            <a:off x="6009122" y="2730642"/>
            <a:ext cx="2759559" cy="375954"/>
          </a:xfrm>
          <a:prstGeom prst="leftArrow">
            <a:avLst>
              <a:gd name="adj1" fmla="val 50000"/>
              <a:gd name="adj2" fmla="val 474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61950" y="333375"/>
            <a:ext cx="8458200" cy="1739900"/>
          </a:xfrm>
          <a:solidFill>
            <a:schemeClr val="tx1"/>
          </a:solidFill>
        </p:spPr>
        <p:txBody>
          <a:bodyPr/>
          <a:lstStyle/>
          <a:p>
            <a:pPr eaLnBrk="1" hangingPunct="1"/>
            <a:r>
              <a:rPr lang="it-IT" sz="4000" smtClean="0">
                <a:solidFill>
                  <a:srgbClr val="FFFF00"/>
                </a:solidFill>
              </a:rPr>
              <a:t>Low Bone Mineral Density (DXA) </a:t>
            </a:r>
            <a:br>
              <a:rPr lang="it-IT" sz="4000" smtClean="0">
                <a:solidFill>
                  <a:srgbClr val="FFFF00"/>
                </a:solidFill>
              </a:rPr>
            </a:br>
            <a:r>
              <a:rPr lang="it-IT" sz="4000" smtClean="0">
                <a:solidFill>
                  <a:srgbClr val="FFFF00"/>
                </a:solidFill>
              </a:rPr>
              <a:t>in a Child With Untreated Celiac Disease</a:t>
            </a:r>
          </a:p>
        </p:txBody>
      </p:sp>
      <p:sp>
        <p:nvSpPr>
          <p:cNvPr id="27651" name="Text Box 3"/>
          <p:cNvSpPr txBox="1">
            <a:spLocks noChangeArrowheads="1"/>
          </p:cNvSpPr>
          <p:nvPr/>
        </p:nvSpPr>
        <p:spPr bwMode="auto">
          <a:xfrm>
            <a:off x="4659313" y="6248400"/>
            <a:ext cx="4146550" cy="304800"/>
          </a:xfrm>
          <a:prstGeom prst="rect">
            <a:avLst/>
          </a:prstGeom>
          <a:solidFill>
            <a:schemeClr val="bg1"/>
          </a:solidFill>
          <a:ln w="9525">
            <a:noFill/>
            <a:miter lim="800000"/>
            <a:headEnd/>
            <a:tailEnd/>
          </a:ln>
        </p:spPr>
        <p:txBody>
          <a:bodyPr wrap="none">
            <a:spAutoFit/>
          </a:bodyPr>
          <a:lstStyle/>
          <a:p>
            <a:r>
              <a:rPr lang="it-IT" sz="1400" i="1">
                <a:latin typeface="Lucida Handwriting" pitchFamily="66" charset="0"/>
              </a:rPr>
              <a:t>By permission of S. Mora , Milan (Italy)</a:t>
            </a:r>
          </a:p>
        </p:txBody>
      </p:sp>
      <p:pic>
        <p:nvPicPr>
          <p:cNvPr id="27652" name="Picture 4"/>
          <p:cNvPicPr>
            <a:picLocks noChangeAspect="1" noChangeArrowheads="1"/>
          </p:cNvPicPr>
          <p:nvPr/>
        </p:nvPicPr>
        <p:blipFill>
          <a:blip r:embed="rId3" cstate="print"/>
          <a:srcRect/>
          <a:stretch>
            <a:fillRect/>
          </a:stretch>
        </p:blipFill>
        <p:spPr bwMode="auto">
          <a:xfrm>
            <a:off x="304800" y="2276475"/>
            <a:ext cx="4494213" cy="3570288"/>
          </a:xfrm>
          <a:prstGeom prst="rect">
            <a:avLst/>
          </a:prstGeom>
          <a:noFill/>
          <a:ln w="38100">
            <a:solidFill>
              <a:srgbClr val="040404"/>
            </a:solidFill>
            <a:miter lim="800000"/>
            <a:headEnd/>
            <a:tailEnd/>
          </a:ln>
        </p:spPr>
      </p:pic>
      <p:pic>
        <p:nvPicPr>
          <p:cNvPr id="27653" name="Picture 5"/>
          <p:cNvPicPr>
            <a:picLocks noChangeAspect="1" noChangeArrowheads="1"/>
          </p:cNvPicPr>
          <p:nvPr/>
        </p:nvPicPr>
        <p:blipFill>
          <a:blip r:embed="rId4" cstate="print"/>
          <a:srcRect/>
          <a:stretch>
            <a:fillRect/>
          </a:stretch>
        </p:blipFill>
        <p:spPr bwMode="auto">
          <a:xfrm>
            <a:off x="4987925" y="2276475"/>
            <a:ext cx="3975100" cy="3573463"/>
          </a:xfrm>
          <a:prstGeom prst="rect">
            <a:avLst/>
          </a:prstGeom>
          <a:noFill/>
          <a:ln w="28575">
            <a:solidFill>
              <a:srgbClr val="040404"/>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649" name="Titolo 1"/>
          <p:cNvSpPr>
            <a:spLocks noGrp="1"/>
          </p:cNvSpPr>
          <p:nvPr>
            <p:ph type="title"/>
          </p:nvPr>
        </p:nvSpPr>
        <p:spPr>
          <a:xfrm>
            <a:off x="685800" y="609600"/>
            <a:ext cx="7772400" cy="731838"/>
          </a:xfrm>
          <a:solidFill>
            <a:srgbClr val="FFFF00"/>
          </a:solidFill>
        </p:spPr>
        <p:txBody>
          <a:bodyPr/>
          <a:lstStyle/>
          <a:p>
            <a:pPr eaLnBrk="1" hangingPunct="1"/>
            <a:r>
              <a:rPr lang="en-US" sz="2800" smtClean="0"/>
              <a:t>www.medicel.unina.it</a:t>
            </a:r>
          </a:p>
        </p:txBody>
      </p:sp>
      <p:pic>
        <p:nvPicPr>
          <p:cNvPr id="27650" name="Immagine 3" descr="index"/>
          <p:cNvPicPr>
            <a:picLocks noChangeAspect="1" noChangeArrowheads="1"/>
          </p:cNvPicPr>
          <p:nvPr/>
        </p:nvPicPr>
        <p:blipFill>
          <a:blip r:embed="rId2" cstate="print"/>
          <a:srcRect/>
          <a:stretch>
            <a:fillRect/>
          </a:stretch>
        </p:blipFill>
        <p:spPr bwMode="auto">
          <a:xfrm>
            <a:off x="928688" y="1285875"/>
            <a:ext cx="7500937"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620713"/>
            <a:ext cx="8229600" cy="647700"/>
          </a:xfrm>
        </p:spPr>
        <p:txBody>
          <a:bodyPr/>
          <a:lstStyle/>
          <a:p>
            <a:pPr eaLnBrk="1" hangingPunct="1"/>
            <a:r>
              <a:rPr lang="it-IT" sz="4000" i="1" smtClean="0">
                <a:solidFill>
                  <a:srgbClr val="FF9933"/>
                </a:solidFill>
                <a:latin typeface="Comic Sans MS" pitchFamily="66" charset="0"/>
              </a:rPr>
              <a:t>Prevalence of Celiacs</a:t>
            </a:r>
          </a:p>
        </p:txBody>
      </p:sp>
      <p:sp>
        <p:nvSpPr>
          <p:cNvPr id="139" name="Rettangolo 138"/>
          <p:cNvSpPr>
            <a:spLocks noChangeArrowheads="1"/>
          </p:cNvSpPr>
          <p:nvPr/>
        </p:nvSpPr>
        <p:spPr bwMode="auto">
          <a:xfrm>
            <a:off x="323850" y="4581525"/>
            <a:ext cx="8640763" cy="503238"/>
          </a:xfrm>
          <a:prstGeom prst="rect">
            <a:avLst/>
          </a:prstGeom>
          <a:noFill/>
          <a:ln w="38100" algn="ctr">
            <a:solidFill>
              <a:srgbClr val="FF0000"/>
            </a:solidFill>
            <a:round/>
            <a:headEnd/>
            <a:tailEnd/>
          </a:ln>
        </p:spPr>
        <p:txBody>
          <a:bodyPr/>
          <a:lstStyle/>
          <a:p>
            <a:pPr algn="r"/>
            <a:endParaRPr lang="fr-FR">
              <a:solidFill>
                <a:srgbClr val="C00000"/>
              </a:solidFill>
            </a:endParaRPr>
          </a:p>
        </p:txBody>
      </p:sp>
      <p:graphicFrame>
        <p:nvGraphicFramePr>
          <p:cNvPr id="17728" name="Group 320"/>
          <p:cNvGraphicFramePr>
            <a:graphicFrameLocks noGrp="1"/>
          </p:cNvGraphicFramePr>
          <p:nvPr/>
        </p:nvGraphicFramePr>
        <p:xfrm>
          <a:off x="358775" y="2060575"/>
          <a:ext cx="8785225" cy="3078480"/>
        </p:xfrm>
        <a:graphic>
          <a:graphicData uri="http://schemas.openxmlformats.org/drawingml/2006/table">
            <a:tbl>
              <a:tblPr/>
              <a:tblGrid>
                <a:gridCol w="936625">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gridCol w="1944688">
                  <a:extLst>
                    <a:ext uri="{9D8B030D-6E8A-4147-A177-3AD203B41FA5}">
                      <a16:colId xmlns:a16="http://schemas.microsoft.com/office/drawing/2014/main" val="20003"/>
                    </a:ext>
                  </a:extLst>
                </a:gridCol>
                <a:gridCol w="2016125">
                  <a:extLst>
                    <a:ext uri="{9D8B030D-6E8A-4147-A177-3AD203B41FA5}">
                      <a16:colId xmlns:a16="http://schemas.microsoft.com/office/drawing/2014/main" val="20004"/>
                    </a:ext>
                  </a:extLst>
                </a:gridCol>
              </a:tblGrid>
              <a:tr h="5857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rgbClr val="FFFF00"/>
                          </a:solidFill>
                          <a:effectLst/>
                          <a:latin typeface="Comic Sans MS" pitchFamily="66" charset="0"/>
                        </a:rPr>
                        <a:t>Regions</a:t>
                      </a:r>
                      <a:endParaRPr kumimoji="0" lang="it-IT" sz="1600" b="1" i="0" u="none" strike="noStrike" cap="none" normalizeH="0" baseline="0" dirty="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rgbClr val="FFFF00"/>
                          </a:solidFill>
                          <a:effectLst/>
                          <a:latin typeface="Comic Sans MS" pitchFamily="66" charset="0"/>
                          <a:cs typeface="Arial" charset="0"/>
                        </a:rPr>
                        <a:t>Estimated</a:t>
                      </a:r>
                      <a:r>
                        <a:rPr kumimoji="0" lang="it-IT" sz="1600" b="1" i="0" u="none" strike="noStrike" cap="none" normalizeH="0" baseline="0" dirty="0" smtClean="0">
                          <a:ln>
                            <a:noFill/>
                          </a:ln>
                          <a:solidFill>
                            <a:srgbClr val="FFFF00"/>
                          </a:solidFill>
                          <a:effectLst/>
                          <a:latin typeface="Comic Sans MS" pitchFamily="66" charset="0"/>
                          <a:cs typeface="Arial" charset="0"/>
                        </a:rPr>
                        <a:t> Celiacs  </a:t>
                      </a:r>
                      <a:r>
                        <a:rPr kumimoji="0" lang="it-IT" sz="1600" b="1" i="0" u="none" strike="noStrike" cap="none" normalizeH="0" baseline="0" dirty="0" err="1" smtClean="0">
                          <a:ln>
                            <a:noFill/>
                          </a:ln>
                          <a:solidFill>
                            <a:srgbClr val="FFFF00"/>
                          </a:solidFill>
                          <a:effectLst/>
                          <a:latin typeface="Comic Sans MS" pitchFamily="66" charset="0"/>
                          <a:cs typeface="Arial" charset="0"/>
                        </a:rPr>
                        <a:t>today</a:t>
                      </a:r>
                      <a:r>
                        <a:rPr kumimoji="0" lang="it-IT" sz="1600" b="1" i="0" u="none" strike="noStrike" cap="none" normalizeH="0" baseline="0" dirty="0" smtClean="0">
                          <a:ln>
                            <a:noFill/>
                          </a:ln>
                          <a:solidFill>
                            <a:srgbClr val="FFFF00"/>
                          </a:solidFill>
                          <a:effectLst/>
                          <a:latin typeface="Comic Sans MS" pitchFamily="66" charset="0"/>
                          <a:cs typeface="Arial" charset="0"/>
                        </a:rPr>
                        <a:t> at 1% </a:t>
                      </a:r>
                      <a:endParaRPr kumimoji="0" lang="it-IT" sz="1600" b="1" i="0" u="none" strike="noStrike" cap="none" normalizeH="0" baseline="0" dirty="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FFFF00"/>
                          </a:solidFill>
                          <a:effectLst/>
                          <a:latin typeface="Comic Sans MS" pitchFamily="66" charset="0"/>
                          <a:cs typeface="Arial" charset="0"/>
                        </a:rPr>
                        <a:t>Estimated celiac children today  at 1%</a:t>
                      </a:r>
                      <a:endParaRPr kumimoji="0" lang="it-IT" sz="1600" b="1" i="0" u="none" strike="noStrike" cap="none" normalizeH="0" baseline="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FFFF00"/>
                          </a:solidFill>
                          <a:effectLst/>
                          <a:latin typeface="Comic Sans MS" pitchFamily="66" charset="0"/>
                          <a:cs typeface="Arial" charset="0"/>
                        </a:rPr>
                        <a:t>Projected celiac children in 10 years</a:t>
                      </a:r>
                      <a:endParaRPr kumimoji="0" lang="it-IT" sz="1600" b="1" i="0" u="none" strike="noStrike" cap="none" normalizeH="0" baseline="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rgbClr val="FFFF00"/>
                          </a:solidFill>
                          <a:effectLst/>
                          <a:latin typeface="Comic Sans MS" pitchFamily="66" charset="0"/>
                          <a:cs typeface="Arial" charset="0"/>
                        </a:rPr>
                        <a:t>Projected prevalence of CD in next 10 yrs</a:t>
                      </a:r>
                      <a:endParaRPr kumimoji="0" lang="it-IT" sz="1600" b="1" i="0" u="none" strike="noStrike" cap="none" normalizeH="0" baseline="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1" u="none" strike="noStrike" cap="none" normalizeH="0" baseline="0" dirty="0" smtClean="0">
                          <a:ln>
                            <a:noFill/>
                          </a:ln>
                          <a:solidFill>
                            <a:srgbClr val="FFFF00"/>
                          </a:solidFill>
                          <a:effectLst/>
                          <a:latin typeface="Comic Sans MS" pitchFamily="66" charset="0"/>
                        </a:rPr>
                        <a:t>North</a:t>
                      </a:r>
                      <a:endParaRPr kumimoji="0" lang="it-IT" sz="1600" b="1" i="0" u="none" strike="noStrike" cap="none" normalizeH="0" baseline="0" dirty="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1.627.090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257.033</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251.187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1.662.444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1" u="none" strike="noStrike" cap="none" normalizeH="0" baseline="0" dirty="0" err="1" smtClean="0">
                          <a:ln>
                            <a:noFill/>
                          </a:ln>
                          <a:solidFill>
                            <a:srgbClr val="FFFF00"/>
                          </a:solidFill>
                          <a:effectLst/>
                          <a:latin typeface="Comic Sans MS" pitchFamily="66" charset="0"/>
                        </a:rPr>
                        <a:t>N.East</a:t>
                      </a:r>
                      <a:endParaRPr kumimoji="0" lang="it-IT" sz="1600" b="1" i="0" u="none" strike="noStrike" cap="none" normalizeH="0" baseline="0" dirty="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Comic Sans MS" pitchFamily="66" charset="0"/>
                        </a:rPr>
                        <a:t>140.184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23.680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23.176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143.553</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1" u="none" strike="noStrike" cap="none" normalizeH="0" baseline="0" smtClean="0">
                          <a:ln>
                            <a:noFill/>
                          </a:ln>
                          <a:solidFill>
                            <a:srgbClr val="FFFF00"/>
                          </a:solidFill>
                          <a:effectLst/>
                          <a:latin typeface="Comic Sans MS" pitchFamily="66" charset="0"/>
                        </a:rPr>
                        <a:t>M.East</a:t>
                      </a:r>
                      <a:endParaRPr kumimoji="0" lang="it-IT" sz="1600" b="1" i="0" u="none" strike="noStrike" cap="none" normalizeH="0" baseline="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Comic Sans MS" pitchFamily="66" charset="0"/>
                        </a:rPr>
                        <a:t>847.870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204.665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221.224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928.135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1" u="none" strike="noStrike" cap="none" normalizeH="0" baseline="0" smtClean="0">
                          <a:ln>
                            <a:noFill/>
                          </a:ln>
                          <a:solidFill>
                            <a:srgbClr val="FFFF00"/>
                          </a:solidFill>
                          <a:effectLst/>
                          <a:latin typeface="Comic Sans MS" pitchFamily="66" charset="0"/>
                        </a:rPr>
                        <a:t>East</a:t>
                      </a:r>
                      <a:endParaRPr kumimoji="0" lang="it-IT" sz="1600" b="1" i="0" u="none" strike="noStrike" cap="none" normalizeH="0" baseline="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Comic Sans MS" pitchFamily="66" charset="0"/>
                        </a:rPr>
                        <a:t>330.138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32.684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113.367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390.329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2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1" u="none" strike="noStrike" cap="none" normalizeH="0" baseline="0" dirty="0" smtClean="0">
                          <a:ln>
                            <a:noFill/>
                          </a:ln>
                          <a:solidFill>
                            <a:srgbClr val="FFFF00"/>
                          </a:solidFill>
                          <a:effectLst/>
                          <a:latin typeface="Comic Sans MS" pitchFamily="66" charset="0"/>
                        </a:rPr>
                        <a:t>South</a:t>
                      </a:r>
                      <a:endParaRPr kumimoji="0" lang="it-IT" sz="1600" b="1" i="0" u="none" strike="noStrike" cap="none" normalizeH="0" baseline="0" dirty="0" smtClean="0">
                        <a:ln>
                          <a:noFill/>
                        </a:ln>
                        <a:solidFill>
                          <a:srgbClr val="FFFF00"/>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Comic Sans MS" pitchFamily="66" charset="0"/>
                        </a:rPr>
                        <a:t>1.611.407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Comic Sans MS" pitchFamily="66" charset="0"/>
                        </a:rPr>
                        <a:t>461.245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Comic Sans MS" pitchFamily="66" charset="0"/>
                        </a:rPr>
                        <a:t>528.115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Comic Sans MS" pitchFamily="66" charset="0"/>
                        </a:rPr>
                        <a:t>1.871.015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9933"/>
                          </a:solidFill>
                          <a:effectLst/>
                          <a:latin typeface="Comic Sans MS" pitchFamily="66" charset="0"/>
                          <a:cs typeface="Arial" charset="0"/>
                        </a:rPr>
                        <a:t>MED tot</a:t>
                      </a:r>
                      <a:endParaRPr kumimoji="0" lang="it-IT" sz="1600" b="1" i="0" u="none" strike="noStrike" cap="none" normalizeH="0" baseline="0" dirty="0" smtClean="0">
                        <a:ln>
                          <a:noFill/>
                        </a:ln>
                        <a:solidFill>
                          <a:srgbClr val="FF9933"/>
                        </a:solidFill>
                        <a:effectLst/>
                        <a:latin typeface="Comic Sans MS" pitchFamily="66"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FFFF00"/>
                          </a:solidFill>
                          <a:effectLst/>
                          <a:latin typeface="Comic Sans MS" pitchFamily="66" charset="0"/>
                        </a:rPr>
                        <a:t>4.556.689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FFFF00"/>
                          </a:solidFill>
                          <a:effectLst/>
                          <a:latin typeface="Comic Sans MS" pitchFamily="66" charset="0"/>
                        </a:rPr>
                        <a:t>979.307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FFFF00"/>
                          </a:solidFill>
                          <a:effectLst/>
                          <a:latin typeface="Comic Sans MS" pitchFamily="66" charset="0"/>
                        </a:rPr>
                        <a:t>1.040.220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FFFF00"/>
                          </a:solidFill>
                          <a:effectLst/>
                          <a:latin typeface="Comic Sans MS" pitchFamily="66" charset="0"/>
                        </a:rPr>
                        <a:t>4.995.476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28"/>
                                        </p:tgtEl>
                                        <p:attrNameLst>
                                          <p:attrName>style.visibility</p:attrName>
                                        </p:attrNameLst>
                                      </p:cBhvr>
                                      <p:to>
                                        <p:strVal val="visible"/>
                                      </p:to>
                                    </p:set>
                                    <p:anim calcmode="lin" valueType="num">
                                      <p:cBhvr additive="base">
                                        <p:cTn id="7" dur="500" fill="hold"/>
                                        <p:tgtEl>
                                          <p:spTgt spid="17728"/>
                                        </p:tgtEl>
                                        <p:attrNameLst>
                                          <p:attrName>ppt_x</p:attrName>
                                        </p:attrNameLst>
                                      </p:cBhvr>
                                      <p:tavLst>
                                        <p:tav tm="0">
                                          <p:val>
                                            <p:strVal val="#ppt_x"/>
                                          </p:val>
                                        </p:tav>
                                        <p:tav tm="100000">
                                          <p:val>
                                            <p:strVal val="#ppt_x"/>
                                          </p:val>
                                        </p:tav>
                                      </p:tavLst>
                                    </p:anim>
                                    <p:anim calcmode="lin" valueType="num">
                                      <p:cBhvr additive="base">
                                        <p:cTn id="8" dur="500" fill="hold"/>
                                        <p:tgtEl>
                                          <p:spTgt spid="177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additive="base">
                                        <p:cTn id="13" dur="500" fill="hold"/>
                                        <p:tgtEl>
                                          <p:spTgt spid="139"/>
                                        </p:tgtEl>
                                        <p:attrNameLst>
                                          <p:attrName>ppt_x</p:attrName>
                                        </p:attrNameLst>
                                      </p:cBhvr>
                                      <p:tavLst>
                                        <p:tav tm="0">
                                          <p:val>
                                            <p:strVal val="#ppt_x"/>
                                          </p:val>
                                        </p:tav>
                                        <p:tav tm="100000">
                                          <p:val>
                                            <p:strVal val="#ppt_x"/>
                                          </p:val>
                                        </p:tav>
                                      </p:tavLst>
                                    </p:anim>
                                    <p:anim calcmode="lin" valueType="num">
                                      <p:cBhvr additive="base">
                                        <p:cTn id="14"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457200" y="274638"/>
            <a:ext cx="8229600" cy="511175"/>
          </a:xfrm>
          <a:solidFill>
            <a:srgbClr val="FFFF00"/>
          </a:solidFill>
        </p:spPr>
        <p:txBody>
          <a:bodyPr/>
          <a:lstStyle/>
          <a:p>
            <a:pPr eaLnBrk="1" hangingPunct="1"/>
            <a:r>
              <a:rPr lang="en-US" sz="2800" smtClean="0"/>
              <a:t>But know how and diagnostic facilities VERY different</a:t>
            </a:r>
          </a:p>
        </p:txBody>
      </p:sp>
      <p:pic>
        <p:nvPicPr>
          <p:cNvPr id="29698" name="Picture 2" descr="http://blog.newsplore.com/wp-content/uploads/2009/03/mediterranean_basin.png"/>
          <p:cNvPicPr>
            <a:picLocks noChangeAspect="1" noChangeArrowheads="1"/>
          </p:cNvPicPr>
          <p:nvPr/>
        </p:nvPicPr>
        <p:blipFill>
          <a:blip r:embed="rId2" cstate="print"/>
          <a:srcRect/>
          <a:stretch>
            <a:fillRect/>
          </a:stretch>
        </p:blipFill>
        <p:spPr bwMode="auto">
          <a:xfrm>
            <a:off x="571500" y="1390650"/>
            <a:ext cx="7643813" cy="5019675"/>
          </a:xfrm>
          <a:prstGeom prst="rect">
            <a:avLst/>
          </a:prstGeom>
          <a:noFill/>
          <a:ln w="9525">
            <a:noFill/>
            <a:miter lim="800000"/>
            <a:headEnd/>
            <a:tailEnd/>
          </a:ln>
        </p:spPr>
      </p:pic>
      <p:sp>
        <p:nvSpPr>
          <p:cNvPr id="29699" name="CasellaDiTesto 4"/>
          <p:cNvSpPr txBox="1">
            <a:spLocks noChangeArrowheads="1"/>
          </p:cNvSpPr>
          <p:nvPr/>
        </p:nvSpPr>
        <p:spPr bwMode="auto">
          <a:xfrm>
            <a:off x="642938" y="1714500"/>
            <a:ext cx="1912937" cy="1200150"/>
          </a:xfrm>
          <a:prstGeom prst="rect">
            <a:avLst/>
          </a:prstGeom>
          <a:solidFill>
            <a:srgbClr val="92D050"/>
          </a:solidFill>
          <a:ln w="9525">
            <a:noFill/>
            <a:miter lim="800000"/>
            <a:headEnd/>
            <a:tailEnd/>
          </a:ln>
        </p:spPr>
        <p:txBody>
          <a:bodyPr>
            <a:spAutoFit/>
          </a:bodyPr>
          <a:lstStyle/>
          <a:p>
            <a:pPr algn="ctr"/>
            <a:r>
              <a:rPr lang="en-US">
                <a:latin typeface="Calibri" pitchFamily="34" charset="0"/>
              </a:rPr>
              <a:t>Most patients cared for appropriately</a:t>
            </a:r>
          </a:p>
        </p:txBody>
      </p:sp>
      <p:sp>
        <p:nvSpPr>
          <p:cNvPr id="6" name="CasellaDiTesto 5"/>
          <p:cNvSpPr txBox="1">
            <a:spLocks noChangeArrowheads="1"/>
          </p:cNvSpPr>
          <p:nvPr/>
        </p:nvSpPr>
        <p:spPr bwMode="auto">
          <a:xfrm>
            <a:off x="5000625" y="2357438"/>
            <a:ext cx="1928813" cy="855662"/>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dirty="0">
                <a:latin typeface="+mn-lt"/>
              </a:rPr>
              <a:t>Few patients cared for well</a:t>
            </a:r>
          </a:p>
        </p:txBody>
      </p:sp>
      <p:sp>
        <p:nvSpPr>
          <p:cNvPr id="29701" name="CasellaDiTesto 6"/>
          <p:cNvSpPr txBox="1">
            <a:spLocks noChangeArrowheads="1"/>
          </p:cNvSpPr>
          <p:nvPr/>
        </p:nvSpPr>
        <p:spPr bwMode="auto">
          <a:xfrm>
            <a:off x="2714625" y="4857750"/>
            <a:ext cx="3357563" cy="646113"/>
          </a:xfrm>
          <a:prstGeom prst="rect">
            <a:avLst/>
          </a:prstGeom>
          <a:noFill/>
          <a:ln w="9525">
            <a:noFill/>
            <a:miter lim="800000"/>
            <a:headEnd/>
            <a:tailEnd/>
          </a:ln>
        </p:spPr>
        <p:txBody>
          <a:bodyPr>
            <a:spAutoFit/>
          </a:bodyPr>
          <a:lstStyle/>
          <a:p>
            <a:r>
              <a:rPr lang="en-US">
                <a:latin typeface="Calibri" pitchFamily="34" charset="0"/>
              </a:rPr>
              <a:t>Care very occasional, start after 6 years ! What about the infants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96913" y="549275"/>
            <a:ext cx="7772400" cy="1008063"/>
          </a:xfrm>
          <a:solidFill>
            <a:srgbClr val="FFFF00"/>
          </a:solidFill>
        </p:spPr>
        <p:txBody>
          <a:bodyPr/>
          <a:lstStyle/>
          <a:p>
            <a:pPr>
              <a:lnSpc>
                <a:spcPct val="90000"/>
              </a:lnSpc>
            </a:pPr>
            <a:r>
              <a:rPr lang="en-US" altLang="it-IT" sz="4000" b="1" dirty="0" smtClean="0">
                <a:solidFill>
                  <a:srgbClr val="FF0000"/>
                </a:solidFill>
              </a:rPr>
              <a:t>Potential </a:t>
            </a:r>
            <a:r>
              <a:rPr lang="en-US" altLang="it-IT" sz="4000" b="1" dirty="0" err="1" smtClean="0">
                <a:solidFill>
                  <a:srgbClr val="FF0000"/>
                </a:solidFill>
              </a:rPr>
              <a:t>coeliac</a:t>
            </a:r>
            <a:r>
              <a:rPr lang="en-US" altLang="it-IT" sz="4000" b="1" dirty="0" smtClean="0">
                <a:solidFill>
                  <a:srgbClr val="FF0000"/>
                </a:solidFill>
              </a:rPr>
              <a:t> disease (PCD)</a:t>
            </a:r>
          </a:p>
        </p:txBody>
      </p:sp>
      <p:sp>
        <p:nvSpPr>
          <p:cNvPr id="4099" name="Rectangle 3"/>
          <p:cNvSpPr>
            <a:spLocks noGrp="1" noChangeArrowheads="1"/>
          </p:cNvSpPr>
          <p:nvPr>
            <p:ph type="body" idx="4294967295"/>
          </p:nvPr>
        </p:nvSpPr>
        <p:spPr>
          <a:xfrm>
            <a:off x="468313" y="1989138"/>
            <a:ext cx="8229600" cy="1008062"/>
          </a:xfrm>
        </p:spPr>
        <p:txBody>
          <a:bodyPr/>
          <a:lstStyle/>
          <a:p>
            <a:pPr marL="0" indent="0" algn="just">
              <a:buFontTx/>
              <a:buNone/>
            </a:pPr>
            <a:r>
              <a:rPr lang="en-US" altLang="it-IT" sz="2800" smtClean="0"/>
              <a:t>Normal small intestinal mucosa, at increased risk of developing CD, as indicated by positive CD serology </a:t>
            </a:r>
          </a:p>
          <a:p>
            <a:pPr marL="0" indent="0" algn="r">
              <a:buFontTx/>
              <a:buNone/>
            </a:pPr>
            <a:r>
              <a:rPr lang="en-US" altLang="it-IT" sz="2800" smtClean="0"/>
              <a:t>(Ludvigsson et al, Gut 2012)</a:t>
            </a:r>
          </a:p>
          <a:p>
            <a:pPr marL="0" indent="0" algn="just">
              <a:buFontTx/>
              <a:buNone/>
            </a:pPr>
            <a:endParaRPr lang="en-US" altLang="it-IT" sz="2800" smtClean="0"/>
          </a:p>
          <a:p>
            <a:pPr marL="0" indent="0" algn="just">
              <a:buFontTx/>
              <a:buNone/>
            </a:pPr>
            <a:r>
              <a:rPr lang="en-US" altLang="it-IT" sz="2800" smtClean="0"/>
              <a:t>Presence of CD-specific antibodies and compatible HLA, but without histological abnormalities in duodenal biopsies. May or may not have symptoms and signs.  May not develop a gluten-dependent enteropathy later.</a:t>
            </a:r>
          </a:p>
          <a:p>
            <a:pPr marL="0" indent="0" algn="r">
              <a:buFontTx/>
              <a:buNone/>
            </a:pPr>
            <a:r>
              <a:rPr lang="en-US" altLang="it-IT" sz="2800" smtClean="0"/>
              <a:t>(Husby et al, JPGN 2012)</a:t>
            </a:r>
            <a:endParaRPr lang="it-IT" altLang="it-IT" sz="2800" smtClean="0"/>
          </a:p>
          <a:p>
            <a:pPr marL="0" indent="0" algn="just">
              <a:buFontTx/>
              <a:buNone/>
            </a:pPr>
            <a:endParaRPr lang="it-IT" altLang="it-IT" sz="2800" smtClean="0"/>
          </a:p>
          <a:p>
            <a:pPr marL="0" indent="0" algn="just">
              <a:lnSpc>
                <a:spcPct val="150000"/>
              </a:lnSpc>
              <a:buFontTx/>
              <a:buNone/>
            </a:pPr>
            <a:endParaRPr lang="en-US" altLang="it-IT" sz="280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1771650" y="857250"/>
          <a:ext cx="5429250" cy="5116116"/>
        </p:xfrm>
        <a:graphic>
          <a:graphicData uri="http://schemas.openxmlformats.org/presentationml/2006/ole">
            <mc:AlternateContent xmlns:mc="http://schemas.openxmlformats.org/markup-compatibility/2006">
              <mc:Choice xmlns:v="urn:schemas-microsoft-com:vml" Requires="v">
                <p:oleObj spid="_x0000_s244741" name="Fotografia Photo Editor" r:id="rId4" imgW="13314286" imgH="12546176" progId="MSPhotoEd.3">
                  <p:embed/>
                </p:oleObj>
              </mc:Choice>
              <mc:Fallback>
                <p:oleObj name="Fotografia Photo Editor" r:id="rId4" imgW="13314286" imgH="12546176" progId="MSPhotoEd.3">
                  <p:embed/>
                  <p:pic>
                    <p:nvPicPr>
                      <p:cNvPr id="481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857250"/>
                        <a:ext cx="5429250" cy="51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olo 1"/>
          <p:cNvSpPr>
            <a:spLocks noGrp="1"/>
          </p:cNvSpPr>
          <p:nvPr>
            <p:ph type="title"/>
          </p:nvPr>
        </p:nvSpPr>
        <p:spPr>
          <a:xfrm>
            <a:off x="978011" y="928814"/>
            <a:ext cx="6222890" cy="506894"/>
          </a:xfrm>
          <a:solidFill>
            <a:srgbClr val="92D050"/>
          </a:solidFill>
        </p:spPr>
        <p:txBody>
          <a:bodyPr>
            <a:normAutofit fontScale="90000"/>
          </a:bodyPr>
          <a:lstStyle/>
          <a:p>
            <a:r>
              <a:rPr lang="it-IT" sz="2400" dirty="0"/>
              <a:t>Il Villaggio  di </a:t>
            </a:r>
            <a:r>
              <a:rPr lang="it-IT" sz="2400" dirty="0" err="1"/>
              <a:t>Catal</a:t>
            </a:r>
            <a:r>
              <a:rPr lang="it-IT" sz="2400" dirty="0"/>
              <a:t> </a:t>
            </a:r>
            <a:r>
              <a:rPr lang="it-IT" sz="2400" dirty="0" err="1"/>
              <a:t>Hoiuk</a:t>
            </a:r>
            <a:r>
              <a:rPr lang="it-IT" sz="2400" dirty="0"/>
              <a:t>  delle prime granaglie</a:t>
            </a:r>
            <a:endParaRPr lang="it-IT" sz="2400" dirty="0"/>
          </a:p>
        </p:txBody>
      </p:sp>
    </p:spTree>
    <p:extLst>
      <p:ext uri="{BB962C8B-B14F-4D97-AF65-F5344CB8AC3E}">
        <p14:creationId xmlns:p14="http://schemas.microsoft.com/office/powerpoint/2010/main" val="3929951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122" name="CasellaDiTesto 2"/>
          <p:cNvSpPr txBox="1">
            <a:spLocks noChangeArrowheads="1"/>
          </p:cNvSpPr>
          <p:nvPr/>
        </p:nvSpPr>
        <p:spPr bwMode="auto">
          <a:xfrm>
            <a:off x="144463" y="373063"/>
            <a:ext cx="8569325" cy="584200"/>
          </a:xfrm>
          <a:prstGeom prst="rect">
            <a:avLst/>
          </a:prstGeom>
          <a:solidFill>
            <a:schemeClr val="accent2">
              <a:lumMod val="75000"/>
            </a:schemeClr>
          </a:solidFill>
          <a:ln w="9525">
            <a:noFill/>
            <a:miter lim="800000"/>
            <a:headEnd/>
            <a:tailEnd/>
          </a:ln>
        </p:spPr>
        <p:txBody>
          <a:bodyPr>
            <a:spAutoFit/>
          </a:bodyPr>
          <a:lstStyle/>
          <a:p>
            <a:pPr algn="ctr" eaLnBrk="1" hangingPunct="1"/>
            <a:r>
              <a:rPr lang="it-IT" altLang="it-IT" sz="3200" b="1" dirty="0" err="1">
                <a:solidFill>
                  <a:srgbClr val="FF0000"/>
                </a:solidFill>
              </a:rPr>
              <a:t>Progression</a:t>
            </a:r>
            <a:r>
              <a:rPr lang="it-IT" altLang="it-IT" sz="3200" b="1" dirty="0">
                <a:solidFill>
                  <a:srgbClr val="FF0000"/>
                </a:solidFill>
              </a:rPr>
              <a:t> </a:t>
            </a:r>
            <a:r>
              <a:rPr lang="it-IT" altLang="it-IT" sz="3200" b="1" dirty="0" err="1">
                <a:solidFill>
                  <a:srgbClr val="FF0000"/>
                </a:solidFill>
              </a:rPr>
              <a:t>of</a:t>
            </a:r>
            <a:r>
              <a:rPr lang="it-IT" altLang="it-IT" sz="3200" b="1" dirty="0">
                <a:solidFill>
                  <a:srgbClr val="FF0000"/>
                </a:solidFill>
              </a:rPr>
              <a:t> the </a:t>
            </a:r>
            <a:r>
              <a:rPr lang="it-IT" altLang="it-IT" sz="3200" b="1" dirty="0" err="1">
                <a:solidFill>
                  <a:srgbClr val="FF0000"/>
                </a:solidFill>
              </a:rPr>
              <a:t>study</a:t>
            </a:r>
            <a:r>
              <a:rPr lang="it-IT" altLang="it-IT" sz="3200" b="1" dirty="0">
                <a:solidFill>
                  <a:srgbClr val="FF0000"/>
                </a:solidFill>
              </a:rPr>
              <a:t> PCD </a:t>
            </a:r>
            <a:r>
              <a:rPr lang="it-IT" altLang="it-IT" sz="3200" b="1" dirty="0" err="1">
                <a:solidFill>
                  <a:srgbClr val="FF0000"/>
                </a:solidFill>
              </a:rPr>
              <a:t>cohort</a:t>
            </a:r>
            <a:r>
              <a:rPr lang="it-IT" altLang="it-IT" sz="3200" b="1" dirty="0">
                <a:solidFill>
                  <a:srgbClr val="FF0000"/>
                </a:solidFill>
              </a:rPr>
              <a:t> </a:t>
            </a:r>
            <a:endParaRPr lang="it-IT" altLang="it-IT" sz="3200" b="1" i="1" dirty="0"/>
          </a:p>
        </p:txBody>
      </p:sp>
      <p:sp>
        <p:nvSpPr>
          <p:cNvPr id="6" name="Rettangolo 5"/>
          <p:cNvSpPr/>
          <p:nvPr/>
        </p:nvSpPr>
        <p:spPr bwMode="auto">
          <a:xfrm>
            <a:off x="3028950" y="1428750"/>
            <a:ext cx="1857375" cy="4143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357  </a:t>
            </a:r>
            <a:r>
              <a:rPr lang="it-IT" sz="2000" b="1" dirty="0" err="1" smtClean="0">
                <a:solidFill>
                  <a:schemeClr val="tx1"/>
                </a:solidFill>
              </a:rPr>
              <a:t>Enrolled</a:t>
            </a:r>
            <a:endParaRPr lang="it-IT" sz="2000" b="1" dirty="0">
              <a:solidFill>
                <a:schemeClr val="tx1"/>
              </a:solidFill>
            </a:endParaRPr>
          </a:p>
        </p:txBody>
      </p:sp>
      <p:sp>
        <p:nvSpPr>
          <p:cNvPr id="7" name="Rettangolo 6"/>
          <p:cNvSpPr/>
          <p:nvPr/>
        </p:nvSpPr>
        <p:spPr bwMode="auto">
          <a:xfrm>
            <a:off x="5743575" y="2214563"/>
            <a:ext cx="2573338" cy="3206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48 </a:t>
            </a:r>
            <a:r>
              <a:rPr lang="it-IT" sz="2000" b="1" dirty="0" err="1" smtClean="0">
                <a:solidFill>
                  <a:schemeClr val="tx1"/>
                </a:solidFill>
              </a:rPr>
              <a:t>symptoms</a:t>
            </a:r>
            <a:r>
              <a:rPr lang="it-IT" sz="2000" b="1" dirty="0" smtClean="0">
                <a:solidFill>
                  <a:schemeClr val="tx1"/>
                </a:solidFill>
              </a:rPr>
              <a:t> (13%)</a:t>
            </a:r>
            <a:endParaRPr lang="it-IT" sz="2000" b="1" dirty="0">
              <a:solidFill>
                <a:schemeClr val="tx1"/>
              </a:solidFill>
            </a:endParaRPr>
          </a:p>
        </p:txBody>
      </p:sp>
      <p:sp>
        <p:nvSpPr>
          <p:cNvPr id="8" name="Rettangolo 7"/>
          <p:cNvSpPr/>
          <p:nvPr/>
        </p:nvSpPr>
        <p:spPr bwMode="auto">
          <a:xfrm>
            <a:off x="5743575" y="2857500"/>
            <a:ext cx="2284413"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9 </a:t>
            </a:r>
            <a:r>
              <a:rPr lang="it-IT" sz="2000" b="1" dirty="0" err="1" smtClean="0">
                <a:solidFill>
                  <a:schemeClr val="tx1"/>
                </a:solidFill>
              </a:rPr>
              <a:t>parents</a:t>
            </a:r>
            <a:r>
              <a:rPr lang="it-IT" sz="2000" b="1" dirty="0" smtClean="0">
                <a:solidFill>
                  <a:schemeClr val="tx1"/>
                </a:solidFill>
              </a:rPr>
              <a:t> </a:t>
            </a:r>
            <a:r>
              <a:rPr lang="it-IT" sz="2000" b="1" dirty="0" err="1" smtClean="0">
                <a:solidFill>
                  <a:schemeClr val="tx1"/>
                </a:solidFill>
              </a:rPr>
              <a:t>choice</a:t>
            </a:r>
            <a:endParaRPr lang="it-IT" sz="2000" b="1" dirty="0">
              <a:solidFill>
                <a:schemeClr val="tx1"/>
              </a:solidFill>
            </a:endParaRPr>
          </a:p>
        </p:txBody>
      </p:sp>
      <p:sp>
        <p:nvSpPr>
          <p:cNvPr id="9" name="Rettangolo 8"/>
          <p:cNvSpPr/>
          <p:nvPr/>
        </p:nvSpPr>
        <p:spPr bwMode="auto">
          <a:xfrm>
            <a:off x="1457325" y="3571875"/>
            <a:ext cx="4986338" cy="550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300 </a:t>
            </a:r>
            <a:r>
              <a:rPr lang="it-IT" sz="2000" b="1" dirty="0" err="1" smtClean="0">
                <a:solidFill>
                  <a:schemeClr val="tx1"/>
                </a:solidFill>
              </a:rPr>
              <a:t>asymptomatic</a:t>
            </a:r>
            <a:r>
              <a:rPr lang="it-IT" sz="2000" b="1" dirty="0" smtClean="0">
                <a:solidFill>
                  <a:schemeClr val="tx1"/>
                </a:solidFill>
              </a:rPr>
              <a:t>  </a:t>
            </a:r>
            <a:r>
              <a:rPr lang="it-IT" sz="2000" b="1" dirty="0" err="1" smtClean="0">
                <a:solidFill>
                  <a:schemeClr val="tx1"/>
                </a:solidFill>
              </a:rPr>
              <a:t>followed</a:t>
            </a:r>
            <a:r>
              <a:rPr lang="it-IT" sz="2000" b="1" dirty="0" smtClean="0">
                <a:solidFill>
                  <a:schemeClr val="tx1"/>
                </a:solidFill>
              </a:rPr>
              <a:t> on a </a:t>
            </a:r>
          </a:p>
          <a:p>
            <a:pPr algn="ctr">
              <a:defRPr/>
            </a:pPr>
            <a:r>
              <a:rPr lang="it-IT" sz="2000" b="1" dirty="0" err="1" smtClean="0">
                <a:solidFill>
                  <a:schemeClr val="tx1"/>
                </a:solidFill>
              </a:rPr>
              <a:t>gluten</a:t>
            </a:r>
            <a:r>
              <a:rPr lang="it-IT" sz="2000" b="1" dirty="0" smtClean="0">
                <a:solidFill>
                  <a:schemeClr val="tx1"/>
                </a:solidFill>
              </a:rPr>
              <a:t> </a:t>
            </a:r>
            <a:r>
              <a:rPr lang="it-IT" sz="2000" b="1" dirty="0" err="1" smtClean="0">
                <a:solidFill>
                  <a:schemeClr val="tx1"/>
                </a:solidFill>
              </a:rPr>
              <a:t>containing</a:t>
            </a:r>
            <a:r>
              <a:rPr lang="it-IT" sz="2000" b="1" dirty="0" smtClean="0">
                <a:solidFill>
                  <a:schemeClr val="tx1"/>
                </a:solidFill>
              </a:rPr>
              <a:t>  </a:t>
            </a:r>
            <a:r>
              <a:rPr lang="it-IT" sz="2000" b="1" dirty="0" err="1" smtClean="0">
                <a:solidFill>
                  <a:schemeClr val="tx1"/>
                </a:solidFill>
              </a:rPr>
              <a:t>diet</a:t>
            </a:r>
            <a:endParaRPr lang="it-IT" sz="2000" b="1" dirty="0">
              <a:solidFill>
                <a:schemeClr val="tx1"/>
              </a:solidFill>
            </a:endParaRPr>
          </a:p>
        </p:txBody>
      </p:sp>
      <p:sp>
        <p:nvSpPr>
          <p:cNvPr id="10" name="Rettangolo 9"/>
          <p:cNvSpPr/>
          <p:nvPr/>
        </p:nvSpPr>
        <p:spPr bwMode="auto">
          <a:xfrm>
            <a:off x="5780088" y="4357688"/>
            <a:ext cx="2392362"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47 </a:t>
            </a:r>
            <a:r>
              <a:rPr lang="it-IT" sz="2000" b="1" dirty="0" err="1" smtClean="0">
                <a:solidFill>
                  <a:schemeClr val="tx1"/>
                </a:solidFill>
              </a:rPr>
              <a:t>symptoms</a:t>
            </a:r>
            <a:r>
              <a:rPr lang="it-IT" sz="2000" b="1" dirty="0" smtClean="0">
                <a:solidFill>
                  <a:schemeClr val="tx1"/>
                </a:solidFill>
              </a:rPr>
              <a:t> (15%)</a:t>
            </a:r>
            <a:endParaRPr lang="it-IT" sz="2000" b="1" dirty="0">
              <a:solidFill>
                <a:schemeClr val="tx1"/>
              </a:solidFill>
            </a:endParaRPr>
          </a:p>
        </p:txBody>
      </p:sp>
      <p:sp>
        <p:nvSpPr>
          <p:cNvPr id="11" name="Rettangolo 10"/>
          <p:cNvSpPr/>
          <p:nvPr/>
        </p:nvSpPr>
        <p:spPr bwMode="auto">
          <a:xfrm>
            <a:off x="5743575" y="4929188"/>
            <a:ext cx="2428875"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47 </a:t>
            </a:r>
            <a:r>
              <a:rPr lang="it-IT" sz="2000" b="1" dirty="0" err="1" smtClean="0">
                <a:solidFill>
                  <a:schemeClr val="tx1"/>
                </a:solidFill>
              </a:rPr>
              <a:t>Villous</a:t>
            </a:r>
            <a:r>
              <a:rPr lang="it-IT" sz="2000" b="1" dirty="0" smtClean="0">
                <a:solidFill>
                  <a:schemeClr val="tx1"/>
                </a:solidFill>
              </a:rPr>
              <a:t> </a:t>
            </a:r>
            <a:r>
              <a:rPr lang="it-IT" sz="2000" b="1" dirty="0" err="1" smtClean="0">
                <a:solidFill>
                  <a:schemeClr val="tx1"/>
                </a:solidFill>
              </a:rPr>
              <a:t>atrophy</a:t>
            </a:r>
            <a:r>
              <a:rPr lang="it-IT" sz="2000" b="1" dirty="0" smtClean="0">
                <a:solidFill>
                  <a:schemeClr val="tx1"/>
                </a:solidFill>
              </a:rPr>
              <a:t> </a:t>
            </a:r>
            <a:endParaRPr lang="it-IT" sz="2000" b="1" dirty="0">
              <a:solidFill>
                <a:schemeClr val="tx1"/>
              </a:solidFill>
            </a:endParaRPr>
          </a:p>
        </p:txBody>
      </p:sp>
      <p:sp>
        <p:nvSpPr>
          <p:cNvPr id="12" name="Rettangolo 11"/>
          <p:cNvSpPr/>
          <p:nvPr/>
        </p:nvSpPr>
        <p:spPr bwMode="auto">
          <a:xfrm>
            <a:off x="852488" y="5429250"/>
            <a:ext cx="6232525" cy="57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206 </a:t>
            </a:r>
            <a:r>
              <a:rPr lang="it-IT" sz="2000" b="1" dirty="0" err="1" smtClean="0">
                <a:solidFill>
                  <a:schemeClr val="tx1"/>
                </a:solidFill>
              </a:rPr>
              <a:t>Still</a:t>
            </a:r>
            <a:r>
              <a:rPr lang="it-IT" sz="2000" b="1" dirty="0" smtClean="0">
                <a:solidFill>
                  <a:schemeClr val="tx1"/>
                </a:solidFill>
              </a:rPr>
              <a:t> on a </a:t>
            </a:r>
            <a:r>
              <a:rPr lang="it-IT" sz="2000" b="1" dirty="0" err="1" smtClean="0">
                <a:solidFill>
                  <a:schemeClr val="tx1"/>
                </a:solidFill>
              </a:rPr>
              <a:t>gluten</a:t>
            </a:r>
            <a:r>
              <a:rPr lang="it-IT" sz="2000" b="1" dirty="0" smtClean="0">
                <a:solidFill>
                  <a:schemeClr val="tx1"/>
                </a:solidFill>
              </a:rPr>
              <a:t> </a:t>
            </a:r>
            <a:r>
              <a:rPr lang="it-IT" sz="2000" b="1" dirty="0" err="1" smtClean="0">
                <a:solidFill>
                  <a:schemeClr val="tx1"/>
                </a:solidFill>
              </a:rPr>
              <a:t>containing</a:t>
            </a:r>
            <a:r>
              <a:rPr lang="it-IT" sz="2000" b="1" dirty="0" smtClean="0">
                <a:solidFill>
                  <a:schemeClr val="tx1"/>
                </a:solidFill>
              </a:rPr>
              <a:t>  </a:t>
            </a:r>
            <a:r>
              <a:rPr lang="it-IT" sz="2000" b="1" dirty="0" err="1" smtClean="0">
                <a:solidFill>
                  <a:schemeClr val="tx1"/>
                </a:solidFill>
              </a:rPr>
              <a:t>diet</a:t>
            </a:r>
            <a:r>
              <a:rPr lang="it-IT" sz="2000" b="1" dirty="0" smtClean="0">
                <a:solidFill>
                  <a:schemeClr val="tx1"/>
                </a:solidFill>
              </a:rPr>
              <a:t> </a:t>
            </a:r>
            <a:r>
              <a:rPr lang="it-IT" sz="2000" b="1" dirty="0" err="1" smtClean="0">
                <a:solidFill>
                  <a:schemeClr val="tx1"/>
                </a:solidFill>
              </a:rPr>
              <a:t>after</a:t>
            </a:r>
            <a:r>
              <a:rPr lang="it-IT" sz="2000" b="1" dirty="0" smtClean="0">
                <a:solidFill>
                  <a:schemeClr val="tx1"/>
                </a:solidFill>
              </a:rPr>
              <a:t> 9 </a:t>
            </a:r>
            <a:r>
              <a:rPr lang="it-IT" sz="2000" b="1" dirty="0" err="1" smtClean="0">
                <a:solidFill>
                  <a:schemeClr val="tx1"/>
                </a:solidFill>
              </a:rPr>
              <a:t>years</a:t>
            </a:r>
            <a:endParaRPr lang="it-IT" sz="2000" b="1" dirty="0">
              <a:solidFill>
                <a:schemeClr val="tx1"/>
              </a:solidFill>
            </a:endParaRPr>
          </a:p>
        </p:txBody>
      </p:sp>
      <p:cxnSp>
        <p:nvCxnSpPr>
          <p:cNvPr id="13" name="Connettore 1 12"/>
          <p:cNvCxnSpPr>
            <a:stCxn id="6" idx="2"/>
            <a:endCxn id="9" idx="0"/>
          </p:cNvCxnSpPr>
          <p:nvPr/>
        </p:nvCxnSpPr>
        <p:spPr bwMode="auto">
          <a:xfrm flipH="1">
            <a:off x="3951288" y="1843088"/>
            <a:ext cx="6350" cy="17287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bwMode="auto">
          <a:xfrm>
            <a:off x="3971925" y="2357438"/>
            <a:ext cx="914400" cy="3429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GFD</a:t>
            </a:r>
            <a:endParaRPr lang="it-IT" sz="2000" b="1" dirty="0">
              <a:solidFill>
                <a:schemeClr val="tx1"/>
              </a:solidFill>
            </a:endParaRPr>
          </a:p>
        </p:txBody>
      </p:sp>
      <p:cxnSp>
        <p:nvCxnSpPr>
          <p:cNvPr id="15" name="Connettore 1 14"/>
          <p:cNvCxnSpPr/>
          <p:nvPr/>
        </p:nvCxnSpPr>
        <p:spPr bwMode="auto">
          <a:xfrm rot="5400000">
            <a:off x="3315494" y="4785519"/>
            <a:ext cx="1285875" cy="15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4 15"/>
          <p:cNvCxnSpPr/>
          <p:nvPr/>
        </p:nvCxnSpPr>
        <p:spPr bwMode="auto">
          <a:xfrm>
            <a:off x="3957638" y="2643188"/>
            <a:ext cx="1785937" cy="393700"/>
          </a:xfrm>
          <a:prstGeom prst="bentConnector3">
            <a:avLst>
              <a:gd name="adj1"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bwMode="auto">
          <a:xfrm>
            <a:off x="4100513" y="4214813"/>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it-IT" sz="2000" b="1" dirty="0" smtClean="0">
                <a:solidFill>
                  <a:schemeClr val="tx1"/>
                </a:solidFill>
              </a:rPr>
              <a:t>GFD</a:t>
            </a:r>
            <a:endParaRPr lang="it-IT" sz="2000" b="1" dirty="0">
              <a:solidFill>
                <a:schemeClr val="tx1"/>
              </a:solidFill>
            </a:endParaRPr>
          </a:p>
        </p:txBody>
      </p:sp>
      <p:cxnSp>
        <p:nvCxnSpPr>
          <p:cNvPr id="18" name="Connettore 4 17"/>
          <p:cNvCxnSpPr>
            <a:endCxn id="10" idx="1"/>
          </p:cNvCxnSpPr>
          <p:nvPr/>
        </p:nvCxnSpPr>
        <p:spPr bwMode="auto">
          <a:xfrm flipV="1">
            <a:off x="4029075" y="4537075"/>
            <a:ext cx="1751013" cy="249238"/>
          </a:xfrm>
          <a:prstGeom prst="bentConnector3">
            <a:avLst>
              <a:gd name="adj1"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4 18"/>
          <p:cNvCxnSpPr>
            <a:endCxn id="11" idx="1"/>
          </p:cNvCxnSpPr>
          <p:nvPr/>
        </p:nvCxnSpPr>
        <p:spPr bwMode="auto">
          <a:xfrm>
            <a:off x="3957638" y="4786313"/>
            <a:ext cx="1785937" cy="322262"/>
          </a:xfrm>
          <a:prstGeom prst="bentConnector3">
            <a:avLst>
              <a:gd name="adj1" fmla="val 5213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4 19"/>
          <p:cNvCxnSpPr>
            <a:stCxn id="7" idx="1"/>
          </p:cNvCxnSpPr>
          <p:nvPr/>
        </p:nvCxnSpPr>
        <p:spPr bwMode="auto">
          <a:xfrm rot="10800000" flipV="1">
            <a:off x="3957638" y="2374900"/>
            <a:ext cx="1785937" cy="254000"/>
          </a:xfrm>
          <a:prstGeom prst="bentConnector3">
            <a:avLst>
              <a:gd name="adj1"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olo 1"/>
          <p:cNvSpPr txBox="1">
            <a:spLocks/>
          </p:cNvSpPr>
          <p:nvPr/>
        </p:nvSpPr>
        <p:spPr>
          <a:xfrm>
            <a:off x="684213" y="328613"/>
            <a:ext cx="7772400" cy="928687"/>
          </a:xfrm>
          <a:prstGeom prst="rect">
            <a:avLst/>
          </a:prstGeom>
          <a:solidFill>
            <a:schemeClr val="accent2">
              <a:lumMod val="75000"/>
            </a:schemeClr>
          </a:solidFill>
        </p:spPr>
        <p:txBody>
          <a:bodyPr/>
          <a:lstStyle/>
          <a:p>
            <a:pPr algn="ctr" fontAlgn="auto">
              <a:spcAft>
                <a:spcPts val="0"/>
              </a:spcAft>
              <a:defRPr/>
            </a:pPr>
            <a:r>
              <a:rPr lang="en-US" sz="4000" kern="0" dirty="0">
                <a:solidFill>
                  <a:srgbClr val="FF0000"/>
                </a:solidFill>
                <a:latin typeface="+mj-lt"/>
                <a:ea typeface="+mj-ea"/>
                <a:cs typeface="MS PGothic" pitchFamily="34" charset="-128"/>
              </a:rPr>
              <a:t>Will all become </a:t>
            </a:r>
            <a:r>
              <a:rPr lang="en-US" sz="4000" kern="0" dirty="0" err="1">
                <a:solidFill>
                  <a:srgbClr val="FF0000"/>
                </a:solidFill>
                <a:latin typeface="+mj-lt"/>
                <a:ea typeface="+mj-ea"/>
                <a:cs typeface="MS PGothic" pitchFamily="34" charset="-128"/>
              </a:rPr>
              <a:t>coeliac</a:t>
            </a:r>
            <a:r>
              <a:rPr lang="en-US" sz="4000" kern="0" dirty="0">
                <a:solidFill>
                  <a:srgbClr val="FF0000"/>
                </a:solidFill>
                <a:latin typeface="+mj-lt"/>
                <a:ea typeface="+mj-ea"/>
                <a:cs typeface="MS PGothic" pitchFamily="34" charset="-128"/>
              </a:rPr>
              <a:t>?</a:t>
            </a:r>
          </a:p>
          <a:p>
            <a:pPr algn="ctr" fontAlgn="auto">
              <a:spcAft>
                <a:spcPts val="0"/>
              </a:spcAft>
              <a:defRPr/>
            </a:pPr>
            <a:endParaRPr lang="it-IT" sz="4000" kern="0" dirty="0">
              <a:solidFill>
                <a:srgbClr val="FF0000"/>
              </a:solidFill>
              <a:latin typeface="+mj-lt"/>
              <a:ea typeface="+mj-ea"/>
              <a:cs typeface="MS PGothic" pitchFamily="34" charset="-128"/>
            </a:endParaRPr>
          </a:p>
        </p:txBody>
      </p:sp>
      <p:pic>
        <p:nvPicPr>
          <p:cNvPr id="10243" name="Picture 8"/>
          <p:cNvPicPr>
            <a:picLocks noChangeAspect="1" noChangeArrowheads="1"/>
          </p:cNvPicPr>
          <p:nvPr/>
        </p:nvPicPr>
        <p:blipFill>
          <a:blip r:embed="rId2" cstate="print"/>
          <a:srcRect/>
          <a:stretch>
            <a:fillRect/>
          </a:stretch>
        </p:blipFill>
        <p:spPr bwMode="auto">
          <a:xfrm>
            <a:off x="117475" y="1585913"/>
            <a:ext cx="5121275" cy="4103687"/>
          </a:xfrm>
          <a:prstGeom prst="rect">
            <a:avLst/>
          </a:prstGeom>
          <a:noFill/>
          <a:ln w="9525">
            <a:noFill/>
            <a:miter lim="800000"/>
            <a:headEnd/>
            <a:tailEnd/>
          </a:ln>
        </p:spPr>
      </p:pic>
      <p:sp>
        <p:nvSpPr>
          <p:cNvPr id="10244" name="CasellaDiTesto 1"/>
          <p:cNvSpPr txBox="1">
            <a:spLocks noChangeArrowheads="1"/>
          </p:cNvSpPr>
          <p:nvPr/>
        </p:nvSpPr>
        <p:spPr bwMode="auto">
          <a:xfrm>
            <a:off x="5302250" y="1585913"/>
            <a:ext cx="3743325" cy="1570037"/>
          </a:xfrm>
          <a:prstGeom prst="rect">
            <a:avLst/>
          </a:prstGeom>
          <a:noFill/>
          <a:ln w="9525">
            <a:solidFill>
              <a:srgbClr val="000000"/>
            </a:solidFill>
            <a:miter lim="800000"/>
            <a:headEnd/>
            <a:tailEnd/>
          </a:ln>
        </p:spPr>
        <p:txBody>
          <a:bodyPr>
            <a:spAutoFit/>
          </a:bodyPr>
          <a:lstStyle/>
          <a:p>
            <a:pPr algn="ctr" eaLnBrk="1" hangingPunct="1"/>
            <a:r>
              <a:rPr lang="it-IT" altLang="it-IT" b="1"/>
              <a:t>36% of probability to remain potential after  9 years of GCD!! </a:t>
            </a:r>
          </a:p>
          <a:p>
            <a:pPr algn="ctr" eaLnBrk="1" hangingPunct="1"/>
            <a:r>
              <a:rPr lang="it-IT" altLang="it-IT" b="1"/>
              <a:t>(median follow-up 46,1 m)</a:t>
            </a:r>
          </a:p>
        </p:txBody>
      </p:sp>
      <p:sp>
        <p:nvSpPr>
          <p:cNvPr id="10245" name="CasellaDiTesto 2"/>
          <p:cNvSpPr txBox="1">
            <a:spLocks noChangeArrowheads="1"/>
          </p:cNvSpPr>
          <p:nvPr/>
        </p:nvSpPr>
        <p:spPr bwMode="auto">
          <a:xfrm>
            <a:off x="5238750" y="3902075"/>
            <a:ext cx="3870325" cy="1200150"/>
          </a:xfrm>
          <a:prstGeom prst="rect">
            <a:avLst/>
          </a:prstGeom>
          <a:noFill/>
          <a:ln w="9525">
            <a:solidFill>
              <a:srgbClr val="000000"/>
            </a:solidFill>
            <a:miter lim="800000"/>
            <a:headEnd/>
            <a:tailEnd/>
          </a:ln>
        </p:spPr>
        <p:txBody>
          <a:bodyPr>
            <a:spAutoFit/>
          </a:bodyPr>
          <a:lstStyle/>
          <a:p>
            <a:pPr algn="ctr" eaLnBrk="1" hangingPunct="1"/>
            <a:r>
              <a:rPr lang="it-IT" altLang="it-IT" b="1"/>
              <a:t>Most patients (22/42) developed villous atrophy (VA) in the first two years.</a:t>
            </a:r>
          </a:p>
        </p:txBody>
      </p:sp>
      <p:sp>
        <p:nvSpPr>
          <p:cNvPr id="2" name="Rettangolo 1"/>
          <p:cNvSpPr>
            <a:spLocks noChangeArrowheads="1"/>
          </p:cNvSpPr>
          <p:nvPr/>
        </p:nvSpPr>
        <p:spPr bwMode="auto">
          <a:xfrm>
            <a:off x="6032500" y="5561013"/>
            <a:ext cx="2554288" cy="460375"/>
          </a:xfrm>
          <a:prstGeom prst="rect">
            <a:avLst/>
          </a:prstGeom>
          <a:noFill/>
          <a:ln w="9525">
            <a:solidFill>
              <a:schemeClr val="tx1"/>
            </a:solidFill>
            <a:miter lim="800000"/>
            <a:headEnd/>
            <a:tailEnd/>
          </a:ln>
        </p:spPr>
        <p:txBody>
          <a:bodyPr wrap="none">
            <a:spAutoFit/>
          </a:bodyPr>
          <a:lstStyle/>
          <a:p>
            <a:r>
              <a:rPr lang="it-IT" altLang="it-IT" b="1"/>
              <a:t>No sex differences</a:t>
            </a:r>
            <a:endParaRPr lang="it-IT" altLang="it-IT"/>
          </a:p>
        </p:txBody>
      </p:sp>
      <p:sp>
        <p:nvSpPr>
          <p:cNvPr id="5" name="Freccia a destra 4"/>
          <p:cNvSpPr>
            <a:spLocks noChangeArrowheads="1"/>
          </p:cNvSpPr>
          <p:nvPr/>
        </p:nvSpPr>
        <p:spPr bwMode="auto">
          <a:xfrm>
            <a:off x="3349625" y="4610100"/>
            <a:ext cx="647700" cy="287338"/>
          </a:xfrm>
          <a:prstGeom prst="rightArrow">
            <a:avLst>
              <a:gd name="adj1" fmla="val 50000"/>
              <a:gd name="adj2" fmla="val 50092"/>
            </a:avLst>
          </a:prstGeom>
          <a:solidFill>
            <a:schemeClr val="accent1"/>
          </a:solidFill>
          <a:ln w="9525" algn="ctr">
            <a:solidFill>
              <a:schemeClr val="tx1"/>
            </a:solidFill>
            <a:round/>
            <a:headEnd/>
            <a:tailEnd/>
          </a:ln>
        </p:spPr>
        <p:txBody>
          <a:bodyPr/>
          <a:lstStyle/>
          <a:p>
            <a:pPr algn="ctr" eaLnBrk="1" hangingPunct="1"/>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4"/>
                                        </p:tgtEl>
                                        <p:attrNameLst>
                                          <p:attrName>style.visibility</p:attrName>
                                        </p:attrNameLst>
                                      </p:cBhvr>
                                      <p:to>
                                        <p:strVal val="visible"/>
                                      </p:to>
                                    </p:set>
                                    <p:anim calcmode="lin" valueType="num">
                                      <p:cBhvr additive="base">
                                        <p:cTn id="15" dur="500" fill="hold"/>
                                        <p:tgtEl>
                                          <p:spTgt spid="10244"/>
                                        </p:tgtEl>
                                        <p:attrNameLst>
                                          <p:attrName>ppt_x</p:attrName>
                                        </p:attrNameLst>
                                      </p:cBhvr>
                                      <p:tavLst>
                                        <p:tav tm="0">
                                          <p:val>
                                            <p:strVal val="#ppt_x"/>
                                          </p:val>
                                        </p:tav>
                                        <p:tav tm="100000">
                                          <p:val>
                                            <p:strVal val="#ppt_x"/>
                                          </p:val>
                                        </p:tav>
                                      </p:tavLst>
                                    </p:anim>
                                    <p:anim calcmode="lin" valueType="num">
                                      <p:cBhvr additive="base">
                                        <p:cTn id="16"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additive="base">
                                        <p:cTn id="21" dur="500" fill="hold"/>
                                        <p:tgtEl>
                                          <p:spTgt spid="10245"/>
                                        </p:tgtEl>
                                        <p:attrNameLst>
                                          <p:attrName>ppt_x</p:attrName>
                                        </p:attrNameLst>
                                      </p:cBhvr>
                                      <p:tavLst>
                                        <p:tav tm="0">
                                          <p:val>
                                            <p:strVal val="#ppt_x"/>
                                          </p:val>
                                        </p:tav>
                                        <p:tav tm="100000">
                                          <p:val>
                                            <p:strVal val="#ppt_x"/>
                                          </p:val>
                                        </p:tav>
                                      </p:tavLst>
                                    </p:anim>
                                    <p:anim calcmode="lin" valueType="num">
                                      <p:cBhvr additive="base">
                                        <p:cTn id="22"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5" grpId="0" animBg="1"/>
      <p:bldP spid="2"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CasellaDiTesto 1"/>
          <p:cNvSpPr txBox="1">
            <a:spLocks noChangeArrowheads="1"/>
          </p:cNvSpPr>
          <p:nvPr/>
        </p:nvSpPr>
        <p:spPr bwMode="auto">
          <a:xfrm>
            <a:off x="679450" y="5708650"/>
            <a:ext cx="8172450" cy="461963"/>
          </a:xfrm>
          <a:prstGeom prst="rect">
            <a:avLst/>
          </a:prstGeom>
          <a:noFill/>
          <a:ln w="9525">
            <a:noFill/>
            <a:miter lim="800000"/>
            <a:headEnd/>
            <a:tailEnd/>
          </a:ln>
        </p:spPr>
        <p:txBody>
          <a:bodyPr>
            <a:spAutoFit/>
          </a:bodyPr>
          <a:lstStyle/>
          <a:p>
            <a:pPr algn="ctr" eaLnBrk="1" hangingPunct="1"/>
            <a:r>
              <a:rPr lang="it-IT" altLang="it-IT"/>
              <a:t>All have at risk HLA, but still </a:t>
            </a:r>
            <a:r>
              <a:rPr lang="it-IT" altLang="it-IT" b="1"/>
              <a:t>there is a dose-effect (p = 0,04)</a:t>
            </a:r>
          </a:p>
        </p:txBody>
      </p:sp>
      <p:sp>
        <p:nvSpPr>
          <p:cNvPr id="4" name="Titolo 1"/>
          <p:cNvSpPr txBox="1">
            <a:spLocks/>
          </p:cNvSpPr>
          <p:nvPr/>
        </p:nvSpPr>
        <p:spPr>
          <a:xfrm>
            <a:off x="685800" y="-26988"/>
            <a:ext cx="7772400" cy="575668"/>
          </a:xfrm>
          <a:prstGeom prst="rect">
            <a:avLst/>
          </a:prstGeom>
          <a:solidFill>
            <a:schemeClr val="accent2">
              <a:lumMod val="75000"/>
            </a:schemeClr>
          </a:solidFill>
        </p:spPr>
        <p:txBody>
          <a:bodyPr/>
          <a:lstStyle/>
          <a:p>
            <a:pPr algn="ctr" fontAlgn="auto">
              <a:spcAft>
                <a:spcPts val="0"/>
              </a:spcAft>
              <a:defRPr/>
            </a:pPr>
            <a:r>
              <a:rPr lang="en-US" sz="4000" kern="0" dirty="0">
                <a:solidFill>
                  <a:srgbClr val="FF0000"/>
                </a:solidFill>
                <a:latin typeface="+mj-lt"/>
                <a:ea typeface="+mj-ea"/>
                <a:cs typeface="MS PGothic" pitchFamily="34" charset="-128"/>
              </a:rPr>
              <a:t>Risk factors: HLA doses</a:t>
            </a:r>
          </a:p>
          <a:p>
            <a:pPr algn="ctr" fontAlgn="auto">
              <a:spcAft>
                <a:spcPts val="0"/>
              </a:spcAft>
              <a:defRPr/>
            </a:pPr>
            <a:endParaRPr lang="it-IT" sz="4000" kern="0" dirty="0">
              <a:solidFill>
                <a:srgbClr val="FF0000"/>
              </a:solidFill>
              <a:latin typeface="+mj-lt"/>
              <a:ea typeface="+mj-ea"/>
              <a:cs typeface="MS PGothic" pitchFamily="34" charset="-128"/>
            </a:endParaRPr>
          </a:p>
        </p:txBody>
      </p:sp>
      <p:grpSp>
        <p:nvGrpSpPr>
          <p:cNvPr id="2" name="Gruppo 1"/>
          <p:cNvGrpSpPr>
            <a:grpSpLocks/>
          </p:cNvGrpSpPr>
          <p:nvPr/>
        </p:nvGrpSpPr>
        <p:grpSpPr bwMode="auto">
          <a:xfrm>
            <a:off x="806450" y="692150"/>
            <a:ext cx="7920038" cy="4800600"/>
            <a:chOff x="684213" y="500608"/>
            <a:chExt cx="7920037" cy="4800600"/>
          </a:xfrm>
        </p:grpSpPr>
        <p:pic>
          <p:nvPicPr>
            <p:cNvPr id="9221" name="Picture 2"/>
            <p:cNvPicPr>
              <a:picLocks noChangeAspect="1" noChangeArrowheads="1"/>
            </p:cNvPicPr>
            <p:nvPr/>
          </p:nvPicPr>
          <p:blipFill>
            <a:blip r:embed="rId3" cstate="print"/>
            <a:srcRect/>
            <a:stretch>
              <a:fillRect/>
            </a:stretch>
          </p:blipFill>
          <p:spPr bwMode="auto">
            <a:xfrm>
              <a:off x="684213" y="500608"/>
              <a:ext cx="7920037" cy="4800600"/>
            </a:xfrm>
            <a:prstGeom prst="rect">
              <a:avLst/>
            </a:prstGeom>
            <a:noFill/>
            <a:ln w="9525">
              <a:noFill/>
              <a:miter lim="800000"/>
              <a:headEnd/>
              <a:tailEnd/>
            </a:ln>
          </p:spPr>
        </p:pic>
        <p:sp>
          <p:nvSpPr>
            <p:cNvPr id="9222" name="Fumetto 1 4"/>
            <p:cNvSpPr>
              <a:spLocks noChangeArrowheads="1"/>
            </p:cNvSpPr>
            <p:nvPr/>
          </p:nvSpPr>
          <p:spPr bwMode="auto">
            <a:xfrm>
              <a:off x="4572000" y="857250"/>
              <a:ext cx="1571625" cy="428625"/>
            </a:xfrm>
            <a:prstGeom prst="wedgeRectCallout">
              <a:avLst>
                <a:gd name="adj1" fmla="val -24472"/>
                <a:gd name="adj2" fmla="val 189907"/>
              </a:avLst>
            </a:prstGeom>
            <a:solidFill>
              <a:schemeClr val="accent1"/>
            </a:solidFill>
            <a:ln w="9525" algn="ctr">
              <a:solidFill>
                <a:schemeClr val="tx1"/>
              </a:solidFill>
              <a:round/>
              <a:headEnd/>
              <a:tailEnd/>
            </a:ln>
          </p:spPr>
          <p:txBody>
            <a:bodyPr/>
            <a:lstStyle/>
            <a:p>
              <a:pPr algn="ctr" eaLnBrk="1" hangingPunct="1"/>
              <a:r>
                <a:rPr lang="it-IT" altLang="it-IT"/>
                <a:t>DQ2/DQ2</a:t>
              </a:r>
            </a:p>
          </p:txBody>
        </p:sp>
        <p:sp>
          <p:nvSpPr>
            <p:cNvPr id="9223" name="Fumetto 1 5"/>
            <p:cNvSpPr>
              <a:spLocks noChangeArrowheads="1"/>
            </p:cNvSpPr>
            <p:nvPr/>
          </p:nvSpPr>
          <p:spPr bwMode="auto">
            <a:xfrm>
              <a:off x="3929063" y="3357563"/>
              <a:ext cx="857250" cy="500062"/>
            </a:xfrm>
            <a:prstGeom prst="wedgeRectCallout">
              <a:avLst>
                <a:gd name="adj1" fmla="val 90681"/>
                <a:gd name="adj2" fmla="val -231255"/>
              </a:avLst>
            </a:prstGeom>
            <a:solidFill>
              <a:schemeClr val="accent1"/>
            </a:solidFill>
            <a:ln w="9525" algn="ctr">
              <a:solidFill>
                <a:schemeClr val="tx1"/>
              </a:solidFill>
              <a:round/>
              <a:headEnd/>
              <a:tailEnd/>
            </a:ln>
          </p:spPr>
          <p:txBody>
            <a:bodyPr/>
            <a:lstStyle/>
            <a:p>
              <a:pPr algn="ctr" eaLnBrk="1" hangingPunct="1"/>
              <a:r>
                <a:rPr lang="it-IT" altLang="it-IT"/>
                <a:t>DQ2/</a:t>
              </a:r>
            </a:p>
          </p:txBody>
        </p:sp>
        <p:sp>
          <p:nvSpPr>
            <p:cNvPr id="9224" name="Fumetto 1 6"/>
            <p:cNvSpPr>
              <a:spLocks noChangeArrowheads="1"/>
            </p:cNvSpPr>
            <p:nvPr/>
          </p:nvSpPr>
          <p:spPr bwMode="auto">
            <a:xfrm>
              <a:off x="2071688" y="3214688"/>
              <a:ext cx="1000125" cy="500062"/>
            </a:xfrm>
            <a:prstGeom prst="wedgeRectCallout">
              <a:avLst>
                <a:gd name="adj1" fmla="val 43236"/>
                <a:gd name="adj2" fmla="val -279083"/>
              </a:avLst>
            </a:prstGeom>
            <a:solidFill>
              <a:schemeClr val="accent1"/>
            </a:solidFill>
            <a:ln w="9525" algn="ctr">
              <a:solidFill>
                <a:schemeClr val="tx1"/>
              </a:solidFill>
              <a:round/>
              <a:headEnd/>
              <a:tailEnd/>
            </a:ln>
          </p:spPr>
          <p:txBody>
            <a:bodyPr/>
            <a:lstStyle/>
            <a:p>
              <a:pPr algn="ctr" eaLnBrk="1" hangingPunct="1"/>
              <a:r>
                <a:rPr lang="it-IT" altLang="it-IT"/>
                <a:t>DQ8</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1000">
              <a:srgbClr val="FFC000"/>
            </a:gs>
          </a:gsLst>
        </a:gradFill>
        <a:effectLst/>
      </p:bgPr>
    </p:bg>
    <p:spTree>
      <p:nvGrpSpPr>
        <p:cNvPr id="1" name=""/>
        <p:cNvGrpSpPr/>
        <p:nvPr/>
      </p:nvGrpSpPr>
      <p:grpSpPr>
        <a:xfrm>
          <a:off x="0" y="0"/>
          <a:ext cx="0" cy="0"/>
          <a:chOff x="0" y="0"/>
          <a:chExt cx="0" cy="0"/>
        </a:xfrm>
      </p:grpSpPr>
      <p:sp>
        <p:nvSpPr>
          <p:cNvPr id="72707" name="Rectangle 2"/>
          <p:cNvSpPr>
            <a:spLocks noChangeArrowheads="1"/>
          </p:cNvSpPr>
          <p:nvPr/>
        </p:nvSpPr>
        <p:spPr bwMode="auto">
          <a:xfrm>
            <a:off x="1762125" y="-733425"/>
            <a:ext cx="9144000" cy="0"/>
          </a:xfrm>
          <a:prstGeom prst="rect">
            <a:avLst/>
          </a:prstGeom>
          <a:noFill/>
          <a:ln w="9525">
            <a:noFill/>
            <a:miter lim="800000"/>
            <a:headEnd/>
            <a:tailEnd/>
          </a:ln>
        </p:spPr>
        <p:txBody>
          <a:bodyPr>
            <a:spAutoFit/>
          </a:bodyPr>
          <a:lstStyle/>
          <a:p>
            <a:endParaRPr lang="en-GB"/>
          </a:p>
        </p:txBody>
      </p:sp>
      <p:graphicFrame>
        <p:nvGraphicFramePr>
          <p:cNvPr id="155651" name="Object 2"/>
          <p:cNvGraphicFramePr>
            <a:graphicFrameLocks noChangeAspect="1"/>
          </p:cNvGraphicFramePr>
          <p:nvPr/>
        </p:nvGraphicFramePr>
        <p:xfrm>
          <a:off x="2257425" y="0"/>
          <a:ext cx="4629150" cy="6858000"/>
        </p:xfrm>
        <a:graphic>
          <a:graphicData uri="http://schemas.openxmlformats.org/presentationml/2006/ole">
            <mc:AlternateContent xmlns:mc="http://schemas.openxmlformats.org/markup-compatibility/2006">
              <mc:Choice xmlns:v="urn:schemas-microsoft-com:vml" Requires="v">
                <p:oleObj spid="_x0000_s72725" name="Immagine" r:id="rId3" imgW="4053925" imgH="5527484" progId="Word.Picture.8">
                  <p:embed/>
                </p:oleObj>
              </mc:Choice>
              <mc:Fallback>
                <p:oleObj name="Immagine" r:id="rId3" imgW="4053925" imgH="5527484" progId="Word.Pictur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425" y="0"/>
                        <a:ext cx="462915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08" name="AutoShape 4"/>
          <p:cNvSpPr>
            <a:spLocks noChangeArrowheads="1"/>
          </p:cNvSpPr>
          <p:nvPr/>
        </p:nvSpPr>
        <p:spPr bwMode="auto">
          <a:xfrm>
            <a:off x="6324600" y="685800"/>
            <a:ext cx="1066800" cy="762000"/>
          </a:xfrm>
          <a:prstGeom prst="wedgeRoundRectCallout">
            <a:avLst>
              <a:gd name="adj1" fmla="val -213986"/>
              <a:gd name="adj2" fmla="val -47292"/>
              <a:gd name="adj3" fmla="val 16667"/>
            </a:avLst>
          </a:prstGeom>
          <a:solidFill>
            <a:schemeClr val="accent1"/>
          </a:solidFill>
          <a:ln w="9525">
            <a:solidFill>
              <a:schemeClr val="tx1"/>
            </a:solidFill>
            <a:miter lim="800000"/>
            <a:headEnd/>
            <a:tailEnd/>
          </a:ln>
        </p:spPr>
        <p:txBody>
          <a:bodyPr wrap="none" anchor="ctr"/>
          <a:lstStyle/>
          <a:p>
            <a:r>
              <a:rPr lang="it-IT"/>
              <a:t>DQ2-8</a:t>
            </a:r>
          </a:p>
        </p:txBody>
      </p:sp>
      <p:sp>
        <p:nvSpPr>
          <p:cNvPr id="72709" name="AutoShape 5"/>
          <p:cNvSpPr>
            <a:spLocks noChangeArrowheads="1"/>
          </p:cNvSpPr>
          <p:nvPr/>
        </p:nvSpPr>
        <p:spPr bwMode="auto">
          <a:xfrm>
            <a:off x="7924800" y="152400"/>
            <a:ext cx="1219200" cy="914400"/>
          </a:xfrm>
          <a:prstGeom prst="cloudCallout">
            <a:avLst>
              <a:gd name="adj1" fmla="val -94009"/>
              <a:gd name="adj2" fmla="val 81426"/>
            </a:avLst>
          </a:prstGeom>
          <a:solidFill>
            <a:schemeClr val="accent1"/>
          </a:solidFill>
          <a:ln w="9525">
            <a:solidFill>
              <a:schemeClr val="tx1"/>
            </a:solidFill>
            <a:round/>
            <a:headEnd/>
            <a:tailEnd/>
          </a:ln>
        </p:spPr>
        <p:txBody>
          <a:bodyPr wrap="none" anchor="ctr"/>
          <a:lstStyle/>
          <a:p>
            <a:r>
              <a:rPr lang="it-IT"/>
              <a:t>DR3-7</a:t>
            </a:r>
          </a:p>
        </p:txBody>
      </p:sp>
      <p:sp>
        <p:nvSpPr>
          <p:cNvPr id="72710" name="AutoShape 6"/>
          <p:cNvSpPr>
            <a:spLocks noChangeArrowheads="1"/>
          </p:cNvSpPr>
          <p:nvPr/>
        </p:nvSpPr>
        <p:spPr bwMode="auto">
          <a:xfrm>
            <a:off x="457200" y="1066800"/>
            <a:ext cx="1981200" cy="838200"/>
          </a:xfrm>
          <a:prstGeom prst="wedgeRoundRectCallout">
            <a:avLst>
              <a:gd name="adj1" fmla="val 168190"/>
              <a:gd name="adj2" fmla="val 56819"/>
              <a:gd name="adj3" fmla="val 16667"/>
            </a:avLst>
          </a:prstGeom>
          <a:solidFill>
            <a:schemeClr val="accent1"/>
          </a:solidFill>
          <a:ln w="9525">
            <a:solidFill>
              <a:schemeClr val="tx1"/>
            </a:solidFill>
            <a:miter lim="800000"/>
            <a:headEnd/>
            <a:tailEnd/>
          </a:ln>
        </p:spPr>
        <p:txBody>
          <a:bodyPr wrap="none" anchor="ctr"/>
          <a:lstStyle/>
          <a:p>
            <a:r>
              <a:rPr lang="it-IT"/>
              <a:t>Chrom 5q31-33</a:t>
            </a:r>
          </a:p>
        </p:txBody>
      </p:sp>
      <p:sp>
        <p:nvSpPr>
          <p:cNvPr id="72711" name="AutoShape 7"/>
          <p:cNvSpPr>
            <a:spLocks noChangeArrowheads="1"/>
          </p:cNvSpPr>
          <p:nvPr/>
        </p:nvSpPr>
        <p:spPr bwMode="auto">
          <a:xfrm>
            <a:off x="6858000" y="4495800"/>
            <a:ext cx="1752600" cy="685800"/>
          </a:xfrm>
          <a:prstGeom prst="wedgeRoundRectCallout">
            <a:avLst>
              <a:gd name="adj1" fmla="val -142662"/>
              <a:gd name="adj2" fmla="val -281713"/>
              <a:gd name="adj3" fmla="val 16667"/>
            </a:avLst>
          </a:prstGeom>
          <a:solidFill>
            <a:schemeClr val="accent1"/>
          </a:solidFill>
          <a:ln w="9525">
            <a:solidFill>
              <a:schemeClr val="tx1"/>
            </a:solidFill>
            <a:miter lim="800000"/>
            <a:headEnd/>
            <a:tailEnd/>
          </a:ln>
        </p:spPr>
        <p:txBody>
          <a:bodyPr wrap="none" anchor="ctr"/>
          <a:lstStyle/>
          <a:p>
            <a:r>
              <a:rPr lang="it-IT"/>
              <a:t>CTLA4</a:t>
            </a:r>
          </a:p>
        </p:txBody>
      </p:sp>
      <p:sp>
        <p:nvSpPr>
          <p:cNvPr id="72712" name="AutoShape 8"/>
          <p:cNvSpPr>
            <a:spLocks noChangeArrowheads="1"/>
          </p:cNvSpPr>
          <p:nvPr/>
        </p:nvSpPr>
        <p:spPr bwMode="auto">
          <a:xfrm>
            <a:off x="381000" y="2362200"/>
            <a:ext cx="2057400" cy="838200"/>
          </a:xfrm>
          <a:prstGeom prst="wedgeRoundRectCallout">
            <a:avLst>
              <a:gd name="adj1" fmla="val 159875"/>
              <a:gd name="adj2" fmla="val -31819"/>
              <a:gd name="adj3" fmla="val 16667"/>
            </a:avLst>
          </a:prstGeom>
          <a:solidFill>
            <a:schemeClr val="accent1"/>
          </a:solidFill>
          <a:ln w="9525">
            <a:solidFill>
              <a:schemeClr val="tx1"/>
            </a:solidFill>
            <a:miter lim="800000"/>
            <a:headEnd/>
            <a:tailEnd/>
          </a:ln>
        </p:spPr>
        <p:txBody>
          <a:bodyPr wrap="none" anchor="ctr"/>
          <a:lstStyle/>
          <a:p>
            <a:r>
              <a:rPr lang="it-IT"/>
              <a:t>Chrom 19p13.1</a:t>
            </a:r>
          </a:p>
        </p:txBody>
      </p:sp>
      <p:sp>
        <p:nvSpPr>
          <p:cNvPr id="72713" name="AutoShape 9"/>
          <p:cNvSpPr>
            <a:spLocks noChangeArrowheads="1"/>
          </p:cNvSpPr>
          <p:nvPr/>
        </p:nvSpPr>
        <p:spPr bwMode="auto">
          <a:xfrm>
            <a:off x="6858000" y="2819400"/>
            <a:ext cx="2133600" cy="533400"/>
          </a:xfrm>
          <a:prstGeom prst="wedgeRoundRectCallout">
            <a:avLst>
              <a:gd name="adj1" fmla="val -154167"/>
              <a:gd name="adj2" fmla="val -288394"/>
              <a:gd name="adj3" fmla="val 16667"/>
            </a:avLst>
          </a:prstGeom>
          <a:solidFill>
            <a:schemeClr val="accent1"/>
          </a:solidFill>
          <a:ln w="9525">
            <a:solidFill>
              <a:schemeClr val="tx1"/>
            </a:solidFill>
            <a:miter lim="800000"/>
            <a:headEnd/>
            <a:tailEnd/>
          </a:ln>
        </p:spPr>
        <p:txBody>
          <a:bodyPr wrap="none" anchor="ctr"/>
          <a:lstStyle/>
          <a:p>
            <a:r>
              <a:rPr lang="it-IT"/>
              <a:t>MIC-A-B / TNF</a:t>
            </a:r>
          </a:p>
        </p:txBody>
      </p:sp>
      <p:sp>
        <p:nvSpPr>
          <p:cNvPr id="72714" name="AutoShape 10"/>
          <p:cNvSpPr>
            <a:spLocks noChangeArrowheads="1"/>
          </p:cNvSpPr>
          <p:nvPr/>
        </p:nvSpPr>
        <p:spPr bwMode="auto">
          <a:xfrm>
            <a:off x="457200" y="4114800"/>
            <a:ext cx="2133600" cy="685800"/>
          </a:xfrm>
          <a:prstGeom prst="wedgeRoundRectCallout">
            <a:avLst>
              <a:gd name="adj1" fmla="val 148440"/>
              <a:gd name="adj2" fmla="val -216667"/>
              <a:gd name="adj3" fmla="val 16667"/>
            </a:avLst>
          </a:prstGeom>
          <a:solidFill>
            <a:schemeClr val="accent1"/>
          </a:solidFill>
          <a:ln w="9525">
            <a:solidFill>
              <a:schemeClr val="tx1"/>
            </a:solidFill>
            <a:miter lim="800000"/>
            <a:headEnd/>
            <a:tailEnd/>
          </a:ln>
        </p:spPr>
        <p:txBody>
          <a:bodyPr wrap="none" anchor="ctr"/>
          <a:lstStyle/>
          <a:p>
            <a:r>
              <a:rPr lang="it-IT"/>
              <a:t>Chrom 11, 9, 15</a:t>
            </a:r>
          </a:p>
        </p:txBody>
      </p:sp>
      <p:sp>
        <p:nvSpPr>
          <p:cNvPr id="72715" name="AutoShape 11"/>
          <p:cNvSpPr>
            <a:spLocks noChangeArrowheads="1"/>
          </p:cNvSpPr>
          <p:nvPr/>
        </p:nvSpPr>
        <p:spPr bwMode="auto">
          <a:xfrm>
            <a:off x="6477000" y="1752600"/>
            <a:ext cx="2667000" cy="457200"/>
          </a:xfrm>
          <a:prstGeom prst="wedgeRoundRectCallout">
            <a:avLst>
              <a:gd name="adj1" fmla="val -126954"/>
              <a:gd name="adj2" fmla="val -162153"/>
              <a:gd name="adj3" fmla="val 16667"/>
            </a:avLst>
          </a:prstGeom>
          <a:solidFill>
            <a:schemeClr val="accent1"/>
          </a:solidFill>
          <a:ln w="9525">
            <a:solidFill>
              <a:schemeClr val="tx1"/>
            </a:solidFill>
            <a:miter lim="800000"/>
            <a:headEnd/>
            <a:tailEnd/>
          </a:ln>
        </p:spPr>
        <p:txBody>
          <a:bodyPr wrap="none" anchor="ctr"/>
          <a:lstStyle/>
          <a:p>
            <a:r>
              <a:rPr lang="it-IT"/>
              <a:t>HLA DR Extended</a:t>
            </a:r>
          </a:p>
        </p:txBody>
      </p:sp>
      <p:sp>
        <p:nvSpPr>
          <p:cNvPr id="72716" name="CasellaDiTesto 11"/>
          <p:cNvSpPr txBox="1">
            <a:spLocks noChangeArrowheads="1"/>
          </p:cNvSpPr>
          <p:nvPr/>
        </p:nvSpPr>
        <p:spPr bwMode="auto">
          <a:xfrm>
            <a:off x="0" y="0"/>
            <a:ext cx="2786063" cy="523875"/>
          </a:xfrm>
          <a:prstGeom prst="rect">
            <a:avLst/>
          </a:prstGeom>
          <a:solidFill>
            <a:srgbClr val="FF0000"/>
          </a:solidFill>
          <a:ln w="9525">
            <a:noFill/>
            <a:miter lim="800000"/>
            <a:headEnd/>
            <a:tailEnd/>
          </a:ln>
        </p:spPr>
        <p:txBody>
          <a:bodyPr>
            <a:spAutoFit/>
          </a:bodyPr>
          <a:lstStyle/>
          <a:p>
            <a:r>
              <a:rPr lang="it-IT" sz="2800"/>
              <a:t>Carmela è …..</a:t>
            </a:r>
            <a:endParaRPr lang="en-GB" sz="2800"/>
          </a:p>
        </p:txBody>
      </p:sp>
      <p:sp>
        <p:nvSpPr>
          <p:cNvPr id="72717" name="CasellaDiTesto 12"/>
          <p:cNvSpPr txBox="1">
            <a:spLocks noChangeArrowheads="1"/>
          </p:cNvSpPr>
          <p:nvPr/>
        </p:nvSpPr>
        <p:spPr bwMode="auto">
          <a:xfrm>
            <a:off x="5857875" y="5786438"/>
            <a:ext cx="2928938" cy="646112"/>
          </a:xfrm>
          <a:prstGeom prst="rect">
            <a:avLst/>
          </a:prstGeom>
          <a:solidFill>
            <a:srgbClr val="FF0000"/>
          </a:solidFill>
          <a:ln w="9525">
            <a:noFill/>
            <a:miter lim="800000"/>
            <a:headEnd/>
            <a:tailEnd/>
          </a:ln>
        </p:spPr>
        <p:txBody>
          <a:bodyPr>
            <a:spAutoFit/>
          </a:bodyPr>
          <a:lstStyle/>
          <a:p>
            <a:r>
              <a:rPr lang="it-IT" sz="3600"/>
              <a:t>…ggeniale !!</a:t>
            </a:r>
            <a:endParaRPr lang="en-GB" sz="3600"/>
          </a:p>
        </p:txBody>
      </p:sp>
      <p:sp>
        <p:nvSpPr>
          <p:cNvPr id="14" name="Fumetto 2 13"/>
          <p:cNvSpPr/>
          <p:nvPr/>
        </p:nvSpPr>
        <p:spPr>
          <a:xfrm>
            <a:off x="179388" y="5013325"/>
            <a:ext cx="2035175" cy="1584325"/>
          </a:xfrm>
          <a:prstGeom prst="wedgeRoundRectCallout">
            <a:avLst>
              <a:gd name="adj1" fmla="val 164552"/>
              <a:gd name="adj2" fmla="val -1371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FF0000"/>
                </a:solidFill>
              </a:rPr>
              <a:t>E centinaia? di altri geni ad effetto minore</a:t>
            </a:r>
            <a:endParaRPr lang="en-GB" dirty="0">
              <a:solidFill>
                <a:srgbClr val="FF00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91000">
              <a:srgbClr val="FFC000"/>
            </a:gs>
          </a:gsLst>
        </a:gradFill>
        <a:effectLst/>
      </p:bgPr>
    </p:bg>
    <p:spTree>
      <p:nvGrpSpPr>
        <p:cNvPr id="1" name=""/>
        <p:cNvGrpSpPr/>
        <p:nvPr/>
      </p:nvGrpSpPr>
      <p:grpSpPr>
        <a:xfrm>
          <a:off x="0" y="0"/>
          <a:ext cx="0" cy="0"/>
          <a:chOff x="0" y="0"/>
          <a:chExt cx="0" cy="0"/>
        </a:xfrm>
      </p:grpSpPr>
      <p:pic>
        <p:nvPicPr>
          <p:cNvPr id="77825" name="Picture 13" descr="JabriFig07-revised"/>
          <p:cNvPicPr>
            <a:picLocks noChangeAspect="1" noChangeArrowheads="1"/>
          </p:cNvPicPr>
          <p:nvPr/>
        </p:nvPicPr>
        <p:blipFill>
          <a:blip r:embed="rId2" cstate="print"/>
          <a:srcRect/>
          <a:stretch>
            <a:fillRect/>
          </a:stretch>
        </p:blipFill>
        <p:spPr bwMode="auto">
          <a:xfrm>
            <a:off x="717550" y="76200"/>
            <a:ext cx="7007225" cy="6553200"/>
          </a:xfrm>
          <a:prstGeom prst="rect">
            <a:avLst/>
          </a:prstGeom>
          <a:noFill/>
          <a:ln w="9525">
            <a:noFill/>
            <a:miter lim="800000"/>
            <a:headEnd/>
            <a:tailEnd/>
          </a:ln>
        </p:spPr>
      </p:pic>
      <p:sp>
        <p:nvSpPr>
          <p:cNvPr id="77826" name="CasellaDiTesto 2"/>
          <p:cNvSpPr txBox="1">
            <a:spLocks noChangeArrowheads="1"/>
          </p:cNvSpPr>
          <p:nvPr/>
        </p:nvSpPr>
        <p:spPr bwMode="auto">
          <a:xfrm>
            <a:off x="762000" y="4495800"/>
            <a:ext cx="1447800" cy="1016000"/>
          </a:xfrm>
          <a:prstGeom prst="rect">
            <a:avLst/>
          </a:prstGeom>
          <a:solidFill>
            <a:srgbClr val="FFFF00"/>
          </a:solidFill>
          <a:ln w="9525">
            <a:noFill/>
            <a:miter lim="800000"/>
            <a:headEnd/>
            <a:tailEnd/>
          </a:ln>
        </p:spPr>
        <p:txBody>
          <a:bodyPr>
            <a:spAutoFit/>
          </a:bodyPr>
          <a:lstStyle/>
          <a:p>
            <a:pPr algn="ctr"/>
            <a:r>
              <a:rPr lang="en-US" sz="2000"/>
              <a:t>Una rete complessa di relazioni</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sp>
        <p:nvSpPr>
          <p:cNvPr id="32770" name="Titolo 1"/>
          <p:cNvSpPr>
            <a:spLocks noGrp="1"/>
          </p:cNvSpPr>
          <p:nvPr>
            <p:ph type="title"/>
          </p:nvPr>
        </p:nvSpPr>
        <p:spPr>
          <a:solidFill>
            <a:srgbClr val="FFFF00"/>
          </a:solidFill>
        </p:spPr>
        <p:txBody>
          <a:bodyPr/>
          <a:lstStyle/>
          <a:p>
            <a:r>
              <a:rPr lang="en-US" sz="3200" dirty="0" err="1" smtClean="0"/>
              <a:t>Che</a:t>
            </a:r>
            <a:r>
              <a:rPr lang="en-US" sz="3200" dirty="0" smtClean="0"/>
              <a:t> </a:t>
            </a:r>
            <a:r>
              <a:rPr lang="en-US" sz="3200" dirty="0" err="1" smtClean="0"/>
              <a:t>ci</a:t>
            </a:r>
            <a:r>
              <a:rPr lang="en-US" sz="3200" dirty="0" smtClean="0"/>
              <a:t> </a:t>
            </a:r>
            <a:r>
              <a:rPr lang="en-US" sz="3200" dirty="0" err="1" smtClean="0"/>
              <a:t>dicono</a:t>
            </a:r>
            <a:r>
              <a:rPr lang="en-US" sz="3200" dirty="0" smtClean="0"/>
              <a:t> </a:t>
            </a:r>
            <a:r>
              <a:rPr lang="en-US" sz="3200" dirty="0" err="1" smtClean="0"/>
              <a:t>questi</a:t>
            </a:r>
            <a:r>
              <a:rPr lang="en-US" sz="3200" dirty="0" smtClean="0"/>
              <a:t> </a:t>
            </a:r>
            <a:r>
              <a:rPr lang="en-US" sz="3200" dirty="0" err="1" smtClean="0"/>
              <a:t>geni</a:t>
            </a:r>
            <a:r>
              <a:rPr lang="en-US" sz="3200" dirty="0" smtClean="0"/>
              <a:t>?</a:t>
            </a:r>
          </a:p>
        </p:txBody>
      </p:sp>
      <p:sp>
        <p:nvSpPr>
          <p:cNvPr id="3" name="Segnaposto contenuto 2"/>
          <p:cNvSpPr>
            <a:spLocks noGrp="1"/>
          </p:cNvSpPr>
          <p:nvPr>
            <p:ph idx="1"/>
          </p:nvPr>
        </p:nvSpPr>
        <p:spPr>
          <a:xfrm>
            <a:off x="457200" y="1600200"/>
            <a:ext cx="8229600" cy="4953000"/>
          </a:xfrm>
        </p:spPr>
        <p:txBody>
          <a:bodyPr/>
          <a:lstStyle/>
          <a:p>
            <a:r>
              <a:rPr lang="en-US" dirty="0" smtClean="0"/>
              <a:t>Non </a:t>
            </a:r>
            <a:r>
              <a:rPr lang="en-US" dirty="0" err="1" smtClean="0"/>
              <a:t>ci</a:t>
            </a:r>
            <a:r>
              <a:rPr lang="en-US" dirty="0" smtClean="0"/>
              <a:t> </a:t>
            </a:r>
            <a:r>
              <a:rPr lang="en-US" dirty="0" err="1" smtClean="0"/>
              <a:t>sono</a:t>
            </a:r>
            <a:r>
              <a:rPr lang="en-US" dirty="0" smtClean="0"/>
              <a:t> </a:t>
            </a:r>
            <a:r>
              <a:rPr lang="en-US" dirty="0" err="1" smtClean="0"/>
              <a:t>geni</a:t>
            </a:r>
            <a:r>
              <a:rPr lang="en-US" dirty="0" smtClean="0"/>
              <a:t> </a:t>
            </a:r>
            <a:r>
              <a:rPr lang="en-US" dirty="0" err="1" smtClean="0"/>
              <a:t>alterati</a:t>
            </a:r>
            <a:endParaRPr lang="en-US" dirty="0" smtClean="0"/>
          </a:p>
          <a:p>
            <a:r>
              <a:rPr lang="it-IT" dirty="0" smtClean="0"/>
              <a:t>La maggior parte dei loro </a:t>
            </a:r>
            <a:r>
              <a:rPr lang="it-IT" b="1" dirty="0" smtClean="0"/>
              <a:t>Regolano la Espressione Genica</a:t>
            </a:r>
          </a:p>
          <a:p>
            <a:r>
              <a:rPr lang="it-IT" dirty="0" smtClean="0"/>
              <a:t>I più sono coinvolti nella normale risposta immune ai patogeni</a:t>
            </a:r>
          </a:p>
          <a:p>
            <a:r>
              <a:rPr lang="it-IT" dirty="0" smtClean="0"/>
              <a:t>Ancora altri servono alle difese innate non immuni</a:t>
            </a:r>
          </a:p>
          <a:p>
            <a:r>
              <a:rPr lang="it-IT" dirty="0" smtClean="0"/>
              <a:t>Ci sono molti geni di VANTAGGIO, altrimenti la Celiachia sarebbe estinta</a:t>
            </a:r>
          </a:p>
        </p:txBody>
      </p:sp>
      <p:sp>
        <p:nvSpPr>
          <p:cNvPr id="4" name="Segnaposto piè di pagina 3"/>
          <p:cNvSpPr>
            <a:spLocks noGrp="1"/>
          </p:cNvSpPr>
          <p:nvPr>
            <p:ph type="ftr" sz="quarter" idx="4294967295"/>
          </p:nvPr>
        </p:nvSpPr>
        <p:spPr>
          <a:xfrm>
            <a:off x="683568" y="6356350"/>
            <a:ext cx="7848872" cy="365125"/>
          </a:xfrm>
          <a:prstGeom prst="rect">
            <a:avLst/>
          </a:prstGeom>
        </p:spPr>
        <p:txBody>
          <a:bodyPr/>
          <a:lstStyle/>
          <a:p>
            <a:pPr>
              <a:defRPr/>
            </a:pPr>
            <a:r>
              <a:rPr lang="en-US" altLang="en-US" sz="1000" dirty="0" smtClean="0"/>
              <a:t>European Laboratory for Food Induced Research Federico II</a:t>
            </a:r>
            <a:endParaRPr lang="it-IT" altLang="en-US" sz="1000" dirty="0"/>
          </a:p>
        </p:txBody>
      </p:sp>
    </p:spTree>
    <p:extLst>
      <p:ext uri="{BB962C8B-B14F-4D97-AF65-F5344CB8AC3E}">
        <p14:creationId xmlns:p14="http://schemas.microsoft.com/office/powerpoint/2010/main" val="1137367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graphicFrame>
        <p:nvGraphicFramePr>
          <p:cNvPr id="2" name="Grafico 1"/>
          <p:cNvGraphicFramePr/>
          <p:nvPr/>
        </p:nvGraphicFramePr>
        <p:xfrm>
          <a:off x="1547664" y="2060848"/>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olo 2"/>
          <p:cNvSpPr>
            <a:spLocks noGrp="1"/>
          </p:cNvSpPr>
          <p:nvPr>
            <p:ph type="title"/>
          </p:nvPr>
        </p:nvSpPr>
        <p:spPr/>
        <p:txBody>
          <a:bodyPr/>
          <a:lstStyle/>
          <a:p>
            <a:r>
              <a:rPr lang="it-IT" sz="3200" dirty="0" err="1" smtClean="0"/>
              <a:t>How</a:t>
            </a:r>
            <a:r>
              <a:rPr lang="it-IT" sz="3200" dirty="0" smtClean="0"/>
              <a:t> </a:t>
            </a:r>
            <a:r>
              <a:rPr lang="it-IT" sz="3200" dirty="0" err="1" smtClean="0"/>
              <a:t>many</a:t>
            </a:r>
            <a:r>
              <a:rPr lang="it-IT" sz="3200" dirty="0" smtClean="0"/>
              <a:t> </a:t>
            </a:r>
            <a:r>
              <a:rPr lang="it-IT" sz="3200" dirty="0" err="1" smtClean="0"/>
              <a:t>genes</a:t>
            </a:r>
            <a:r>
              <a:rPr lang="it-IT" sz="3200" dirty="0" smtClean="0"/>
              <a:t> </a:t>
            </a:r>
            <a:r>
              <a:rPr lang="it-IT" sz="3200" dirty="0" err="1" smtClean="0"/>
              <a:t>explain</a:t>
            </a:r>
            <a:r>
              <a:rPr lang="it-IT" sz="3200" dirty="0" smtClean="0"/>
              <a:t> the </a:t>
            </a:r>
            <a:r>
              <a:rPr lang="it-IT" sz="3200" dirty="0" err="1" smtClean="0"/>
              <a:t>very</a:t>
            </a:r>
            <a:r>
              <a:rPr lang="it-IT" sz="3200" dirty="0" smtClean="0"/>
              <a:t> strong </a:t>
            </a:r>
            <a:r>
              <a:rPr lang="it-IT" sz="3200" dirty="0" err="1" smtClean="0"/>
              <a:t>genetic</a:t>
            </a:r>
            <a:r>
              <a:rPr lang="it-IT" sz="3200" dirty="0" smtClean="0"/>
              <a:t> </a:t>
            </a:r>
            <a:r>
              <a:rPr lang="it-IT" sz="3200" dirty="0" err="1" smtClean="0"/>
              <a:t>component</a:t>
            </a:r>
            <a:r>
              <a:rPr lang="it-IT" sz="3200" dirty="0" smtClean="0"/>
              <a:t> </a:t>
            </a:r>
            <a:r>
              <a:rPr lang="it-IT" sz="3200" dirty="0" err="1" smtClean="0"/>
              <a:t>of</a:t>
            </a:r>
            <a:r>
              <a:rPr lang="it-IT" sz="3200" dirty="0" smtClean="0"/>
              <a:t> </a:t>
            </a:r>
            <a:r>
              <a:rPr lang="it-IT" sz="3200" dirty="0" err="1" smtClean="0"/>
              <a:t>CD</a:t>
            </a:r>
            <a:r>
              <a:rPr lang="it-IT" sz="3200" dirty="0" smtClean="0"/>
              <a:t> ?</a:t>
            </a:r>
            <a:endParaRPr lang="fr-FR" sz="3200" dirty="0"/>
          </a:p>
        </p:txBody>
      </p:sp>
    </p:spTree>
    <p:extLst>
      <p:ext uri="{BB962C8B-B14F-4D97-AF65-F5344CB8AC3E}">
        <p14:creationId xmlns:p14="http://schemas.microsoft.com/office/powerpoint/2010/main" val="183053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a:solidFill>
            <a:srgbClr val="FFFF00"/>
          </a:solidFill>
        </p:spPr>
        <p:txBody>
          <a:bodyPr/>
          <a:lstStyle/>
          <a:p>
            <a:r>
              <a:rPr lang="it-IT" dirty="0" smtClean="0"/>
              <a:t>Dalla Bibbia alle .. Azioni !</a:t>
            </a:r>
            <a:endParaRPr lang="it-IT" dirty="0"/>
          </a:p>
        </p:txBody>
      </p:sp>
      <p:sp>
        <p:nvSpPr>
          <p:cNvPr id="4" name="Segnaposto piè di pagina 3"/>
          <p:cNvSpPr>
            <a:spLocks noGrp="1"/>
          </p:cNvSpPr>
          <p:nvPr>
            <p:ph type="ftr" sz="quarter" idx="11"/>
          </p:nvPr>
        </p:nvSpPr>
        <p:spPr/>
        <p:txBody>
          <a:bodyPr/>
          <a:lstStyle/>
          <a:p>
            <a:r>
              <a:rPr lang="en-US" smtClean="0"/>
              <a:t>European Laboratory for Food Induced Disease</a:t>
            </a:r>
            <a:endParaRPr lang="it-IT"/>
          </a:p>
        </p:txBody>
      </p:sp>
      <p:pic>
        <p:nvPicPr>
          <p:cNvPr id="91138" name="Picture 2" descr="Risultati immagini per genomic"/>
          <p:cNvPicPr>
            <a:picLocks noChangeAspect="1" noChangeArrowheads="1"/>
          </p:cNvPicPr>
          <p:nvPr/>
        </p:nvPicPr>
        <p:blipFill>
          <a:blip r:embed="rId2" cstate="print"/>
          <a:srcRect/>
          <a:stretch>
            <a:fillRect/>
          </a:stretch>
        </p:blipFill>
        <p:spPr bwMode="auto">
          <a:xfrm>
            <a:off x="251520" y="1844824"/>
            <a:ext cx="4464496" cy="4091534"/>
          </a:xfrm>
          <a:prstGeom prst="rect">
            <a:avLst/>
          </a:prstGeom>
          <a:noFill/>
        </p:spPr>
      </p:pic>
      <p:pic>
        <p:nvPicPr>
          <p:cNvPr id="91140" name="Picture 4" descr="Risultati immagini per EPIGENETIC"/>
          <p:cNvPicPr>
            <a:picLocks noChangeAspect="1" noChangeArrowheads="1"/>
          </p:cNvPicPr>
          <p:nvPr/>
        </p:nvPicPr>
        <p:blipFill>
          <a:blip r:embed="rId3" cstate="print"/>
          <a:srcRect/>
          <a:stretch>
            <a:fillRect/>
          </a:stretch>
        </p:blipFill>
        <p:spPr bwMode="auto">
          <a:xfrm>
            <a:off x="3779912" y="1772816"/>
            <a:ext cx="5108847" cy="4680519"/>
          </a:xfrm>
          <a:prstGeom prst="rect">
            <a:avLst/>
          </a:prstGeom>
          <a:noFill/>
        </p:spPr>
      </p:pic>
    </p:spTree>
    <p:extLst>
      <p:ext uri="{BB962C8B-B14F-4D97-AF65-F5344CB8AC3E}">
        <p14:creationId xmlns:p14="http://schemas.microsoft.com/office/powerpoint/2010/main" val="39537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ppt_x"/>
                                          </p:val>
                                        </p:tav>
                                        <p:tav tm="100000">
                                          <p:val>
                                            <p:strVal val="#ppt_x"/>
                                          </p:val>
                                        </p:tav>
                                      </p:tavLst>
                                    </p:anim>
                                    <p:anim calcmode="lin" valueType="num">
                                      <p:cBhvr additive="base">
                                        <p:cTn id="8" dur="500" fill="hold"/>
                                        <p:tgtEl>
                                          <p:spTgt spid="91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40"/>
                                        </p:tgtEl>
                                        <p:attrNameLst>
                                          <p:attrName>style.visibility</p:attrName>
                                        </p:attrNameLst>
                                      </p:cBhvr>
                                      <p:to>
                                        <p:strVal val="visible"/>
                                      </p:to>
                                    </p:set>
                                    <p:anim calcmode="lin" valueType="num">
                                      <p:cBhvr additive="base">
                                        <p:cTn id="13" dur="500" fill="hold"/>
                                        <p:tgtEl>
                                          <p:spTgt spid="91140"/>
                                        </p:tgtEl>
                                        <p:attrNameLst>
                                          <p:attrName>ppt_x</p:attrName>
                                        </p:attrNameLst>
                                      </p:cBhvr>
                                      <p:tavLst>
                                        <p:tav tm="0">
                                          <p:val>
                                            <p:strVal val="#ppt_x"/>
                                          </p:val>
                                        </p:tav>
                                        <p:tav tm="100000">
                                          <p:val>
                                            <p:strVal val="#ppt_x"/>
                                          </p:val>
                                        </p:tav>
                                      </p:tavLst>
                                    </p:anim>
                                    <p:anim calcmode="lin" valueType="num">
                                      <p:cBhvr additive="base">
                                        <p:cTn id="14" dur="500" fill="hold"/>
                                        <p:tgtEl>
                                          <p:spTgt spid="91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pic>
        <p:nvPicPr>
          <p:cNvPr id="182274" name="Picture 2" descr="http://www.liquidarea.com/wp-content/uploads/2010/01/micrornajpg.jpg"/>
          <p:cNvPicPr>
            <a:picLocks noChangeAspect="1" noChangeArrowheads="1"/>
          </p:cNvPicPr>
          <p:nvPr/>
        </p:nvPicPr>
        <p:blipFill>
          <a:blip r:embed="rId2" cstate="print"/>
          <a:srcRect/>
          <a:stretch>
            <a:fillRect/>
          </a:stretch>
        </p:blipFill>
        <p:spPr bwMode="auto">
          <a:xfrm>
            <a:off x="0" y="1556792"/>
            <a:ext cx="5905500" cy="3333750"/>
          </a:xfrm>
          <a:prstGeom prst="rect">
            <a:avLst/>
          </a:prstGeom>
          <a:noFill/>
        </p:spPr>
      </p:pic>
      <p:sp>
        <p:nvSpPr>
          <p:cNvPr id="3" name="Titolo 2"/>
          <p:cNvSpPr>
            <a:spLocks noGrp="1"/>
          </p:cNvSpPr>
          <p:nvPr>
            <p:ph type="title"/>
          </p:nvPr>
        </p:nvSpPr>
        <p:spPr>
          <a:xfrm>
            <a:off x="457200" y="274638"/>
            <a:ext cx="8229600" cy="706090"/>
          </a:xfrm>
        </p:spPr>
        <p:txBody>
          <a:bodyPr/>
          <a:lstStyle/>
          <a:p>
            <a:r>
              <a:rPr lang="it-IT" sz="2800" dirty="0" smtClean="0"/>
              <a:t>I </a:t>
            </a:r>
            <a:r>
              <a:rPr lang="it-IT" sz="2800" dirty="0" err="1" smtClean="0"/>
              <a:t>microRNA</a:t>
            </a:r>
            <a:r>
              <a:rPr lang="it-IT" sz="2800" dirty="0" smtClean="0"/>
              <a:t> regolano la trascrizione di molti geni</a:t>
            </a:r>
            <a:endParaRPr lang="en-US" sz="2800" dirty="0"/>
          </a:p>
        </p:txBody>
      </p:sp>
      <p:sp>
        <p:nvSpPr>
          <p:cNvPr id="4" name="CasellaDiTesto 3"/>
          <p:cNvSpPr txBox="1"/>
          <p:nvPr/>
        </p:nvSpPr>
        <p:spPr>
          <a:xfrm>
            <a:off x="6300192" y="1628800"/>
            <a:ext cx="2520280" cy="2031325"/>
          </a:xfrm>
          <a:prstGeom prst="rect">
            <a:avLst/>
          </a:prstGeom>
          <a:noFill/>
        </p:spPr>
        <p:txBody>
          <a:bodyPr wrap="square" rtlCol="0">
            <a:spAutoFit/>
          </a:bodyPr>
          <a:lstStyle/>
          <a:p>
            <a:pPr algn="ctr"/>
            <a:r>
              <a:rPr lang="it-IT" dirty="0" err="1" smtClean="0"/>
              <a:t>Inflammation</a:t>
            </a:r>
            <a:r>
              <a:rPr lang="it-IT" dirty="0" smtClean="0"/>
              <a:t> and </a:t>
            </a:r>
            <a:r>
              <a:rPr lang="it-IT" dirty="0" err="1" smtClean="0"/>
              <a:t>infection</a:t>
            </a:r>
            <a:r>
              <a:rPr lang="it-IT" dirty="0" smtClean="0"/>
              <a:t> induce a </a:t>
            </a:r>
            <a:r>
              <a:rPr lang="it-IT" dirty="0" err="1" smtClean="0"/>
              <a:t>coordinated</a:t>
            </a:r>
            <a:r>
              <a:rPr lang="it-IT" dirty="0" smtClean="0"/>
              <a:t> </a:t>
            </a:r>
            <a:r>
              <a:rPr lang="it-IT" dirty="0" err="1" smtClean="0"/>
              <a:t>program</a:t>
            </a:r>
            <a:r>
              <a:rPr lang="it-IT" dirty="0" smtClean="0"/>
              <a:t> </a:t>
            </a:r>
            <a:r>
              <a:rPr lang="it-IT" dirty="0" err="1" smtClean="0"/>
              <a:t>of</a:t>
            </a:r>
            <a:r>
              <a:rPr lang="it-IT" dirty="0" smtClean="0"/>
              <a:t> </a:t>
            </a:r>
            <a:r>
              <a:rPr lang="it-IT" dirty="0" err="1" smtClean="0"/>
              <a:t>miRNA</a:t>
            </a:r>
            <a:r>
              <a:rPr lang="it-IT" dirty="0" smtClean="0"/>
              <a:t> </a:t>
            </a:r>
            <a:r>
              <a:rPr lang="it-IT" dirty="0" err="1" smtClean="0"/>
              <a:t>expression</a:t>
            </a:r>
            <a:r>
              <a:rPr lang="it-IT" dirty="0" smtClean="0"/>
              <a:t> in </a:t>
            </a:r>
            <a:r>
              <a:rPr lang="it-IT" dirty="0" err="1" smtClean="0"/>
              <a:t>monocytes</a:t>
            </a:r>
            <a:r>
              <a:rPr lang="it-IT" dirty="0" smtClean="0"/>
              <a:t> </a:t>
            </a:r>
            <a:r>
              <a:rPr lang="it-IT" dirty="0" err="1" smtClean="0"/>
              <a:t>that</a:t>
            </a:r>
            <a:r>
              <a:rPr lang="it-IT" dirty="0" smtClean="0"/>
              <a:t> </a:t>
            </a:r>
            <a:r>
              <a:rPr lang="it-IT" dirty="0" err="1" smtClean="0"/>
              <a:t>regulate</a:t>
            </a:r>
            <a:r>
              <a:rPr lang="it-IT" dirty="0" smtClean="0"/>
              <a:t> </a:t>
            </a:r>
            <a:r>
              <a:rPr lang="it-IT" dirty="0" err="1" smtClean="0"/>
              <a:t>inflammatory</a:t>
            </a:r>
            <a:r>
              <a:rPr lang="it-IT" dirty="0" smtClean="0"/>
              <a:t> </a:t>
            </a:r>
            <a:r>
              <a:rPr lang="it-IT" dirty="0" err="1" smtClean="0"/>
              <a:t>response</a:t>
            </a:r>
            <a:endParaRPr lang="en-US" dirty="0"/>
          </a:p>
        </p:txBody>
      </p:sp>
      <p:sp>
        <p:nvSpPr>
          <p:cNvPr id="5" name="CasellaDiTesto 4"/>
          <p:cNvSpPr txBox="1"/>
          <p:nvPr/>
        </p:nvSpPr>
        <p:spPr>
          <a:xfrm>
            <a:off x="6012160" y="3933056"/>
            <a:ext cx="2304256" cy="1754326"/>
          </a:xfrm>
          <a:prstGeom prst="rect">
            <a:avLst/>
          </a:prstGeom>
          <a:noFill/>
        </p:spPr>
        <p:txBody>
          <a:bodyPr wrap="square" rtlCol="0">
            <a:spAutoFit/>
          </a:bodyPr>
          <a:lstStyle/>
          <a:p>
            <a:pPr algn="ctr"/>
            <a:r>
              <a:rPr lang="it-IT" dirty="0" err="1" smtClean="0"/>
              <a:t>SNPs</a:t>
            </a:r>
            <a:r>
              <a:rPr lang="it-IT" dirty="0" smtClean="0"/>
              <a:t> </a:t>
            </a:r>
            <a:r>
              <a:rPr lang="it-IT" dirty="0" err="1" smtClean="0"/>
              <a:t>of</a:t>
            </a:r>
            <a:r>
              <a:rPr lang="it-IT" dirty="0" smtClean="0"/>
              <a:t> CTLA4 and IL23R alter </a:t>
            </a:r>
            <a:r>
              <a:rPr lang="it-IT" dirty="0" err="1" smtClean="0"/>
              <a:t>recognition</a:t>
            </a:r>
            <a:r>
              <a:rPr lang="it-IT" dirty="0" smtClean="0"/>
              <a:t> </a:t>
            </a:r>
            <a:r>
              <a:rPr lang="it-IT" dirty="0" err="1" smtClean="0"/>
              <a:t>by</a:t>
            </a:r>
            <a:r>
              <a:rPr lang="it-IT" dirty="0" smtClean="0"/>
              <a:t> </a:t>
            </a:r>
            <a:r>
              <a:rPr lang="it-IT" dirty="0" err="1" smtClean="0"/>
              <a:t>microRNA</a:t>
            </a:r>
            <a:r>
              <a:rPr lang="it-IT" dirty="0" smtClean="0"/>
              <a:t> </a:t>
            </a:r>
            <a:r>
              <a:rPr lang="it-IT" dirty="0" err="1" smtClean="0"/>
              <a:t>resulting</a:t>
            </a:r>
            <a:r>
              <a:rPr lang="it-IT" dirty="0" smtClean="0"/>
              <a:t> in </a:t>
            </a:r>
            <a:r>
              <a:rPr lang="it-IT" dirty="0" err="1" smtClean="0"/>
              <a:t>dysregulated</a:t>
            </a:r>
            <a:r>
              <a:rPr lang="it-IT" dirty="0" smtClean="0"/>
              <a:t> </a:t>
            </a:r>
            <a:r>
              <a:rPr lang="it-IT" dirty="0" err="1" smtClean="0"/>
              <a:t>expression</a:t>
            </a:r>
            <a:endParaRPr lang="en-US" dirty="0"/>
          </a:p>
        </p:txBody>
      </p:sp>
    </p:spTree>
    <p:extLst>
      <p:ext uri="{BB962C8B-B14F-4D97-AF65-F5344CB8AC3E}">
        <p14:creationId xmlns:p14="http://schemas.microsoft.com/office/powerpoint/2010/main" val="16669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sp>
        <p:nvSpPr>
          <p:cNvPr id="2050" name="AutoShape 7"/>
          <p:cNvSpPr>
            <a:spLocks noChangeAspect="1" noChangeArrowheads="1" noTextEdit="1"/>
          </p:cNvSpPr>
          <p:nvPr/>
        </p:nvSpPr>
        <p:spPr bwMode="auto">
          <a:xfrm>
            <a:off x="2281238" y="152400"/>
            <a:ext cx="4881562" cy="2700338"/>
          </a:xfrm>
          <a:prstGeom prst="rect">
            <a:avLst/>
          </a:prstGeom>
          <a:noFill/>
          <a:ln w="9525">
            <a:noFill/>
            <a:miter lim="800000"/>
            <a:headEnd/>
            <a:tailEnd/>
          </a:ln>
        </p:spPr>
        <p:txBody>
          <a:bodyPr/>
          <a:lstStyle/>
          <a:p>
            <a:endParaRPr lang="en-US"/>
          </a:p>
        </p:txBody>
      </p:sp>
      <p:grpSp>
        <p:nvGrpSpPr>
          <p:cNvPr id="2" name="Gruppo 1"/>
          <p:cNvGrpSpPr>
            <a:grpSpLocks/>
          </p:cNvGrpSpPr>
          <p:nvPr/>
        </p:nvGrpSpPr>
        <p:grpSpPr bwMode="auto">
          <a:xfrm>
            <a:off x="2278063" y="1052736"/>
            <a:ext cx="4879975" cy="5652864"/>
            <a:chOff x="2278063" y="747713"/>
            <a:chExt cx="4879975" cy="5957887"/>
          </a:xfrm>
        </p:grpSpPr>
        <p:sp>
          <p:nvSpPr>
            <p:cNvPr id="2054" name="AutoShape 24"/>
            <p:cNvSpPr>
              <a:spLocks noChangeAspect="1" noChangeArrowheads="1" noTextEdit="1"/>
            </p:cNvSpPr>
            <p:nvPr/>
          </p:nvSpPr>
          <p:spPr bwMode="auto">
            <a:xfrm>
              <a:off x="2278063" y="3733800"/>
              <a:ext cx="4879975" cy="2971800"/>
            </a:xfrm>
            <a:prstGeom prst="rect">
              <a:avLst/>
            </a:prstGeom>
            <a:noFill/>
            <a:ln w="9525">
              <a:noFill/>
              <a:miter lim="800000"/>
              <a:headEnd/>
              <a:tailEnd/>
            </a:ln>
          </p:spPr>
          <p:txBody>
            <a:bodyPr/>
            <a:lstStyle/>
            <a:p>
              <a:endParaRPr lang="en-US"/>
            </a:p>
          </p:txBody>
        </p:sp>
        <p:sp>
          <p:nvSpPr>
            <p:cNvPr id="2055" name="Line 10"/>
            <p:cNvSpPr>
              <a:spLocks noChangeShapeType="1"/>
            </p:cNvSpPr>
            <p:nvPr/>
          </p:nvSpPr>
          <p:spPr bwMode="auto">
            <a:xfrm flipV="1">
              <a:off x="4713288" y="1023938"/>
              <a:ext cx="768350" cy="98425"/>
            </a:xfrm>
            <a:prstGeom prst="line">
              <a:avLst/>
            </a:prstGeom>
            <a:noFill/>
            <a:ln w="0">
              <a:solidFill>
                <a:srgbClr val="000000"/>
              </a:solidFill>
              <a:round/>
              <a:headEnd/>
              <a:tailEnd/>
            </a:ln>
          </p:spPr>
          <p:txBody>
            <a:bodyPr/>
            <a:lstStyle/>
            <a:p>
              <a:endParaRPr lang="en-US"/>
            </a:p>
          </p:txBody>
        </p:sp>
        <p:sp>
          <p:nvSpPr>
            <p:cNvPr id="2056" name="Line 11"/>
            <p:cNvSpPr>
              <a:spLocks noChangeShapeType="1"/>
            </p:cNvSpPr>
            <p:nvPr/>
          </p:nvSpPr>
          <p:spPr bwMode="auto">
            <a:xfrm>
              <a:off x="4722813" y="2500313"/>
              <a:ext cx="758825" cy="107950"/>
            </a:xfrm>
            <a:prstGeom prst="line">
              <a:avLst/>
            </a:prstGeom>
            <a:noFill/>
            <a:ln w="0">
              <a:solidFill>
                <a:srgbClr val="000000"/>
              </a:solidFill>
              <a:round/>
              <a:headEnd/>
              <a:tailEnd/>
            </a:ln>
          </p:spPr>
          <p:txBody>
            <a:bodyPr/>
            <a:lstStyle/>
            <a:p>
              <a:endParaRPr lang="en-US"/>
            </a:p>
          </p:txBody>
        </p:sp>
        <p:sp>
          <p:nvSpPr>
            <p:cNvPr id="2057" name="Freeform 12"/>
            <p:cNvSpPr>
              <a:spLocks/>
            </p:cNvSpPr>
            <p:nvPr/>
          </p:nvSpPr>
          <p:spPr bwMode="auto">
            <a:xfrm>
              <a:off x="2947988" y="1003300"/>
              <a:ext cx="1774825" cy="1871662"/>
            </a:xfrm>
            <a:custGeom>
              <a:avLst/>
              <a:gdLst>
                <a:gd name="T0" fmla="*/ 2147483647 w 189"/>
                <a:gd name="T1" fmla="*/ 0 h 190"/>
                <a:gd name="T2" fmla="*/ 0 w 189"/>
                <a:gd name="T3" fmla="*/ 2147483647 h 190"/>
                <a:gd name="T4" fmla="*/ 2147483647 w 189"/>
                <a:gd name="T5" fmla="*/ 2147483647 h 190"/>
                <a:gd name="T6" fmla="*/ 2147483647 w 189"/>
                <a:gd name="T7" fmla="*/ 2147483647 h 190"/>
                <a:gd name="T8" fmla="*/ 2147483647 w 189"/>
                <a:gd name="T9" fmla="*/ 2147483647 h 190"/>
                <a:gd name="T10" fmla="*/ 2147483647 w 189"/>
                <a:gd name="T11" fmla="*/ 0 h 190"/>
                <a:gd name="T12" fmla="*/ 0 60000 65536"/>
                <a:gd name="T13" fmla="*/ 0 60000 65536"/>
                <a:gd name="T14" fmla="*/ 0 60000 65536"/>
                <a:gd name="T15" fmla="*/ 0 60000 65536"/>
                <a:gd name="T16" fmla="*/ 0 60000 65536"/>
                <a:gd name="T17" fmla="*/ 0 60000 65536"/>
                <a:gd name="T18" fmla="*/ 0 w 189"/>
                <a:gd name="T19" fmla="*/ 0 h 190"/>
                <a:gd name="T20" fmla="*/ 189 w 189"/>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189" h="190">
                  <a:moveTo>
                    <a:pt x="38" y="0"/>
                  </a:moveTo>
                  <a:cubicBezTo>
                    <a:pt x="13" y="20"/>
                    <a:pt x="0" y="50"/>
                    <a:pt x="0" y="82"/>
                  </a:cubicBezTo>
                  <a:cubicBezTo>
                    <a:pt x="0" y="141"/>
                    <a:pt x="48" y="190"/>
                    <a:pt x="107" y="190"/>
                  </a:cubicBezTo>
                  <a:cubicBezTo>
                    <a:pt x="139" y="189"/>
                    <a:pt x="169" y="175"/>
                    <a:pt x="189" y="151"/>
                  </a:cubicBezTo>
                  <a:lnTo>
                    <a:pt x="107" y="82"/>
                  </a:lnTo>
                  <a:lnTo>
                    <a:pt x="38" y="0"/>
                  </a:lnTo>
                  <a:close/>
                </a:path>
              </a:pathLst>
            </a:custGeom>
            <a:noFill/>
            <a:ln w="9525">
              <a:solidFill>
                <a:srgbClr val="000000"/>
              </a:solidFill>
              <a:round/>
              <a:headEnd/>
              <a:tailEnd/>
            </a:ln>
          </p:spPr>
          <p:txBody>
            <a:bodyPr/>
            <a:lstStyle/>
            <a:p>
              <a:endParaRPr lang="en-US"/>
            </a:p>
          </p:txBody>
        </p:sp>
        <p:sp>
          <p:nvSpPr>
            <p:cNvPr id="2058" name="Freeform 13"/>
            <p:cNvSpPr>
              <a:spLocks/>
            </p:cNvSpPr>
            <p:nvPr/>
          </p:nvSpPr>
          <p:spPr bwMode="auto">
            <a:xfrm>
              <a:off x="3305176" y="747713"/>
              <a:ext cx="1408113" cy="1063625"/>
            </a:xfrm>
            <a:custGeom>
              <a:avLst/>
              <a:gdLst>
                <a:gd name="T0" fmla="*/ 2147483647 w 150"/>
                <a:gd name="T1" fmla="*/ 2147483647 h 108"/>
                <a:gd name="T2" fmla="*/ 2147483647 w 150"/>
                <a:gd name="T3" fmla="*/ 2147483647 h 108"/>
                <a:gd name="T4" fmla="*/ 0 w 150"/>
                <a:gd name="T5" fmla="*/ 2147483647 h 108"/>
                <a:gd name="T6" fmla="*/ 2147483647 w 150"/>
                <a:gd name="T7" fmla="*/ 2147483647 h 108"/>
                <a:gd name="T8" fmla="*/ 2147483647 w 150"/>
                <a:gd name="T9" fmla="*/ 2147483647 h 108"/>
                <a:gd name="T10" fmla="*/ 0 60000 65536"/>
                <a:gd name="T11" fmla="*/ 0 60000 65536"/>
                <a:gd name="T12" fmla="*/ 0 60000 65536"/>
                <a:gd name="T13" fmla="*/ 0 60000 65536"/>
                <a:gd name="T14" fmla="*/ 0 60000 65536"/>
                <a:gd name="T15" fmla="*/ 0 w 150"/>
                <a:gd name="T16" fmla="*/ 0 h 108"/>
                <a:gd name="T17" fmla="*/ 150 w 150"/>
                <a:gd name="T18" fmla="*/ 108 h 108"/>
              </a:gdLst>
              <a:ahLst/>
              <a:cxnLst>
                <a:cxn ang="T10">
                  <a:pos x="T0" y="T1"/>
                </a:cxn>
                <a:cxn ang="T11">
                  <a:pos x="T2" y="T3"/>
                </a:cxn>
                <a:cxn ang="T12">
                  <a:pos x="T4" y="T5"/>
                </a:cxn>
                <a:cxn ang="T13">
                  <a:pos x="T6" y="T7"/>
                </a:cxn>
                <a:cxn ang="T14">
                  <a:pos x="T8" y="T9"/>
                </a:cxn>
              </a:cxnLst>
              <a:rect l="T15" t="T16" r="T17" b="T18"/>
              <a:pathLst>
                <a:path w="150" h="108">
                  <a:moveTo>
                    <a:pt x="150" y="37"/>
                  </a:moveTo>
                  <a:cubicBezTo>
                    <a:pt x="129" y="14"/>
                    <a:pt x="100" y="1"/>
                    <a:pt x="69" y="1"/>
                  </a:cubicBezTo>
                  <a:cubicBezTo>
                    <a:pt x="44" y="0"/>
                    <a:pt x="19" y="9"/>
                    <a:pt x="0" y="26"/>
                  </a:cubicBezTo>
                  <a:lnTo>
                    <a:pt x="69" y="108"/>
                  </a:lnTo>
                  <a:lnTo>
                    <a:pt x="150" y="37"/>
                  </a:lnTo>
                  <a:close/>
                </a:path>
              </a:pathLst>
            </a:custGeom>
            <a:solidFill>
              <a:srgbClr val="808080"/>
            </a:solidFill>
            <a:ln w="9525">
              <a:solidFill>
                <a:srgbClr val="000000"/>
              </a:solidFill>
              <a:round/>
              <a:headEnd/>
              <a:tailEnd/>
            </a:ln>
          </p:spPr>
          <p:txBody>
            <a:bodyPr/>
            <a:lstStyle/>
            <a:p>
              <a:endParaRPr lang="en-US"/>
            </a:p>
          </p:txBody>
        </p:sp>
        <p:sp>
          <p:nvSpPr>
            <p:cNvPr id="2059" name="Freeform 14"/>
            <p:cNvSpPr>
              <a:spLocks/>
            </p:cNvSpPr>
            <p:nvPr/>
          </p:nvSpPr>
          <p:spPr bwMode="auto">
            <a:xfrm>
              <a:off x="3952876" y="1111250"/>
              <a:ext cx="1012825" cy="1379537"/>
            </a:xfrm>
            <a:custGeom>
              <a:avLst/>
              <a:gdLst>
                <a:gd name="T0" fmla="*/ 2147483647 w 108"/>
                <a:gd name="T1" fmla="*/ 2147483647 h 140"/>
                <a:gd name="T2" fmla="*/ 2147483647 w 108"/>
                <a:gd name="T3" fmla="*/ 2147483647 h 140"/>
                <a:gd name="T4" fmla="*/ 2147483647 w 108"/>
                <a:gd name="T5" fmla="*/ 0 h 140"/>
                <a:gd name="T6" fmla="*/ 0 w 108"/>
                <a:gd name="T7" fmla="*/ 2147483647 h 140"/>
                <a:gd name="T8" fmla="*/ 2147483647 w 108"/>
                <a:gd name="T9" fmla="*/ 2147483647 h 140"/>
                <a:gd name="T10" fmla="*/ 0 60000 65536"/>
                <a:gd name="T11" fmla="*/ 0 60000 65536"/>
                <a:gd name="T12" fmla="*/ 0 60000 65536"/>
                <a:gd name="T13" fmla="*/ 0 60000 65536"/>
                <a:gd name="T14" fmla="*/ 0 60000 65536"/>
                <a:gd name="T15" fmla="*/ 0 w 108"/>
                <a:gd name="T16" fmla="*/ 0 h 140"/>
                <a:gd name="T17" fmla="*/ 108 w 108"/>
                <a:gd name="T18" fmla="*/ 140 h 140"/>
              </a:gdLst>
              <a:ahLst/>
              <a:cxnLst>
                <a:cxn ang="T10">
                  <a:pos x="T0" y="T1"/>
                </a:cxn>
                <a:cxn ang="T11">
                  <a:pos x="T2" y="T3"/>
                </a:cxn>
                <a:cxn ang="T12">
                  <a:pos x="T4" y="T5"/>
                </a:cxn>
                <a:cxn ang="T13">
                  <a:pos x="T6" y="T7"/>
                </a:cxn>
                <a:cxn ang="T14">
                  <a:pos x="T8" y="T9"/>
                </a:cxn>
              </a:cxnLst>
              <a:rect l="T15" t="T16" r="T17" b="T18"/>
              <a:pathLst>
                <a:path w="108" h="140">
                  <a:moveTo>
                    <a:pt x="82" y="140"/>
                  </a:moveTo>
                  <a:cubicBezTo>
                    <a:pt x="99" y="121"/>
                    <a:pt x="108" y="96"/>
                    <a:pt x="108" y="71"/>
                  </a:cubicBezTo>
                  <a:cubicBezTo>
                    <a:pt x="108" y="45"/>
                    <a:pt x="98" y="20"/>
                    <a:pt x="81" y="0"/>
                  </a:cubicBezTo>
                  <a:lnTo>
                    <a:pt x="0" y="71"/>
                  </a:lnTo>
                  <a:lnTo>
                    <a:pt x="82" y="140"/>
                  </a:lnTo>
                  <a:close/>
                </a:path>
              </a:pathLst>
            </a:custGeom>
            <a:solidFill>
              <a:srgbClr val="000000"/>
            </a:solidFill>
            <a:ln w="9525">
              <a:solidFill>
                <a:srgbClr val="000000"/>
              </a:solidFill>
              <a:round/>
              <a:headEnd/>
              <a:tailEnd/>
            </a:ln>
          </p:spPr>
          <p:txBody>
            <a:bodyPr/>
            <a:lstStyle/>
            <a:p>
              <a:endParaRPr lang="en-US"/>
            </a:p>
          </p:txBody>
        </p:sp>
        <p:sp>
          <p:nvSpPr>
            <p:cNvPr id="2060" name="Rectangle 15"/>
            <p:cNvSpPr>
              <a:spLocks noChangeArrowheads="1"/>
            </p:cNvSpPr>
            <p:nvPr/>
          </p:nvSpPr>
          <p:spPr bwMode="auto">
            <a:xfrm>
              <a:off x="5481638" y="1023938"/>
              <a:ext cx="741363" cy="492125"/>
            </a:xfrm>
            <a:prstGeom prst="rect">
              <a:avLst/>
            </a:prstGeom>
            <a:noFill/>
            <a:ln w="9525">
              <a:solidFill>
                <a:srgbClr val="000000"/>
              </a:solidFill>
              <a:miter lim="800000"/>
              <a:headEnd/>
              <a:tailEnd/>
            </a:ln>
          </p:spPr>
          <p:txBody>
            <a:bodyPr/>
            <a:lstStyle/>
            <a:p>
              <a:endParaRPr lang="it-IT"/>
            </a:p>
          </p:txBody>
        </p:sp>
        <p:sp>
          <p:nvSpPr>
            <p:cNvPr id="2061" name="Rectangle 16"/>
            <p:cNvSpPr>
              <a:spLocks noChangeArrowheads="1"/>
            </p:cNvSpPr>
            <p:nvPr/>
          </p:nvSpPr>
          <p:spPr bwMode="auto">
            <a:xfrm>
              <a:off x="5481638" y="1516063"/>
              <a:ext cx="741363" cy="1092200"/>
            </a:xfrm>
            <a:prstGeom prst="rect">
              <a:avLst/>
            </a:prstGeom>
            <a:noFill/>
            <a:ln w="9525">
              <a:solidFill>
                <a:srgbClr val="000000"/>
              </a:solidFill>
              <a:miter lim="800000"/>
              <a:headEnd/>
              <a:tailEnd/>
            </a:ln>
          </p:spPr>
          <p:txBody>
            <a:bodyPr/>
            <a:lstStyle/>
            <a:p>
              <a:endParaRPr lang="it-IT"/>
            </a:p>
          </p:txBody>
        </p:sp>
        <p:sp>
          <p:nvSpPr>
            <p:cNvPr id="2062" name="Rectangle 17"/>
            <p:cNvSpPr>
              <a:spLocks noChangeArrowheads="1"/>
            </p:cNvSpPr>
            <p:nvPr/>
          </p:nvSpPr>
          <p:spPr bwMode="auto">
            <a:xfrm>
              <a:off x="3767138" y="930275"/>
              <a:ext cx="500063" cy="365125"/>
            </a:xfrm>
            <a:prstGeom prst="rect">
              <a:avLst/>
            </a:prstGeom>
            <a:noFill/>
            <a:ln w="9525">
              <a:noFill/>
              <a:miter lim="800000"/>
              <a:headEnd/>
              <a:tailEnd/>
            </a:ln>
          </p:spPr>
          <p:txBody>
            <a:bodyPr lIns="0" tIns="0" rIns="0" bIns="0">
              <a:spAutoFit/>
            </a:bodyPr>
            <a:lstStyle/>
            <a:p>
              <a:pPr algn="ctr"/>
              <a:r>
                <a:rPr lang="en-US" sz="1200" b="1">
                  <a:solidFill>
                    <a:srgbClr val="000000"/>
                  </a:solidFill>
                </a:rPr>
                <a:t>25%</a:t>
              </a:r>
            </a:p>
            <a:p>
              <a:pPr algn="ctr"/>
              <a:r>
                <a:rPr lang="en-US" sz="1200" b="1">
                  <a:solidFill>
                    <a:srgbClr val="000000"/>
                  </a:solidFill>
                </a:rPr>
                <a:t>(n=90)</a:t>
              </a:r>
              <a:endParaRPr lang="en-US" sz="1200" b="1"/>
            </a:p>
          </p:txBody>
        </p:sp>
        <p:sp>
          <p:nvSpPr>
            <p:cNvPr id="2063" name="Rectangle 18"/>
            <p:cNvSpPr>
              <a:spLocks noChangeArrowheads="1"/>
            </p:cNvSpPr>
            <p:nvPr/>
          </p:nvSpPr>
          <p:spPr bwMode="auto">
            <a:xfrm>
              <a:off x="5719763" y="1909763"/>
              <a:ext cx="452438" cy="365125"/>
            </a:xfrm>
            <a:prstGeom prst="rect">
              <a:avLst/>
            </a:prstGeom>
            <a:noFill/>
            <a:ln w="9525">
              <a:noFill/>
              <a:miter lim="800000"/>
              <a:headEnd/>
              <a:tailEnd/>
            </a:ln>
          </p:spPr>
          <p:txBody>
            <a:bodyPr wrap="none" lIns="0" tIns="0" rIns="0" bIns="0">
              <a:spAutoFit/>
            </a:bodyPr>
            <a:lstStyle/>
            <a:p>
              <a:pPr algn="ctr"/>
              <a:r>
                <a:rPr lang="en-US" sz="1200" b="1">
                  <a:solidFill>
                    <a:srgbClr val="000000"/>
                  </a:solidFill>
                </a:rPr>
                <a:t>67%</a:t>
              </a:r>
            </a:p>
            <a:p>
              <a:pPr algn="ctr"/>
              <a:r>
                <a:rPr lang="en-US" sz="1200" b="1">
                  <a:solidFill>
                    <a:srgbClr val="000000"/>
                  </a:solidFill>
                </a:rPr>
                <a:t>(n=55)</a:t>
              </a:r>
              <a:endParaRPr lang="en-US" sz="1200" b="1"/>
            </a:p>
          </p:txBody>
        </p:sp>
        <p:sp>
          <p:nvSpPr>
            <p:cNvPr id="2064" name="Rectangle 19"/>
            <p:cNvSpPr>
              <a:spLocks noChangeArrowheads="1"/>
            </p:cNvSpPr>
            <p:nvPr/>
          </p:nvSpPr>
          <p:spPr bwMode="auto">
            <a:xfrm>
              <a:off x="5684838" y="1066800"/>
              <a:ext cx="452438" cy="365125"/>
            </a:xfrm>
            <a:prstGeom prst="rect">
              <a:avLst/>
            </a:prstGeom>
            <a:noFill/>
            <a:ln w="9525">
              <a:noFill/>
              <a:miter lim="800000"/>
              <a:headEnd/>
              <a:tailEnd/>
            </a:ln>
          </p:spPr>
          <p:txBody>
            <a:bodyPr wrap="none" lIns="0" tIns="0" rIns="0" bIns="0">
              <a:spAutoFit/>
            </a:bodyPr>
            <a:lstStyle/>
            <a:p>
              <a:pPr algn="ctr"/>
              <a:r>
                <a:rPr lang="en-US" sz="1200" b="1">
                  <a:solidFill>
                    <a:srgbClr val="000000"/>
                  </a:solidFill>
                </a:rPr>
                <a:t>33%</a:t>
              </a:r>
            </a:p>
            <a:p>
              <a:pPr algn="ctr"/>
              <a:r>
                <a:rPr lang="en-US" sz="1200" b="1">
                  <a:solidFill>
                    <a:srgbClr val="000000"/>
                  </a:solidFill>
                </a:rPr>
                <a:t>(n=27)</a:t>
              </a:r>
              <a:endParaRPr lang="en-US" sz="1200" b="1"/>
            </a:p>
          </p:txBody>
        </p:sp>
        <p:sp>
          <p:nvSpPr>
            <p:cNvPr id="2065" name="Rectangle 20"/>
            <p:cNvSpPr>
              <a:spLocks noChangeArrowheads="1"/>
            </p:cNvSpPr>
            <p:nvPr/>
          </p:nvSpPr>
          <p:spPr bwMode="auto">
            <a:xfrm>
              <a:off x="3271838" y="1920875"/>
              <a:ext cx="536575" cy="365125"/>
            </a:xfrm>
            <a:prstGeom prst="rect">
              <a:avLst/>
            </a:prstGeom>
            <a:noFill/>
            <a:ln w="9525">
              <a:noFill/>
              <a:miter lim="800000"/>
              <a:headEnd/>
              <a:tailEnd/>
            </a:ln>
          </p:spPr>
          <p:txBody>
            <a:bodyPr wrap="none" lIns="0" tIns="0" rIns="0" bIns="0">
              <a:spAutoFit/>
            </a:bodyPr>
            <a:lstStyle/>
            <a:p>
              <a:pPr algn="ctr"/>
              <a:r>
                <a:rPr lang="en-US" sz="1200" b="1">
                  <a:solidFill>
                    <a:srgbClr val="000000"/>
                  </a:solidFill>
                </a:rPr>
                <a:t>53%</a:t>
              </a:r>
            </a:p>
            <a:p>
              <a:pPr algn="ctr"/>
              <a:r>
                <a:rPr lang="en-US" sz="1200" b="1">
                  <a:solidFill>
                    <a:srgbClr val="000000"/>
                  </a:solidFill>
                </a:rPr>
                <a:t>(n=193)</a:t>
              </a:r>
              <a:endParaRPr lang="en-US" sz="1200" b="1"/>
            </a:p>
          </p:txBody>
        </p:sp>
        <p:sp>
          <p:nvSpPr>
            <p:cNvPr id="2066" name="Rectangle 21"/>
            <p:cNvSpPr>
              <a:spLocks noChangeArrowheads="1"/>
            </p:cNvSpPr>
            <p:nvPr/>
          </p:nvSpPr>
          <p:spPr bwMode="auto">
            <a:xfrm>
              <a:off x="4348163" y="1600200"/>
              <a:ext cx="452438" cy="365125"/>
            </a:xfrm>
            <a:prstGeom prst="rect">
              <a:avLst/>
            </a:prstGeom>
            <a:noFill/>
            <a:ln w="9525">
              <a:noFill/>
              <a:miter lim="800000"/>
              <a:headEnd/>
              <a:tailEnd/>
            </a:ln>
          </p:spPr>
          <p:txBody>
            <a:bodyPr wrap="none" lIns="0" tIns="0" rIns="0" bIns="0">
              <a:spAutoFit/>
            </a:bodyPr>
            <a:lstStyle/>
            <a:p>
              <a:pPr algn="ctr"/>
              <a:r>
                <a:rPr lang="en-US" sz="1200" b="1">
                  <a:solidFill>
                    <a:schemeClr val="bg1"/>
                  </a:solidFill>
                </a:rPr>
                <a:t>22%</a:t>
              </a:r>
            </a:p>
            <a:p>
              <a:pPr algn="ctr"/>
              <a:r>
                <a:rPr lang="en-US" sz="1200" b="1">
                  <a:solidFill>
                    <a:schemeClr val="bg1"/>
                  </a:solidFill>
                </a:rPr>
                <a:t>(n=82)</a:t>
              </a:r>
            </a:p>
          </p:txBody>
        </p:sp>
        <p:sp>
          <p:nvSpPr>
            <p:cNvPr id="2067" name="Line 27"/>
            <p:cNvSpPr>
              <a:spLocks noChangeShapeType="1"/>
            </p:cNvSpPr>
            <p:nvPr/>
          </p:nvSpPr>
          <p:spPr bwMode="auto">
            <a:xfrm flipV="1">
              <a:off x="4733926" y="3568700"/>
              <a:ext cx="742950" cy="188912"/>
            </a:xfrm>
            <a:prstGeom prst="line">
              <a:avLst/>
            </a:prstGeom>
            <a:noFill/>
            <a:ln w="0">
              <a:solidFill>
                <a:srgbClr val="000000"/>
              </a:solidFill>
              <a:round/>
              <a:headEnd/>
              <a:tailEnd/>
            </a:ln>
          </p:spPr>
          <p:txBody>
            <a:bodyPr/>
            <a:lstStyle/>
            <a:p>
              <a:endParaRPr lang="en-US"/>
            </a:p>
          </p:txBody>
        </p:sp>
        <p:sp>
          <p:nvSpPr>
            <p:cNvPr id="2068" name="Line 28"/>
            <p:cNvSpPr>
              <a:spLocks noChangeShapeType="1"/>
            </p:cNvSpPr>
            <p:nvPr/>
          </p:nvSpPr>
          <p:spPr bwMode="auto">
            <a:xfrm>
              <a:off x="4743451" y="5010150"/>
              <a:ext cx="733425" cy="198437"/>
            </a:xfrm>
            <a:prstGeom prst="line">
              <a:avLst/>
            </a:prstGeom>
            <a:noFill/>
            <a:ln w="0">
              <a:solidFill>
                <a:srgbClr val="000000"/>
              </a:solidFill>
              <a:round/>
              <a:headEnd/>
              <a:tailEnd/>
            </a:ln>
          </p:spPr>
          <p:txBody>
            <a:bodyPr/>
            <a:lstStyle/>
            <a:p>
              <a:endParaRPr lang="en-US"/>
            </a:p>
          </p:txBody>
        </p:sp>
        <p:sp>
          <p:nvSpPr>
            <p:cNvPr id="2069" name="Freeform 29"/>
            <p:cNvSpPr>
              <a:spLocks/>
            </p:cNvSpPr>
            <p:nvPr/>
          </p:nvSpPr>
          <p:spPr bwMode="auto">
            <a:xfrm>
              <a:off x="2828926" y="3478213"/>
              <a:ext cx="1914525" cy="2008187"/>
            </a:xfrm>
            <a:custGeom>
              <a:avLst/>
              <a:gdLst>
                <a:gd name="T0" fmla="*/ 2147483647 w 201"/>
                <a:gd name="T1" fmla="*/ 0 h 202"/>
                <a:gd name="T2" fmla="*/ 0 w 201"/>
                <a:gd name="T3" fmla="*/ 2147483647 h 202"/>
                <a:gd name="T4" fmla="*/ 2147483647 w 201"/>
                <a:gd name="T5" fmla="*/ 2147483647 h 202"/>
                <a:gd name="T6" fmla="*/ 2147483647 w 201"/>
                <a:gd name="T7" fmla="*/ 2147483647 h 202"/>
                <a:gd name="T8" fmla="*/ 2147483647 w 201"/>
                <a:gd name="T9" fmla="*/ 2147483647 h 202"/>
                <a:gd name="T10" fmla="*/ 2147483647 w 201"/>
                <a:gd name="T11" fmla="*/ 0 h 202"/>
                <a:gd name="T12" fmla="*/ 0 60000 65536"/>
                <a:gd name="T13" fmla="*/ 0 60000 65536"/>
                <a:gd name="T14" fmla="*/ 0 60000 65536"/>
                <a:gd name="T15" fmla="*/ 0 60000 65536"/>
                <a:gd name="T16" fmla="*/ 0 60000 65536"/>
                <a:gd name="T17" fmla="*/ 0 60000 65536"/>
                <a:gd name="T18" fmla="*/ 0 w 201"/>
                <a:gd name="T19" fmla="*/ 0 h 202"/>
                <a:gd name="T20" fmla="*/ 201 w 201"/>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201" h="202">
                  <a:moveTo>
                    <a:pt x="48" y="0"/>
                  </a:moveTo>
                  <a:cubicBezTo>
                    <a:pt x="18" y="20"/>
                    <a:pt x="0" y="54"/>
                    <a:pt x="0" y="91"/>
                  </a:cubicBezTo>
                  <a:cubicBezTo>
                    <a:pt x="0" y="152"/>
                    <a:pt x="49" y="202"/>
                    <a:pt x="110" y="202"/>
                  </a:cubicBezTo>
                  <a:cubicBezTo>
                    <a:pt x="147" y="201"/>
                    <a:pt x="181" y="183"/>
                    <a:pt x="201" y="153"/>
                  </a:cubicBezTo>
                  <a:lnTo>
                    <a:pt x="110" y="91"/>
                  </a:lnTo>
                  <a:lnTo>
                    <a:pt x="48" y="0"/>
                  </a:lnTo>
                  <a:close/>
                </a:path>
              </a:pathLst>
            </a:custGeom>
            <a:solidFill>
              <a:srgbClr val="FFFFFF"/>
            </a:solidFill>
            <a:ln w="9525">
              <a:solidFill>
                <a:srgbClr val="000000"/>
              </a:solidFill>
              <a:round/>
              <a:headEnd/>
              <a:tailEnd/>
            </a:ln>
          </p:spPr>
          <p:txBody>
            <a:bodyPr/>
            <a:lstStyle/>
            <a:p>
              <a:endParaRPr lang="en-US"/>
            </a:p>
          </p:txBody>
        </p:sp>
        <p:sp>
          <p:nvSpPr>
            <p:cNvPr id="2070" name="Freeform 30"/>
            <p:cNvSpPr>
              <a:spLocks/>
            </p:cNvSpPr>
            <p:nvPr/>
          </p:nvSpPr>
          <p:spPr bwMode="auto">
            <a:xfrm>
              <a:off x="3286126" y="3279775"/>
              <a:ext cx="1447800" cy="1103312"/>
            </a:xfrm>
            <a:custGeom>
              <a:avLst/>
              <a:gdLst>
                <a:gd name="T0" fmla="*/ 2147483647 w 152"/>
                <a:gd name="T1" fmla="*/ 2147483647 h 111"/>
                <a:gd name="T2" fmla="*/ 2147483647 w 152"/>
                <a:gd name="T3" fmla="*/ 2147483647 h 111"/>
                <a:gd name="T4" fmla="*/ 0 w 152"/>
                <a:gd name="T5" fmla="*/ 2147483647 h 111"/>
                <a:gd name="T6" fmla="*/ 2147483647 w 152"/>
                <a:gd name="T7" fmla="*/ 2147483647 h 111"/>
                <a:gd name="T8" fmla="*/ 2147483647 w 152"/>
                <a:gd name="T9" fmla="*/ 2147483647 h 111"/>
                <a:gd name="T10" fmla="*/ 0 60000 65536"/>
                <a:gd name="T11" fmla="*/ 0 60000 65536"/>
                <a:gd name="T12" fmla="*/ 0 60000 65536"/>
                <a:gd name="T13" fmla="*/ 0 60000 65536"/>
                <a:gd name="T14" fmla="*/ 0 60000 65536"/>
                <a:gd name="T15" fmla="*/ 0 w 152"/>
                <a:gd name="T16" fmla="*/ 0 h 111"/>
                <a:gd name="T17" fmla="*/ 152 w 152"/>
                <a:gd name="T18" fmla="*/ 111 h 111"/>
              </a:gdLst>
              <a:ahLst/>
              <a:cxnLst>
                <a:cxn ang="T10">
                  <a:pos x="T0" y="T1"/>
                </a:cxn>
                <a:cxn ang="T11">
                  <a:pos x="T2" y="T3"/>
                </a:cxn>
                <a:cxn ang="T12">
                  <a:pos x="T4" y="T5"/>
                </a:cxn>
                <a:cxn ang="T13">
                  <a:pos x="T6" y="T7"/>
                </a:cxn>
                <a:cxn ang="T14">
                  <a:pos x="T8" y="T9"/>
                </a:cxn>
              </a:cxnLst>
              <a:rect l="T15" t="T16" r="T17" b="T18"/>
              <a:pathLst>
                <a:path w="152" h="111">
                  <a:moveTo>
                    <a:pt x="152" y="47"/>
                  </a:moveTo>
                  <a:cubicBezTo>
                    <a:pt x="131" y="18"/>
                    <a:pt x="98" y="1"/>
                    <a:pt x="62" y="1"/>
                  </a:cubicBezTo>
                  <a:cubicBezTo>
                    <a:pt x="40" y="0"/>
                    <a:pt x="18" y="7"/>
                    <a:pt x="0" y="20"/>
                  </a:cubicBezTo>
                  <a:lnTo>
                    <a:pt x="62" y="111"/>
                  </a:lnTo>
                  <a:lnTo>
                    <a:pt x="152" y="47"/>
                  </a:lnTo>
                  <a:close/>
                </a:path>
              </a:pathLst>
            </a:custGeom>
            <a:solidFill>
              <a:srgbClr val="808080"/>
            </a:solidFill>
            <a:ln w="9525">
              <a:solidFill>
                <a:srgbClr val="000000"/>
              </a:solidFill>
              <a:round/>
              <a:headEnd/>
              <a:tailEnd/>
            </a:ln>
          </p:spPr>
          <p:txBody>
            <a:bodyPr/>
            <a:lstStyle/>
            <a:p>
              <a:endParaRPr lang="en-US"/>
            </a:p>
          </p:txBody>
        </p:sp>
        <p:sp>
          <p:nvSpPr>
            <p:cNvPr id="2071" name="Freeform 31"/>
            <p:cNvSpPr>
              <a:spLocks/>
            </p:cNvSpPr>
            <p:nvPr/>
          </p:nvSpPr>
          <p:spPr bwMode="auto">
            <a:xfrm>
              <a:off x="3876676" y="3748088"/>
              <a:ext cx="1057275" cy="1250950"/>
            </a:xfrm>
            <a:custGeom>
              <a:avLst/>
              <a:gdLst>
                <a:gd name="T0" fmla="*/ 2147483647 w 111"/>
                <a:gd name="T1" fmla="*/ 2147483647 h 126"/>
                <a:gd name="T2" fmla="*/ 2147483647 w 111"/>
                <a:gd name="T3" fmla="*/ 2147483647 h 126"/>
                <a:gd name="T4" fmla="*/ 2147483647 w 111"/>
                <a:gd name="T5" fmla="*/ 0 h 126"/>
                <a:gd name="T6" fmla="*/ 0 w 111"/>
                <a:gd name="T7" fmla="*/ 2147483647 h 126"/>
                <a:gd name="T8" fmla="*/ 2147483647 w 111"/>
                <a:gd name="T9" fmla="*/ 2147483647 h 126"/>
                <a:gd name="T10" fmla="*/ 0 60000 65536"/>
                <a:gd name="T11" fmla="*/ 0 60000 65536"/>
                <a:gd name="T12" fmla="*/ 0 60000 65536"/>
                <a:gd name="T13" fmla="*/ 0 60000 65536"/>
                <a:gd name="T14" fmla="*/ 0 60000 65536"/>
                <a:gd name="T15" fmla="*/ 0 w 111"/>
                <a:gd name="T16" fmla="*/ 0 h 126"/>
                <a:gd name="T17" fmla="*/ 111 w 111"/>
                <a:gd name="T18" fmla="*/ 126 h 126"/>
              </a:gdLst>
              <a:ahLst/>
              <a:cxnLst>
                <a:cxn ang="T10">
                  <a:pos x="T0" y="T1"/>
                </a:cxn>
                <a:cxn ang="T11">
                  <a:pos x="T2" y="T3"/>
                </a:cxn>
                <a:cxn ang="T12">
                  <a:pos x="T4" y="T5"/>
                </a:cxn>
                <a:cxn ang="T13">
                  <a:pos x="T6" y="T7"/>
                </a:cxn>
                <a:cxn ang="T14">
                  <a:pos x="T8" y="T9"/>
                </a:cxn>
              </a:cxnLst>
              <a:rect l="T15" t="T16" r="T17" b="T18"/>
              <a:pathLst>
                <a:path w="111" h="126">
                  <a:moveTo>
                    <a:pt x="91" y="126"/>
                  </a:moveTo>
                  <a:cubicBezTo>
                    <a:pt x="104" y="108"/>
                    <a:pt x="111" y="86"/>
                    <a:pt x="111" y="64"/>
                  </a:cubicBezTo>
                  <a:cubicBezTo>
                    <a:pt x="111" y="41"/>
                    <a:pt x="103" y="19"/>
                    <a:pt x="90" y="0"/>
                  </a:cubicBezTo>
                  <a:lnTo>
                    <a:pt x="0" y="64"/>
                  </a:lnTo>
                  <a:lnTo>
                    <a:pt x="91" y="126"/>
                  </a:lnTo>
                  <a:close/>
                </a:path>
              </a:pathLst>
            </a:custGeom>
            <a:solidFill>
              <a:srgbClr val="000000"/>
            </a:solidFill>
            <a:ln w="9525">
              <a:solidFill>
                <a:srgbClr val="000000"/>
              </a:solidFill>
              <a:round/>
              <a:headEnd/>
              <a:tailEnd/>
            </a:ln>
          </p:spPr>
          <p:txBody>
            <a:bodyPr/>
            <a:lstStyle/>
            <a:p>
              <a:endParaRPr lang="en-US"/>
            </a:p>
          </p:txBody>
        </p:sp>
        <p:sp>
          <p:nvSpPr>
            <p:cNvPr id="2072" name="Rectangle 32"/>
            <p:cNvSpPr>
              <a:spLocks noChangeArrowheads="1"/>
            </p:cNvSpPr>
            <p:nvPr/>
          </p:nvSpPr>
          <p:spPr bwMode="auto">
            <a:xfrm>
              <a:off x="5476876" y="3568700"/>
              <a:ext cx="771525" cy="506412"/>
            </a:xfrm>
            <a:prstGeom prst="rect">
              <a:avLst/>
            </a:prstGeom>
            <a:noFill/>
            <a:ln w="9525">
              <a:solidFill>
                <a:srgbClr val="000000"/>
              </a:solidFill>
              <a:miter lim="800000"/>
              <a:headEnd/>
              <a:tailEnd/>
            </a:ln>
          </p:spPr>
          <p:txBody>
            <a:bodyPr/>
            <a:lstStyle/>
            <a:p>
              <a:endParaRPr lang="it-IT"/>
            </a:p>
          </p:txBody>
        </p:sp>
        <p:sp>
          <p:nvSpPr>
            <p:cNvPr id="2073" name="Rectangle 33"/>
            <p:cNvSpPr>
              <a:spLocks noChangeArrowheads="1"/>
            </p:cNvSpPr>
            <p:nvPr/>
          </p:nvSpPr>
          <p:spPr bwMode="auto">
            <a:xfrm>
              <a:off x="5476876" y="4075113"/>
              <a:ext cx="771525" cy="1133475"/>
            </a:xfrm>
            <a:prstGeom prst="rect">
              <a:avLst/>
            </a:prstGeom>
            <a:noFill/>
            <a:ln w="9525">
              <a:solidFill>
                <a:srgbClr val="000000"/>
              </a:solidFill>
              <a:miter lim="800000"/>
              <a:headEnd/>
              <a:tailEnd/>
            </a:ln>
          </p:spPr>
          <p:txBody>
            <a:bodyPr/>
            <a:lstStyle/>
            <a:p>
              <a:endParaRPr lang="it-IT"/>
            </a:p>
          </p:txBody>
        </p:sp>
        <p:sp>
          <p:nvSpPr>
            <p:cNvPr id="2074" name="Rectangle 41"/>
            <p:cNvSpPr>
              <a:spLocks noChangeArrowheads="1"/>
            </p:cNvSpPr>
            <p:nvPr/>
          </p:nvSpPr>
          <p:spPr bwMode="auto">
            <a:xfrm>
              <a:off x="3727451" y="3581400"/>
              <a:ext cx="500063" cy="365125"/>
            </a:xfrm>
            <a:prstGeom prst="rect">
              <a:avLst/>
            </a:prstGeom>
            <a:noFill/>
            <a:ln w="9525">
              <a:noFill/>
              <a:miter lim="800000"/>
              <a:headEnd/>
              <a:tailEnd/>
            </a:ln>
          </p:spPr>
          <p:txBody>
            <a:bodyPr lIns="0" tIns="0" rIns="0" bIns="0">
              <a:spAutoFit/>
            </a:bodyPr>
            <a:lstStyle/>
            <a:p>
              <a:pPr algn="ctr"/>
              <a:r>
                <a:rPr lang="en-US" sz="1200" b="1">
                  <a:solidFill>
                    <a:srgbClr val="000000"/>
                  </a:solidFill>
                </a:rPr>
                <a:t>25%</a:t>
              </a:r>
            </a:p>
            <a:p>
              <a:pPr algn="ctr"/>
              <a:r>
                <a:rPr lang="en-US" sz="1200" b="1">
                  <a:solidFill>
                    <a:srgbClr val="000000"/>
                  </a:solidFill>
                </a:rPr>
                <a:t>(n=90)</a:t>
              </a:r>
              <a:endParaRPr lang="en-US" sz="1200" b="1"/>
            </a:p>
          </p:txBody>
        </p:sp>
        <p:sp>
          <p:nvSpPr>
            <p:cNvPr id="2075" name="Rectangle 42"/>
            <p:cNvSpPr>
              <a:spLocks noChangeArrowheads="1"/>
            </p:cNvSpPr>
            <p:nvPr/>
          </p:nvSpPr>
          <p:spPr bwMode="auto">
            <a:xfrm>
              <a:off x="5717554" y="4419600"/>
              <a:ext cx="456856" cy="369332"/>
            </a:xfrm>
            <a:prstGeom prst="rect">
              <a:avLst/>
            </a:prstGeom>
            <a:noFill/>
            <a:ln w="9525">
              <a:noFill/>
              <a:miter lim="800000"/>
              <a:headEnd/>
              <a:tailEnd/>
            </a:ln>
          </p:spPr>
          <p:txBody>
            <a:bodyPr wrap="none" lIns="0" tIns="0" rIns="0" bIns="0">
              <a:spAutoFit/>
            </a:bodyPr>
            <a:lstStyle/>
            <a:p>
              <a:pPr algn="ctr"/>
              <a:r>
                <a:rPr lang="en-US" sz="1200" b="1">
                  <a:solidFill>
                    <a:srgbClr val="000000"/>
                  </a:solidFill>
                </a:rPr>
                <a:t>69%</a:t>
              </a:r>
            </a:p>
            <a:p>
              <a:pPr algn="ctr"/>
              <a:r>
                <a:rPr lang="en-US" sz="1200" b="1">
                  <a:solidFill>
                    <a:srgbClr val="000000"/>
                  </a:solidFill>
                </a:rPr>
                <a:t>(n=49)</a:t>
              </a:r>
              <a:endParaRPr lang="en-US" sz="1200" b="1"/>
            </a:p>
          </p:txBody>
        </p:sp>
        <p:sp>
          <p:nvSpPr>
            <p:cNvPr id="2076" name="Rectangle 43"/>
            <p:cNvSpPr>
              <a:spLocks noChangeArrowheads="1"/>
            </p:cNvSpPr>
            <p:nvPr/>
          </p:nvSpPr>
          <p:spPr bwMode="auto">
            <a:xfrm>
              <a:off x="5717554" y="3657600"/>
              <a:ext cx="456856" cy="369332"/>
            </a:xfrm>
            <a:prstGeom prst="rect">
              <a:avLst/>
            </a:prstGeom>
            <a:noFill/>
            <a:ln w="9525">
              <a:noFill/>
              <a:miter lim="800000"/>
              <a:headEnd/>
              <a:tailEnd/>
            </a:ln>
          </p:spPr>
          <p:txBody>
            <a:bodyPr wrap="none" lIns="0" tIns="0" rIns="0" bIns="0">
              <a:spAutoFit/>
            </a:bodyPr>
            <a:lstStyle/>
            <a:p>
              <a:pPr algn="ctr"/>
              <a:r>
                <a:rPr lang="en-US" sz="1200" b="1">
                  <a:solidFill>
                    <a:srgbClr val="000000"/>
                  </a:solidFill>
                </a:rPr>
                <a:t>31%</a:t>
              </a:r>
            </a:p>
            <a:p>
              <a:pPr algn="ctr"/>
              <a:r>
                <a:rPr lang="en-US" sz="1200" b="1">
                  <a:solidFill>
                    <a:srgbClr val="000000"/>
                  </a:solidFill>
                </a:rPr>
                <a:t>(n=22)</a:t>
              </a:r>
              <a:endParaRPr lang="en-US" sz="1200" b="1"/>
            </a:p>
          </p:txBody>
        </p:sp>
        <p:sp>
          <p:nvSpPr>
            <p:cNvPr id="2077" name="Rectangle 44"/>
            <p:cNvSpPr>
              <a:spLocks noChangeArrowheads="1"/>
            </p:cNvSpPr>
            <p:nvPr/>
          </p:nvSpPr>
          <p:spPr bwMode="auto">
            <a:xfrm>
              <a:off x="3229531" y="4572000"/>
              <a:ext cx="541816" cy="369332"/>
            </a:xfrm>
            <a:prstGeom prst="rect">
              <a:avLst/>
            </a:prstGeom>
            <a:noFill/>
            <a:ln w="9525">
              <a:noFill/>
              <a:miter lim="800000"/>
              <a:headEnd/>
              <a:tailEnd/>
            </a:ln>
          </p:spPr>
          <p:txBody>
            <a:bodyPr wrap="none" lIns="0" tIns="0" rIns="0" bIns="0">
              <a:spAutoFit/>
            </a:bodyPr>
            <a:lstStyle/>
            <a:p>
              <a:pPr algn="ctr"/>
              <a:r>
                <a:rPr lang="en-US" sz="1200" b="1">
                  <a:solidFill>
                    <a:srgbClr val="000000"/>
                  </a:solidFill>
                </a:rPr>
                <a:t>56%</a:t>
              </a:r>
            </a:p>
            <a:p>
              <a:pPr algn="ctr"/>
              <a:r>
                <a:rPr lang="en-US" sz="1200" b="1">
                  <a:solidFill>
                    <a:srgbClr val="000000"/>
                  </a:solidFill>
                </a:rPr>
                <a:t>(n=204)</a:t>
              </a:r>
              <a:endParaRPr lang="en-US" sz="1200" b="1"/>
            </a:p>
          </p:txBody>
        </p:sp>
        <p:sp>
          <p:nvSpPr>
            <p:cNvPr id="2078" name="Rectangle 45"/>
            <p:cNvSpPr>
              <a:spLocks noChangeArrowheads="1"/>
            </p:cNvSpPr>
            <p:nvPr/>
          </p:nvSpPr>
          <p:spPr bwMode="auto">
            <a:xfrm>
              <a:off x="4345954" y="4114800"/>
              <a:ext cx="456856" cy="369332"/>
            </a:xfrm>
            <a:prstGeom prst="rect">
              <a:avLst/>
            </a:prstGeom>
            <a:noFill/>
            <a:ln w="9525">
              <a:noFill/>
              <a:miter lim="800000"/>
              <a:headEnd/>
              <a:tailEnd/>
            </a:ln>
          </p:spPr>
          <p:txBody>
            <a:bodyPr wrap="none" lIns="0" tIns="0" rIns="0" bIns="0">
              <a:spAutoFit/>
            </a:bodyPr>
            <a:lstStyle/>
            <a:p>
              <a:pPr algn="ctr"/>
              <a:r>
                <a:rPr lang="en-US" sz="1200" b="1">
                  <a:solidFill>
                    <a:schemeClr val="bg1"/>
                  </a:solidFill>
                </a:rPr>
                <a:t>19%</a:t>
              </a:r>
            </a:p>
            <a:p>
              <a:pPr algn="ctr"/>
              <a:r>
                <a:rPr lang="en-US" sz="1200" b="1">
                  <a:solidFill>
                    <a:schemeClr val="bg1"/>
                  </a:solidFill>
                </a:rPr>
                <a:t>(n=71)</a:t>
              </a:r>
            </a:p>
          </p:txBody>
        </p:sp>
        <p:sp>
          <p:nvSpPr>
            <p:cNvPr id="2079" name="Line 46"/>
            <p:cNvSpPr>
              <a:spLocks noChangeShapeType="1"/>
            </p:cNvSpPr>
            <p:nvPr/>
          </p:nvSpPr>
          <p:spPr bwMode="auto">
            <a:xfrm flipV="1">
              <a:off x="5613401" y="3657600"/>
              <a:ext cx="0" cy="304800"/>
            </a:xfrm>
            <a:prstGeom prst="line">
              <a:avLst/>
            </a:prstGeom>
            <a:noFill/>
            <a:ln w="6350">
              <a:solidFill>
                <a:schemeClr val="tx1"/>
              </a:solidFill>
              <a:round/>
              <a:headEnd/>
              <a:tailEnd type="triangle" w="med" len="med"/>
            </a:ln>
          </p:spPr>
          <p:txBody>
            <a:bodyPr/>
            <a:lstStyle/>
            <a:p>
              <a:endParaRPr lang="en-US"/>
            </a:p>
          </p:txBody>
        </p:sp>
        <p:sp>
          <p:nvSpPr>
            <p:cNvPr id="2080" name="Line 47"/>
            <p:cNvSpPr>
              <a:spLocks noChangeShapeType="1"/>
            </p:cNvSpPr>
            <p:nvPr/>
          </p:nvSpPr>
          <p:spPr bwMode="auto">
            <a:xfrm flipV="1">
              <a:off x="5600701" y="1092200"/>
              <a:ext cx="0" cy="304800"/>
            </a:xfrm>
            <a:prstGeom prst="line">
              <a:avLst/>
            </a:prstGeom>
            <a:noFill/>
            <a:ln w="6350">
              <a:solidFill>
                <a:schemeClr val="tx1"/>
              </a:solidFill>
              <a:round/>
              <a:headEnd/>
              <a:tailEnd type="triangle" w="med" len="med"/>
            </a:ln>
          </p:spPr>
          <p:txBody>
            <a:bodyPr/>
            <a:lstStyle/>
            <a:p>
              <a:endParaRPr lang="en-US"/>
            </a:p>
          </p:txBody>
        </p:sp>
        <p:sp>
          <p:nvSpPr>
            <p:cNvPr id="2081" name="Line 48"/>
            <p:cNvSpPr>
              <a:spLocks noChangeShapeType="1"/>
            </p:cNvSpPr>
            <p:nvPr/>
          </p:nvSpPr>
          <p:spPr bwMode="auto">
            <a:xfrm>
              <a:off x="5626101" y="1905000"/>
              <a:ext cx="0" cy="381000"/>
            </a:xfrm>
            <a:prstGeom prst="line">
              <a:avLst/>
            </a:prstGeom>
            <a:noFill/>
            <a:ln w="6350">
              <a:solidFill>
                <a:schemeClr val="tx1"/>
              </a:solidFill>
              <a:round/>
              <a:headEnd/>
              <a:tailEnd type="triangle" w="med" len="med"/>
            </a:ln>
          </p:spPr>
          <p:txBody>
            <a:bodyPr/>
            <a:lstStyle/>
            <a:p>
              <a:endParaRPr lang="en-US"/>
            </a:p>
          </p:txBody>
        </p:sp>
        <p:sp>
          <p:nvSpPr>
            <p:cNvPr id="2082" name="Line 49"/>
            <p:cNvSpPr>
              <a:spLocks noChangeShapeType="1"/>
            </p:cNvSpPr>
            <p:nvPr/>
          </p:nvSpPr>
          <p:spPr bwMode="auto">
            <a:xfrm>
              <a:off x="5613401" y="4419600"/>
              <a:ext cx="0" cy="381000"/>
            </a:xfrm>
            <a:prstGeom prst="line">
              <a:avLst/>
            </a:prstGeom>
            <a:noFill/>
            <a:ln w="6350">
              <a:solidFill>
                <a:schemeClr val="tx1"/>
              </a:solidFill>
              <a:round/>
              <a:headEnd/>
              <a:tailEnd type="triangle" w="med" len="med"/>
            </a:ln>
          </p:spPr>
          <p:txBody>
            <a:bodyPr/>
            <a:lstStyle/>
            <a:p>
              <a:endParaRPr lang="en-US"/>
            </a:p>
          </p:txBody>
        </p:sp>
        <p:sp>
          <p:nvSpPr>
            <p:cNvPr id="2083" name="Text Box 51"/>
            <p:cNvSpPr txBox="1">
              <a:spLocks noChangeArrowheads="1"/>
            </p:cNvSpPr>
            <p:nvPr/>
          </p:nvSpPr>
          <p:spPr bwMode="auto">
            <a:xfrm>
              <a:off x="2895601" y="762000"/>
              <a:ext cx="304800" cy="274637"/>
            </a:xfrm>
            <a:prstGeom prst="rect">
              <a:avLst/>
            </a:prstGeom>
            <a:noFill/>
            <a:ln w="9525">
              <a:noFill/>
              <a:miter lim="800000"/>
              <a:headEnd/>
              <a:tailEnd/>
            </a:ln>
          </p:spPr>
          <p:txBody>
            <a:bodyPr>
              <a:spAutoFit/>
            </a:bodyPr>
            <a:lstStyle/>
            <a:p>
              <a:pPr>
                <a:spcBef>
                  <a:spcPct val="50000"/>
                </a:spcBef>
              </a:pPr>
              <a:r>
                <a:rPr lang="en-US" sz="1200" b="1"/>
                <a:t>A</a:t>
              </a:r>
            </a:p>
          </p:txBody>
        </p:sp>
        <p:sp>
          <p:nvSpPr>
            <p:cNvPr id="2084" name="Text Box 52"/>
            <p:cNvSpPr txBox="1">
              <a:spLocks noChangeArrowheads="1"/>
            </p:cNvSpPr>
            <p:nvPr/>
          </p:nvSpPr>
          <p:spPr bwMode="auto">
            <a:xfrm>
              <a:off x="2895601" y="3306763"/>
              <a:ext cx="304800" cy="274637"/>
            </a:xfrm>
            <a:prstGeom prst="rect">
              <a:avLst/>
            </a:prstGeom>
            <a:noFill/>
            <a:ln w="9525">
              <a:noFill/>
              <a:miter lim="800000"/>
              <a:headEnd/>
              <a:tailEnd/>
            </a:ln>
          </p:spPr>
          <p:txBody>
            <a:bodyPr>
              <a:spAutoFit/>
            </a:bodyPr>
            <a:lstStyle/>
            <a:p>
              <a:pPr>
                <a:spcBef>
                  <a:spcPct val="50000"/>
                </a:spcBef>
              </a:pPr>
              <a:r>
                <a:rPr lang="en-US" sz="1200" b="1"/>
                <a:t>B</a:t>
              </a:r>
            </a:p>
          </p:txBody>
        </p:sp>
      </p:grpSp>
      <p:sp>
        <p:nvSpPr>
          <p:cNvPr id="2052" name="Rettangolo 1"/>
          <p:cNvSpPr>
            <a:spLocks noChangeArrowheads="1"/>
          </p:cNvSpPr>
          <p:nvPr/>
        </p:nvSpPr>
        <p:spPr bwMode="auto">
          <a:xfrm>
            <a:off x="1374775" y="101600"/>
            <a:ext cx="7007225" cy="646331"/>
          </a:xfrm>
          <a:prstGeom prst="rect">
            <a:avLst/>
          </a:prstGeom>
          <a:noFill/>
          <a:ln w="9525">
            <a:noFill/>
            <a:miter lim="800000"/>
            <a:headEnd/>
            <a:tailEnd/>
          </a:ln>
        </p:spPr>
        <p:txBody>
          <a:bodyPr>
            <a:spAutoFit/>
          </a:bodyPr>
          <a:lstStyle/>
          <a:p>
            <a:pPr algn="ctr"/>
            <a:r>
              <a:rPr lang="en-US" b="1" dirty="0" err="1"/>
              <a:t>miRNA</a:t>
            </a:r>
            <a:r>
              <a:rPr lang="en-US" b="1" dirty="0"/>
              <a:t> expression pattern in small intestine of CD </a:t>
            </a:r>
            <a:r>
              <a:rPr lang="en-US" b="1" dirty="0" smtClean="0"/>
              <a:t>patients, Sacchetti &amp; Greco 2011</a:t>
            </a:r>
            <a:endParaRPr lang="it-IT" dirty="0"/>
          </a:p>
        </p:txBody>
      </p:sp>
      <p:sp>
        <p:nvSpPr>
          <p:cNvPr id="2053" name="Rettangolo 2"/>
          <p:cNvSpPr>
            <a:spLocks noChangeArrowheads="1"/>
          </p:cNvSpPr>
          <p:nvPr/>
        </p:nvSpPr>
        <p:spPr bwMode="auto">
          <a:xfrm>
            <a:off x="193675" y="5875338"/>
            <a:ext cx="8761413" cy="830262"/>
          </a:xfrm>
          <a:prstGeom prst="rect">
            <a:avLst/>
          </a:prstGeom>
          <a:noFill/>
          <a:ln w="9525">
            <a:noFill/>
            <a:miter lim="800000"/>
            <a:headEnd/>
            <a:tailEnd/>
          </a:ln>
        </p:spPr>
        <p:txBody>
          <a:bodyPr>
            <a:spAutoFit/>
          </a:bodyPr>
          <a:lstStyle/>
          <a:p>
            <a:r>
              <a:rPr lang="en-US" sz="1200"/>
              <a:t>miRNA expression in the small intestine of patients with active CD (Panel A) and of CD patients on a GFD (Panel B). Data are expressed as percentage of miRNAs tested (n=365). White areas, miRNAs whose expression levels were similar in the two CD groups and controls; gray areas, miRNAs not expressed; black areas, miRNAs whose expression levels differed between CD patients and controls (up-regulated ↑(RQ≥2.0) or down-regulated ↓(RQ≤0.5)). </a:t>
            </a:r>
            <a:endParaRPr lang="it-IT" sz="1200"/>
          </a:p>
        </p:txBody>
      </p:sp>
    </p:spTree>
    <p:extLst>
      <p:ext uri="{BB962C8B-B14F-4D97-AF65-F5344CB8AC3E}">
        <p14:creationId xmlns:p14="http://schemas.microsoft.com/office/powerpoint/2010/main" val="880084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259682" y="977505"/>
          <a:ext cx="6855619" cy="4902994"/>
        </p:xfrm>
        <a:graphic>
          <a:graphicData uri="http://schemas.openxmlformats.org/presentationml/2006/ole">
            <mc:AlternateContent xmlns:mc="http://schemas.openxmlformats.org/markup-compatibility/2006">
              <mc:Choice xmlns:v="urn:schemas-microsoft-com:vml" Requires="v">
                <p:oleObj spid="_x0000_s245765" name="Fotografia Photo Editor" r:id="rId4" imgW="9457143" imgH="6761905" progId="MSPhotoEd.3">
                  <p:embed/>
                </p:oleObj>
              </mc:Choice>
              <mc:Fallback>
                <p:oleObj name="Fotografia Photo Editor" r:id="rId4" imgW="9457143" imgH="6761905" progId="MSPhotoEd.3">
                  <p:embed/>
                  <p:pic>
                    <p:nvPicPr>
                      <p:cNvPr id="491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82" y="977505"/>
                        <a:ext cx="6855619" cy="490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olo 1"/>
          <p:cNvSpPr>
            <a:spLocks noGrp="1"/>
          </p:cNvSpPr>
          <p:nvPr>
            <p:ph type="title"/>
          </p:nvPr>
        </p:nvSpPr>
        <p:spPr>
          <a:xfrm>
            <a:off x="1818861" y="1131094"/>
            <a:ext cx="3655612" cy="394066"/>
          </a:xfrm>
          <a:solidFill>
            <a:schemeClr val="accent1"/>
          </a:solidFill>
        </p:spPr>
        <p:txBody>
          <a:bodyPr>
            <a:normAutofit fontScale="90000"/>
          </a:bodyPr>
          <a:lstStyle/>
          <a:p>
            <a:r>
              <a:rPr lang="it-IT" sz="2400" dirty="0"/>
              <a:t>I Falcetti per tagliare il grano</a:t>
            </a:r>
            <a:endParaRPr lang="it-IT" sz="2400" dirty="0"/>
          </a:p>
        </p:txBody>
      </p:sp>
    </p:spTree>
    <p:extLst>
      <p:ext uri="{BB962C8B-B14F-4D97-AF65-F5344CB8AC3E}">
        <p14:creationId xmlns:p14="http://schemas.microsoft.com/office/powerpoint/2010/main" val="38482083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47813" y="193675"/>
            <a:ext cx="6911975" cy="990600"/>
          </a:xfrm>
          <a:solidFill>
            <a:srgbClr val="FFFF00"/>
          </a:solidFill>
        </p:spPr>
        <p:txBody>
          <a:bodyPr>
            <a:normAutofit fontScale="90000"/>
          </a:bodyPr>
          <a:lstStyle/>
          <a:p>
            <a:pPr>
              <a:defRPr/>
            </a:pPr>
            <a:r>
              <a:rPr lang="en-US" sz="3200" b="1" spc="-100" dirty="0" err="1" smtClean="0">
                <a:ea typeface="ＭＳ Ｐゴシック" pitchFamily="-84" charset="-128"/>
              </a:rPr>
              <a:t>Ci</a:t>
            </a:r>
            <a:r>
              <a:rPr lang="en-US" sz="3200" b="1" spc="-100" dirty="0" smtClean="0">
                <a:ea typeface="ＭＳ Ｐゴシック" pitchFamily="-84" charset="-128"/>
              </a:rPr>
              <a:t> </a:t>
            </a:r>
            <a:r>
              <a:rPr lang="en-US" sz="3200" b="1" spc="-100" dirty="0" err="1" smtClean="0">
                <a:ea typeface="ＭＳ Ｐゴシック" pitchFamily="-84" charset="-128"/>
              </a:rPr>
              <a:t>può</a:t>
            </a:r>
            <a:r>
              <a:rPr lang="en-US" sz="3200" b="1" spc="-100" dirty="0" smtClean="0">
                <a:ea typeface="ＭＳ Ｐゴシック" pitchFamily="-84" charset="-128"/>
              </a:rPr>
              <a:t> </a:t>
            </a:r>
            <a:r>
              <a:rPr lang="en-US" sz="3200" b="1" spc="-100" dirty="0" err="1" smtClean="0">
                <a:ea typeface="ＭＳ Ｐゴシック" pitchFamily="-84" charset="-128"/>
              </a:rPr>
              <a:t>aiutare</a:t>
            </a:r>
            <a:r>
              <a:rPr lang="en-US" sz="3200" b="1" spc="-100" dirty="0" smtClean="0">
                <a:ea typeface="ＭＳ Ｐゴシック" pitchFamily="-84" charset="-128"/>
              </a:rPr>
              <a:t> </a:t>
            </a:r>
            <a:r>
              <a:rPr lang="en-US" sz="3200" b="1" spc="-100" dirty="0" err="1" smtClean="0">
                <a:ea typeface="ＭＳ Ｐゴシック" pitchFamily="-84" charset="-128"/>
              </a:rPr>
              <a:t>una</a:t>
            </a:r>
            <a:r>
              <a:rPr lang="en-US" sz="3200" b="1" spc="-100" dirty="0" smtClean="0">
                <a:ea typeface="ＭＳ Ｐゴシック" pitchFamily="-84" charset="-128"/>
              </a:rPr>
              <a:t> </a:t>
            </a:r>
            <a:r>
              <a:rPr lang="en-US" sz="3200" b="1" spc="-100" dirty="0" err="1" smtClean="0">
                <a:ea typeface="ＭＳ Ｐゴシック" pitchFamily="-84" charset="-128"/>
              </a:rPr>
              <a:t>ipotesi</a:t>
            </a:r>
            <a:r>
              <a:rPr lang="en-US" sz="3200" b="1" spc="-100" dirty="0" smtClean="0">
                <a:ea typeface="ＭＳ Ｐゴシック" pitchFamily="-84" charset="-128"/>
              </a:rPr>
              <a:t> </a:t>
            </a:r>
            <a:r>
              <a:rPr lang="en-US" sz="3200" b="1" spc="-100" dirty="0" err="1" smtClean="0">
                <a:ea typeface="ＭＳ Ｐゴシック" pitchFamily="-84" charset="-128"/>
              </a:rPr>
              <a:t>biologica</a:t>
            </a:r>
            <a:r>
              <a:rPr lang="en-US" sz="3200" b="1" spc="-100" dirty="0" smtClean="0">
                <a:ea typeface="ＭＳ Ｐゴシック" pitchFamily="-84" charset="-128"/>
              </a:rPr>
              <a:t> del </a:t>
            </a:r>
            <a:r>
              <a:rPr lang="en-US" sz="3200" b="1" spc="-100" dirty="0" err="1" smtClean="0">
                <a:ea typeface="ＭＳ Ｐゴシック" pitchFamily="-84" charset="-128"/>
              </a:rPr>
              <a:t>danno</a:t>
            </a:r>
            <a:r>
              <a:rPr lang="en-US" sz="3200" b="1" spc="-100" dirty="0" smtClean="0">
                <a:ea typeface="ＭＳ Ｐゴシック" pitchFamily="-84" charset="-128"/>
              </a:rPr>
              <a:t> </a:t>
            </a:r>
            <a:r>
              <a:rPr lang="en-US" sz="3200" b="1" spc="-100" dirty="0" err="1" smtClean="0">
                <a:ea typeface="ＭＳ Ｐゴシック" pitchFamily="-84" charset="-128"/>
              </a:rPr>
              <a:t>indotto</a:t>
            </a:r>
            <a:r>
              <a:rPr lang="en-US" sz="3200" b="1" spc="-100" dirty="0" smtClean="0">
                <a:ea typeface="ＭＳ Ｐゴシック" pitchFamily="-84" charset="-128"/>
              </a:rPr>
              <a:t> </a:t>
            </a:r>
            <a:r>
              <a:rPr lang="en-US" sz="3200" b="1" spc="-100" dirty="0" err="1" smtClean="0">
                <a:ea typeface="ＭＳ Ｐゴシック" pitchFamily="-84" charset="-128"/>
              </a:rPr>
              <a:t>dal</a:t>
            </a:r>
            <a:r>
              <a:rPr lang="en-US" sz="3200" b="1" spc="-100" dirty="0" smtClean="0">
                <a:ea typeface="ＭＳ Ｐゴシック" pitchFamily="-84" charset="-128"/>
              </a:rPr>
              <a:t> </a:t>
            </a:r>
            <a:r>
              <a:rPr lang="en-US" sz="3200" b="1" spc="-100" dirty="0" err="1" smtClean="0">
                <a:ea typeface="ＭＳ Ｐゴシック" pitchFamily="-84" charset="-128"/>
              </a:rPr>
              <a:t>glutine</a:t>
            </a:r>
            <a:r>
              <a:rPr lang="en-US" sz="3200" b="1" spc="-100" dirty="0" smtClean="0">
                <a:ea typeface="ＭＳ Ｐゴシック" pitchFamily="-84" charset="-128"/>
              </a:rPr>
              <a:t> ?</a:t>
            </a:r>
            <a:endParaRPr lang="it-IT" sz="3200" dirty="0"/>
          </a:p>
        </p:txBody>
      </p:sp>
      <p:grpSp>
        <p:nvGrpSpPr>
          <p:cNvPr id="3" name="Gruppo 18"/>
          <p:cNvGrpSpPr>
            <a:grpSpLocks/>
          </p:cNvGrpSpPr>
          <p:nvPr/>
        </p:nvGrpSpPr>
        <p:grpSpPr bwMode="auto">
          <a:xfrm>
            <a:off x="492125" y="1547813"/>
            <a:ext cx="7918450" cy="5133975"/>
            <a:chOff x="492369" y="1547446"/>
            <a:chExt cx="7918046" cy="5134708"/>
          </a:xfrm>
        </p:grpSpPr>
        <p:pic>
          <p:nvPicPr>
            <p:cNvPr id="182276" name="Picture 8" descr="http://www.annualreviews.org/na101/home/literatum/publisher/ar/journals/content/immunol/2011/immunol.2011.29.issue-1/annurev-immunol-040210-092915/production/images/medium/iy290493.f6.gif"/>
            <p:cNvPicPr>
              <a:picLocks noChangeAspect="1" noChangeArrowheads="1"/>
            </p:cNvPicPr>
            <p:nvPr/>
          </p:nvPicPr>
          <p:blipFill>
            <a:blip r:embed="rId2" cstate="print"/>
            <a:srcRect b="6551"/>
            <a:stretch>
              <a:fillRect/>
            </a:stretch>
          </p:blipFill>
          <p:spPr bwMode="auto">
            <a:xfrm>
              <a:off x="866004" y="1547446"/>
              <a:ext cx="7154496" cy="5134708"/>
            </a:xfrm>
            <a:prstGeom prst="rect">
              <a:avLst/>
            </a:prstGeom>
            <a:noFill/>
            <a:ln w="9525">
              <a:noFill/>
              <a:miter lim="800000"/>
              <a:headEnd/>
              <a:tailEnd/>
            </a:ln>
          </p:spPr>
        </p:pic>
        <p:sp>
          <p:nvSpPr>
            <p:cNvPr id="6" name="CasellaDiTesto 5"/>
            <p:cNvSpPr txBox="1"/>
            <p:nvPr/>
          </p:nvSpPr>
          <p:spPr>
            <a:xfrm>
              <a:off x="5673705" y="1723683"/>
              <a:ext cx="985788" cy="368353"/>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800" b="1" dirty="0">
                  <a:solidFill>
                    <a:schemeClr val="tx1"/>
                  </a:solidFill>
                </a:rPr>
                <a:t>RGS1</a:t>
              </a:r>
            </a:p>
          </p:txBody>
        </p:sp>
        <p:sp>
          <p:nvSpPr>
            <p:cNvPr id="7" name="CasellaDiTesto 6"/>
            <p:cNvSpPr txBox="1"/>
            <p:nvPr/>
          </p:nvSpPr>
          <p:spPr>
            <a:xfrm>
              <a:off x="4860946" y="2592170"/>
              <a:ext cx="1223901" cy="307821"/>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GB" sz="1400" b="1" dirty="0">
                  <a:solidFill>
                    <a:schemeClr val="tx1"/>
                  </a:solidFill>
                </a:rPr>
                <a:t>KIAA1109</a:t>
              </a:r>
              <a:endParaRPr lang="it-IT" sz="1400" b="1" dirty="0">
                <a:solidFill>
                  <a:schemeClr val="tx1"/>
                </a:solidFill>
              </a:endParaRPr>
            </a:p>
          </p:txBody>
        </p:sp>
        <p:sp>
          <p:nvSpPr>
            <p:cNvPr id="9" name="CasellaDiTesto 8"/>
            <p:cNvSpPr txBox="1"/>
            <p:nvPr/>
          </p:nvSpPr>
          <p:spPr>
            <a:xfrm>
              <a:off x="6410267" y="5040445"/>
              <a:ext cx="849270" cy="369940"/>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800" b="1" dirty="0">
                  <a:solidFill>
                    <a:schemeClr val="tx1"/>
                  </a:solidFill>
                </a:rPr>
                <a:t>RGS1</a:t>
              </a:r>
            </a:p>
          </p:txBody>
        </p:sp>
        <p:sp>
          <p:nvSpPr>
            <p:cNvPr id="10" name="CasellaDiTesto 9"/>
            <p:cNvSpPr txBox="1"/>
            <p:nvPr/>
          </p:nvSpPr>
          <p:spPr>
            <a:xfrm>
              <a:off x="5108583" y="4856268"/>
              <a:ext cx="849270" cy="307821"/>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400" b="1" dirty="0">
                  <a:solidFill>
                    <a:schemeClr val="tx1"/>
                  </a:solidFill>
                </a:rPr>
                <a:t>IL-21</a:t>
              </a:r>
            </a:p>
          </p:txBody>
        </p:sp>
        <p:sp>
          <p:nvSpPr>
            <p:cNvPr id="11" name="CasellaDiTesto 10"/>
            <p:cNvSpPr txBox="1"/>
            <p:nvPr/>
          </p:nvSpPr>
          <p:spPr>
            <a:xfrm>
              <a:off x="3487829" y="3141524"/>
              <a:ext cx="849269" cy="369940"/>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800" b="1" dirty="0">
                  <a:solidFill>
                    <a:schemeClr val="tx1"/>
                  </a:solidFill>
                </a:rPr>
                <a:t>IL-21</a:t>
              </a:r>
            </a:p>
          </p:txBody>
        </p:sp>
        <p:sp>
          <p:nvSpPr>
            <p:cNvPr id="12" name="CasellaDiTesto 11"/>
            <p:cNvSpPr txBox="1"/>
            <p:nvPr/>
          </p:nvSpPr>
          <p:spPr>
            <a:xfrm>
              <a:off x="3487829" y="3511463"/>
              <a:ext cx="849269" cy="368353"/>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800" b="1" dirty="0">
                  <a:solidFill>
                    <a:schemeClr val="tx1"/>
                  </a:solidFill>
                </a:rPr>
                <a:t>RGS1</a:t>
              </a:r>
            </a:p>
          </p:txBody>
        </p:sp>
        <p:sp>
          <p:nvSpPr>
            <p:cNvPr id="13" name="CasellaDiTesto 12"/>
            <p:cNvSpPr txBox="1"/>
            <p:nvPr/>
          </p:nvSpPr>
          <p:spPr>
            <a:xfrm>
              <a:off x="1989305" y="1945965"/>
              <a:ext cx="935987" cy="831116"/>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it-IT" b="1" dirty="0">
                  <a:solidFill>
                    <a:schemeClr val="tx1"/>
                  </a:solidFill>
                </a:rPr>
                <a:t>LPP</a:t>
              </a:r>
            </a:p>
            <a:p>
              <a:pPr algn="ctr">
                <a:defRPr/>
              </a:pPr>
              <a:r>
                <a:rPr lang="it-IT" b="1" dirty="0">
                  <a:solidFill>
                    <a:schemeClr val="tx1"/>
                  </a:solidFill>
                </a:rPr>
                <a:t>???</a:t>
              </a:r>
            </a:p>
          </p:txBody>
        </p:sp>
        <p:sp>
          <p:nvSpPr>
            <p:cNvPr id="15" name="CasellaDiTesto 14"/>
            <p:cNvSpPr txBox="1"/>
            <p:nvPr/>
          </p:nvSpPr>
          <p:spPr>
            <a:xfrm>
              <a:off x="7559558" y="3879816"/>
              <a:ext cx="850857" cy="369941"/>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800" b="1" dirty="0">
                  <a:solidFill>
                    <a:schemeClr val="tx1"/>
                  </a:solidFill>
                </a:rPr>
                <a:t>RGS1</a:t>
              </a:r>
            </a:p>
          </p:txBody>
        </p:sp>
        <p:sp>
          <p:nvSpPr>
            <p:cNvPr id="17" name="CasellaDiTesto 16"/>
            <p:cNvSpPr txBox="1"/>
            <p:nvPr/>
          </p:nvSpPr>
          <p:spPr>
            <a:xfrm>
              <a:off x="7559558" y="4249757"/>
              <a:ext cx="850857" cy="369940"/>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800" b="1" dirty="0">
                  <a:solidFill>
                    <a:schemeClr val="tx1"/>
                  </a:solidFill>
                </a:rPr>
                <a:t>IL-21</a:t>
              </a:r>
            </a:p>
          </p:txBody>
        </p:sp>
        <p:sp>
          <p:nvSpPr>
            <p:cNvPr id="18" name="Rettangolo 17"/>
            <p:cNvSpPr/>
            <p:nvPr/>
          </p:nvSpPr>
          <p:spPr>
            <a:xfrm>
              <a:off x="492369" y="6494802"/>
              <a:ext cx="2719249" cy="187352"/>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grpSp>
      <p:sp>
        <p:nvSpPr>
          <p:cNvPr id="14" name="CasellaDiTesto 13"/>
          <p:cNvSpPr txBox="1"/>
          <p:nvPr/>
        </p:nvSpPr>
        <p:spPr>
          <a:xfrm>
            <a:off x="4248150" y="1400175"/>
            <a:ext cx="1720850" cy="338554"/>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it-IT" sz="1600" b="1" dirty="0" err="1">
                <a:solidFill>
                  <a:schemeClr val="tx1"/>
                </a:solidFill>
              </a:rPr>
              <a:t>cREL</a:t>
            </a:r>
            <a:r>
              <a:rPr lang="it-IT" sz="1600" b="1" dirty="0">
                <a:solidFill>
                  <a:schemeClr val="tx1"/>
                </a:solidFill>
              </a:rPr>
              <a:t>/TNFAIP3</a:t>
            </a:r>
          </a:p>
        </p:txBody>
      </p:sp>
    </p:spTree>
    <p:extLst>
      <p:ext uri="{BB962C8B-B14F-4D97-AF65-F5344CB8AC3E}">
        <p14:creationId xmlns:p14="http://schemas.microsoft.com/office/powerpoint/2010/main" val="198795452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sp>
        <p:nvSpPr>
          <p:cNvPr id="178177" name="Titolo 1"/>
          <p:cNvSpPr>
            <a:spLocks noGrp="1"/>
          </p:cNvSpPr>
          <p:nvPr>
            <p:ph type="title"/>
          </p:nvPr>
        </p:nvSpPr>
        <p:spPr bwMode="auto">
          <a:xfrm>
            <a:off x="285750" y="-107950"/>
            <a:ext cx="8607425" cy="1143000"/>
          </a:xfrm>
          <a:noFill/>
          <a:ln>
            <a:miter lim="800000"/>
            <a:headEnd/>
            <a:tailEnd/>
          </a:ln>
        </p:spPr>
        <p:txBody>
          <a:bodyPr vert="horz" wrap="square" lIns="91440" tIns="45720" rIns="91440" bIns="45720" numCol="1" anchor="ctr" anchorCtr="0" compatLnSpc="1">
            <a:prstTxWarp prst="textNoShape">
              <a:avLst/>
            </a:prstTxWarp>
          </a:bodyPr>
          <a:lstStyle/>
          <a:p>
            <a:r>
              <a:rPr lang="en-GB" sz="3600" b="1" smtClean="0"/>
              <a:t>PERIPHERAL BLOOD MONOCYTES</a:t>
            </a:r>
          </a:p>
        </p:txBody>
      </p:sp>
      <p:sp>
        <p:nvSpPr>
          <p:cNvPr id="9220" name="CasellaDiTesto 6"/>
          <p:cNvSpPr txBox="1">
            <a:spLocks noChangeArrowheads="1"/>
          </p:cNvSpPr>
          <p:nvPr/>
        </p:nvSpPr>
        <p:spPr bwMode="auto">
          <a:xfrm>
            <a:off x="285750" y="4125913"/>
            <a:ext cx="8572500" cy="2030412"/>
          </a:xfrm>
          <a:prstGeom prst="rect">
            <a:avLst/>
          </a:prstGeom>
          <a:extLst>
            <a:ext uri="{91240B29-F687-4f45-9708-019B960494DF}"/>
          </a:extLst>
        </p:spPr>
        <p:style>
          <a:lnRef idx="1">
            <a:schemeClr val="accent1"/>
          </a:lnRef>
          <a:fillRef idx="2">
            <a:schemeClr val="accent1"/>
          </a:fillRef>
          <a:effectRef idx="1">
            <a:schemeClr val="accent1"/>
          </a:effectRef>
          <a:fontRef idx="minor">
            <a:schemeClr val="dk1"/>
          </a:fontRef>
        </p:style>
        <p:txBody>
          <a:bodyPr>
            <a:spAutoFit/>
          </a:bodyPr>
          <a:lstStyle>
            <a:defPPr>
              <a:defRPr lang="it-IT"/>
            </a:defPPr>
            <a:lvl1pPr lvl="0" algn="ctr" defTabSz="914400" fontAlgn="b">
              <a:spcBef>
                <a:spcPct val="0"/>
              </a:spcBef>
              <a:spcAft>
                <a:spcPct val="0"/>
              </a:spcAft>
              <a:defRPr kumimoji="0" sz="2000" u="none" strike="noStrike" cap="none" normalizeH="0" baseline="0">
                <a:ln>
                  <a:noFill/>
                </a:ln>
                <a:solidFill>
                  <a:schemeClr val="dk1"/>
                </a:solidFill>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just">
              <a:buFont typeface="Arial"/>
              <a:buChar char="•"/>
              <a:defRPr/>
            </a:pPr>
            <a:r>
              <a:rPr lang="en-GB" sz="1800" dirty="0" smtClean="0"/>
              <a:t>KIAA1109 </a:t>
            </a:r>
            <a:r>
              <a:rPr lang="en-GB" sz="1800" dirty="0"/>
              <a:t>gene was over-expressed in CD, </a:t>
            </a:r>
            <a:r>
              <a:rPr lang="en-GB" sz="1800" dirty="0" err="1"/>
              <a:t>Crohn</a:t>
            </a:r>
            <a:r>
              <a:rPr lang="en-GB" sz="1800" dirty="0"/>
              <a:t> and CD-GFD </a:t>
            </a:r>
            <a:r>
              <a:rPr lang="en-GB" sz="1800" dirty="0" err="1" smtClean="0"/>
              <a:t>vs</a:t>
            </a:r>
            <a:r>
              <a:rPr lang="en-GB" sz="1800" dirty="0" smtClean="0"/>
              <a:t> </a:t>
            </a:r>
            <a:r>
              <a:rPr lang="en-GB" sz="1800" dirty="0"/>
              <a:t>controls </a:t>
            </a:r>
          </a:p>
          <a:p>
            <a:pPr marL="285750" indent="-285750" algn="just">
              <a:buFont typeface="Arial"/>
              <a:buChar char="•"/>
              <a:defRPr/>
            </a:pPr>
            <a:r>
              <a:rPr lang="en-GB" sz="1800" dirty="0"/>
              <a:t>c-REL was lower in CD monocytes</a:t>
            </a:r>
          </a:p>
          <a:p>
            <a:pPr marL="285750" indent="-285750" algn="just">
              <a:buFont typeface="Arial"/>
              <a:buChar char="•"/>
              <a:defRPr/>
            </a:pPr>
            <a:r>
              <a:rPr lang="en-GB" sz="1800" dirty="0"/>
              <a:t>SH2B3 was lower in CD monocytes</a:t>
            </a:r>
          </a:p>
          <a:p>
            <a:pPr marL="285750" indent="-285750" algn="just">
              <a:buFont typeface="Arial"/>
              <a:buChar char="•"/>
              <a:defRPr/>
            </a:pPr>
            <a:r>
              <a:rPr lang="en-GB" sz="1800" dirty="0"/>
              <a:t>LPP expression was lower in CD monocytes </a:t>
            </a:r>
          </a:p>
          <a:p>
            <a:pPr marL="285750" indent="-285750" algn="just">
              <a:buFont typeface="Arial"/>
              <a:buChar char="•"/>
              <a:defRPr/>
            </a:pPr>
            <a:r>
              <a:rPr lang="en-GB" sz="1800" dirty="0" smtClean="0"/>
              <a:t>TNFAI3 mRNA showed a modest diminution in CD patient among control and CD-GFD</a:t>
            </a:r>
          </a:p>
          <a:p>
            <a:pPr marL="285750" indent="-285750" algn="just">
              <a:buFont typeface="Arial"/>
              <a:buChar char="•"/>
              <a:defRPr/>
            </a:pPr>
            <a:r>
              <a:rPr lang="en-GB" sz="1800" dirty="0" smtClean="0"/>
              <a:t>RGS1 was lower in CD monocytes</a:t>
            </a:r>
          </a:p>
        </p:txBody>
      </p:sp>
      <p:pic>
        <p:nvPicPr>
          <p:cNvPr id="13329" name="Picture 17"/>
          <p:cNvPicPr>
            <a:picLocks noChangeAspect="1" noChangeArrowheads="1"/>
          </p:cNvPicPr>
          <p:nvPr/>
        </p:nvPicPr>
        <p:blipFill>
          <a:blip r:embed="rId2" cstate="print"/>
          <a:srcRect/>
          <a:stretch>
            <a:fillRect/>
          </a:stretch>
        </p:blipFill>
        <p:spPr bwMode="auto">
          <a:xfrm>
            <a:off x="1551844" y="868542"/>
            <a:ext cx="6267450" cy="3256971"/>
          </a:xfrm>
          <a:prstGeom prst="rect">
            <a:avLst/>
          </a:prstGeom>
          <a:ln>
            <a:noFill/>
          </a:ln>
          <a:effectLst>
            <a:softEdge rad="112500"/>
          </a:effectLst>
        </p:spPr>
      </p:pic>
    </p:spTree>
    <p:extLst>
      <p:ext uri="{BB962C8B-B14F-4D97-AF65-F5344CB8AC3E}">
        <p14:creationId xmlns:p14="http://schemas.microsoft.com/office/powerpoint/2010/main" val="576089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sp>
        <p:nvSpPr>
          <p:cNvPr id="104451" name="Rectangle 2"/>
          <p:cNvSpPr>
            <a:spLocks noGrp="1"/>
          </p:cNvSpPr>
          <p:nvPr>
            <p:ph type="title"/>
          </p:nvPr>
        </p:nvSpPr>
        <p:spPr bwMode="auto">
          <a:xfrm>
            <a:off x="425450" y="166688"/>
            <a:ext cx="8229600" cy="1462087"/>
          </a:xfrm>
          <a:noFill/>
          <a:ln>
            <a:miter lim="800000"/>
            <a:headEnd/>
            <a:tailEnd/>
          </a:ln>
        </p:spPr>
        <p:txBody>
          <a:bodyPr vert="horz" wrap="square" lIns="91440" tIns="45720" rIns="91440" bIns="45720" numCol="1" anchor="ctr" anchorCtr="0" compatLnSpc="1">
            <a:prstTxWarp prst="textNoShape">
              <a:avLst/>
            </a:prstTxWarp>
          </a:bodyPr>
          <a:lstStyle/>
          <a:p>
            <a:r>
              <a:rPr lang="it-IT" sz="2400" b="1" dirty="0" smtClean="0"/>
              <a:t>HOW MUCH GENE EXPRESSION IN MONOCYTES SEPARATE CELIACS FROM CONTROLS ?</a:t>
            </a:r>
          </a:p>
        </p:txBody>
      </p:sp>
      <p:graphicFrame>
        <p:nvGraphicFramePr>
          <p:cNvPr id="104450" name="Object 3"/>
          <p:cNvGraphicFramePr>
            <a:graphicFrameLocks noGrp="1" noChangeAspect="1"/>
          </p:cNvGraphicFramePr>
          <p:nvPr>
            <p:ph sz="quarter" idx="1"/>
          </p:nvPr>
        </p:nvGraphicFramePr>
        <p:xfrm>
          <a:off x="1691680" y="1748038"/>
          <a:ext cx="6048671" cy="4163584"/>
        </p:xfrm>
        <a:graphic>
          <a:graphicData uri="http://schemas.openxmlformats.org/presentationml/2006/ole">
            <mc:AlternateContent xmlns:mc="http://schemas.openxmlformats.org/markup-compatibility/2006">
              <mc:Choice xmlns:v="urn:schemas-microsoft-com:vml" Requires="v">
                <p:oleObj spid="_x0000_s241678" name="Grafico" r:id="rId3" imgW="4676654" imgH="3219532" progId="Excel.Sheet.8">
                  <p:embed/>
                </p:oleObj>
              </mc:Choice>
              <mc:Fallback>
                <p:oleObj name="Grafico" r:id="rId3" imgW="4676654" imgH="3219532" progId="Excel.Sheet.8">
                  <p:embed/>
                  <p:pic>
                    <p:nvPicPr>
                      <p:cNvPr id="10445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748038"/>
                        <a:ext cx="6048671" cy="41635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4172074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91000">
              <a:srgbClr val="FFC000"/>
            </a:gs>
          </a:gsLst>
          <a:path path="rect">
            <a:fillToRect r="100000" b="100000"/>
          </a:path>
          <a:tileRect/>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928813" y="2708275"/>
            <a:ext cx="5072062" cy="3186113"/>
          </a:xfrm>
          <a:prstGeom prst="rect">
            <a:avLst/>
          </a:prstGeom>
          <a:noFill/>
          <a:ln w="57150">
            <a:solidFill>
              <a:schemeClr val="accent2">
                <a:lumMod val="40000"/>
                <a:lumOff val="60000"/>
              </a:schemeClr>
            </a:solidFill>
            <a:miter lim="800000"/>
            <a:headEnd/>
            <a:tailEnd/>
          </a:ln>
          <a:effectLst/>
        </p:spPr>
      </p:pic>
      <p:sp>
        <p:nvSpPr>
          <p:cNvPr id="6" name="Ovale 5"/>
          <p:cNvSpPr/>
          <p:nvPr/>
        </p:nvSpPr>
        <p:spPr>
          <a:xfrm rot="5400000">
            <a:off x="2774950" y="4794250"/>
            <a:ext cx="319088" cy="1189038"/>
          </a:xfrm>
          <a:prstGeom prst="ellipse">
            <a:avLst/>
          </a:prstGeom>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it-IT"/>
          </a:p>
        </p:txBody>
      </p:sp>
      <p:sp>
        <p:nvSpPr>
          <p:cNvPr id="181251" name="Titolo 1"/>
          <p:cNvSpPr>
            <a:spLocks noGrp="1"/>
          </p:cNvSpPr>
          <p:nvPr>
            <p:ph type="title"/>
          </p:nvPr>
        </p:nvSpPr>
        <p:spPr bwMode="auto">
          <a:xfrm>
            <a:off x="500063" y="347663"/>
            <a:ext cx="8001000" cy="928687"/>
          </a:xfrm>
          <a:noFill/>
          <a:ln>
            <a:miter lim="800000"/>
            <a:headEnd/>
            <a:tailEnd/>
          </a:ln>
        </p:spPr>
        <p:txBody>
          <a:bodyPr vert="horz" wrap="square" lIns="91440" tIns="45720" rIns="91440" bIns="45720" numCol="1" anchor="ctr" anchorCtr="0" compatLnSpc="1">
            <a:prstTxWarp prst="textNoShape">
              <a:avLst/>
            </a:prstTxWarp>
          </a:bodyPr>
          <a:lstStyle/>
          <a:p>
            <a:r>
              <a:rPr lang="en-GB" sz="2800" b="1" dirty="0" smtClean="0"/>
              <a:t>DISCRIMINANT ANALYSIS IN PERIPHERAL BLOOD MONOCYTES</a:t>
            </a:r>
          </a:p>
        </p:txBody>
      </p:sp>
      <p:sp>
        <p:nvSpPr>
          <p:cNvPr id="12" name="Rettangolo 11"/>
          <p:cNvSpPr>
            <a:spLocks noChangeArrowheads="1"/>
          </p:cNvSpPr>
          <p:nvPr/>
        </p:nvSpPr>
        <p:spPr bwMode="auto">
          <a:xfrm>
            <a:off x="381000" y="1598613"/>
            <a:ext cx="8429625" cy="70788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fontAlgn="auto">
              <a:spcBef>
                <a:spcPts val="0"/>
              </a:spcBef>
              <a:spcAft>
                <a:spcPts val="0"/>
              </a:spcAft>
              <a:defRPr/>
            </a:pPr>
            <a:r>
              <a:rPr lang="en-GB" sz="2000" dirty="0">
                <a:solidFill>
                  <a:schemeClr val="tx2"/>
                </a:solidFill>
              </a:rPr>
              <a:t>The D-Score for active celiac patients was negative in all cases, while it was positive for all the other groups on differentiated clusters.</a:t>
            </a:r>
          </a:p>
        </p:txBody>
      </p:sp>
    </p:spTree>
    <p:extLst>
      <p:ext uri="{BB962C8B-B14F-4D97-AF65-F5344CB8AC3E}">
        <p14:creationId xmlns:p14="http://schemas.microsoft.com/office/powerpoint/2010/main" val="242387200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83568" y="0"/>
            <a:ext cx="7772400" cy="1143000"/>
          </a:xfrm>
          <a:solidFill>
            <a:schemeClr val="accent5">
              <a:lumMod val="75000"/>
            </a:schemeClr>
          </a:solidFill>
        </p:spPr>
        <p:txBody>
          <a:bodyPr/>
          <a:lstStyle/>
          <a:p>
            <a:r>
              <a:rPr lang="it-IT" i="1" dirty="0" smtClean="0">
                <a:solidFill>
                  <a:schemeClr val="bg1"/>
                </a:solidFill>
              </a:rPr>
              <a:t>I celiaci hanno un Vantaggio Selettivo</a:t>
            </a:r>
            <a:endParaRPr lang="en-US" i="1" dirty="0">
              <a:solidFill>
                <a:schemeClr val="bg1"/>
              </a:solidFill>
            </a:endParaRPr>
          </a:p>
        </p:txBody>
      </p:sp>
      <p:sp>
        <p:nvSpPr>
          <p:cNvPr id="3" name="Segnaposto contenuto 2"/>
          <p:cNvSpPr>
            <a:spLocks noGrp="1"/>
          </p:cNvSpPr>
          <p:nvPr>
            <p:ph idx="1"/>
          </p:nvPr>
        </p:nvSpPr>
        <p:spPr>
          <a:xfrm>
            <a:off x="685800" y="1196752"/>
            <a:ext cx="7772400" cy="4899248"/>
          </a:xfrm>
        </p:spPr>
        <p:txBody>
          <a:bodyPr/>
          <a:lstStyle/>
          <a:p>
            <a:r>
              <a:rPr lang="it-IT" sz="2400" b="1" i="1" dirty="0" smtClean="0">
                <a:solidFill>
                  <a:schemeClr val="bg1"/>
                </a:solidFill>
              </a:rPr>
              <a:t>Non vi sono geni carenti, geni incompleti, geni malati : tutto funziona come nelle persone non celiache. </a:t>
            </a:r>
          </a:p>
          <a:p>
            <a:r>
              <a:rPr lang="it-IT" sz="2400" b="1" i="1" dirty="0" smtClean="0">
                <a:solidFill>
                  <a:schemeClr val="bg1"/>
                </a:solidFill>
              </a:rPr>
              <a:t>Anzi forse funziona meglio e troppo.</a:t>
            </a:r>
          </a:p>
          <a:p>
            <a:r>
              <a:rPr lang="it-IT" sz="2400" dirty="0" smtClean="0">
                <a:solidFill>
                  <a:schemeClr val="bg1"/>
                </a:solidFill>
              </a:rPr>
              <a:t>I polimorfismi genici della celiachia sono comuni ad altre reazioni auto-immuni (es. Il diabete </a:t>
            </a:r>
            <a:r>
              <a:rPr lang="it-IT" sz="2400" dirty="0" err="1" smtClean="0">
                <a:solidFill>
                  <a:schemeClr val="bg1"/>
                </a:solidFill>
              </a:rPr>
              <a:t>insulino</a:t>
            </a:r>
            <a:r>
              <a:rPr lang="it-IT" sz="2400" dirty="0" smtClean="0">
                <a:solidFill>
                  <a:schemeClr val="bg1"/>
                </a:solidFill>
              </a:rPr>
              <a:t> dipendente, la tiroidite auto-immune).  </a:t>
            </a:r>
          </a:p>
          <a:p>
            <a:r>
              <a:rPr lang="it-IT" sz="2400" dirty="0" smtClean="0">
                <a:solidFill>
                  <a:schemeClr val="bg1"/>
                </a:solidFill>
              </a:rPr>
              <a:t>Ma è stato scoperto che molte di queste ‘</a:t>
            </a:r>
            <a:r>
              <a:rPr lang="it-IT" sz="2400" i="1" dirty="0" smtClean="0">
                <a:solidFill>
                  <a:schemeClr val="bg1"/>
                </a:solidFill>
              </a:rPr>
              <a:t>varianti geniche’</a:t>
            </a:r>
            <a:r>
              <a:rPr lang="it-IT" sz="2400" dirty="0" smtClean="0">
                <a:solidFill>
                  <a:schemeClr val="bg1"/>
                </a:solidFill>
              </a:rPr>
              <a:t> hanno ricevuto una selezione naturale positiva nei millenni, hanno dunque rappresentato un vantaggio che ha permesso a quelli che ne erano dotati di riprodursi più frequentemente di quelli che non avevano questo profilo genetico. </a:t>
            </a:r>
            <a:endParaRPr lang="en-US" sz="2400" dirty="0" smtClean="0">
              <a:solidFill>
                <a:schemeClr val="bg1"/>
              </a:solidFill>
            </a:endParaRPr>
          </a:p>
          <a:p>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3969" name="Rectangle 4"/>
          <p:cNvSpPr>
            <a:spLocks noGrp="1" noChangeArrowheads="1"/>
          </p:cNvSpPr>
          <p:nvPr>
            <p:ph type="title" idx="4294967295"/>
          </p:nvPr>
        </p:nvSpPr>
        <p:spPr>
          <a:xfrm>
            <a:off x="457200" y="274638"/>
            <a:ext cx="8229600" cy="1249362"/>
          </a:xfrm>
          <a:solidFill>
            <a:srgbClr val="FFFF00"/>
          </a:solidFill>
        </p:spPr>
        <p:txBody>
          <a:bodyPr/>
          <a:lstStyle/>
          <a:p>
            <a:pPr eaLnBrk="1" hangingPunct="1"/>
            <a:r>
              <a:rPr lang="it-IT" smtClean="0"/>
              <a:t>Ecco dove si attacca il minaccioso virus dell’ AIDS !!!</a:t>
            </a:r>
          </a:p>
        </p:txBody>
      </p:sp>
      <p:pic>
        <p:nvPicPr>
          <p:cNvPr id="83970" name="Picture 6" descr="091205_imagea"/>
          <p:cNvPicPr>
            <a:picLocks noChangeAspect="1" noChangeArrowheads="1"/>
          </p:cNvPicPr>
          <p:nvPr/>
        </p:nvPicPr>
        <p:blipFill>
          <a:blip r:embed="rId2" cstate="print"/>
          <a:srcRect/>
          <a:stretch>
            <a:fillRect/>
          </a:stretch>
        </p:blipFill>
        <p:spPr bwMode="auto">
          <a:xfrm>
            <a:off x="938213" y="1652588"/>
            <a:ext cx="5805487" cy="4748212"/>
          </a:xfrm>
          <a:prstGeom prst="rect">
            <a:avLst/>
          </a:prstGeom>
          <a:noFill/>
          <a:ln w="9525">
            <a:noFill/>
            <a:miter lim="800000"/>
            <a:headEnd/>
            <a:tailEnd/>
          </a:ln>
        </p:spPr>
      </p:pic>
      <p:sp>
        <p:nvSpPr>
          <p:cNvPr id="4" name="Fumetto 2 3"/>
          <p:cNvSpPr/>
          <p:nvPr/>
        </p:nvSpPr>
        <p:spPr>
          <a:xfrm>
            <a:off x="6705600" y="3789363"/>
            <a:ext cx="2438400" cy="2687637"/>
          </a:xfrm>
          <a:prstGeom prst="wedgeRoundRectCallout">
            <a:avLst>
              <a:gd name="adj1" fmla="val -171642"/>
              <a:gd name="adj2" fmla="val -2575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chemeClr val="tx1"/>
                </a:solidFill>
              </a:rPr>
              <a:t>Si tratta proprio del  recettore delle </a:t>
            </a:r>
            <a:r>
              <a:rPr lang="it-IT" b="1" dirty="0" err="1">
                <a:solidFill>
                  <a:schemeClr val="tx1"/>
                </a:solidFill>
              </a:rPr>
              <a:t>Chemochine</a:t>
            </a:r>
            <a:r>
              <a:rPr lang="it-IT" b="1" dirty="0">
                <a:solidFill>
                  <a:schemeClr val="tx1"/>
                </a:solidFill>
              </a:rPr>
              <a:t> Associato alla Celiachia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4993" name="Rectangle 4"/>
          <p:cNvSpPr>
            <a:spLocks noGrp="1" noChangeArrowheads="1"/>
          </p:cNvSpPr>
          <p:nvPr>
            <p:ph type="title" idx="4294967295"/>
          </p:nvPr>
        </p:nvSpPr>
        <p:spPr>
          <a:xfrm>
            <a:off x="457200" y="274638"/>
            <a:ext cx="8229600" cy="1477962"/>
          </a:xfrm>
          <a:solidFill>
            <a:srgbClr val="FFFF00"/>
          </a:solidFill>
        </p:spPr>
        <p:txBody>
          <a:bodyPr/>
          <a:lstStyle/>
          <a:p>
            <a:pPr eaLnBrk="1" hangingPunct="1"/>
            <a:r>
              <a:rPr lang="it-IT" smtClean="0"/>
              <a:t>Ma questo recettore può avere un mutante del CCR5 Delta-32</a:t>
            </a:r>
          </a:p>
        </p:txBody>
      </p:sp>
      <p:pic>
        <p:nvPicPr>
          <p:cNvPr id="84994" name="Picture 6" descr="mcnicf4"/>
          <p:cNvPicPr>
            <a:picLocks noChangeAspect="1" noChangeArrowheads="1"/>
          </p:cNvPicPr>
          <p:nvPr/>
        </p:nvPicPr>
        <p:blipFill>
          <a:blip r:embed="rId2" cstate="print"/>
          <a:srcRect/>
          <a:stretch>
            <a:fillRect/>
          </a:stretch>
        </p:blipFill>
        <p:spPr bwMode="auto">
          <a:xfrm>
            <a:off x="609600" y="1828800"/>
            <a:ext cx="5286375" cy="4800600"/>
          </a:xfrm>
          <a:prstGeom prst="rect">
            <a:avLst/>
          </a:prstGeom>
          <a:noFill/>
          <a:ln w="9525">
            <a:noFill/>
            <a:miter lim="800000"/>
            <a:headEnd/>
            <a:tailEnd/>
          </a:ln>
        </p:spPr>
      </p:pic>
      <p:sp>
        <p:nvSpPr>
          <p:cNvPr id="4" name="Fumetto 2 3"/>
          <p:cNvSpPr/>
          <p:nvPr/>
        </p:nvSpPr>
        <p:spPr>
          <a:xfrm>
            <a:off x="6400800" y="3500438"/>
            <a:ext cx="2438400" cy="2976562"/>
          </a:xfrm>
          <a:prstGeom prst="wedgeRoundRectCallout">
            <a:avLst>
              <a:gd name="adj1" fmla="val -180360"/>
              <a:gd name="adj2" fmla="val -5516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chemeClr val="tx1"/>
                </a:solidFill>
              </a:rPr>
              <a:t>Questa mutazione tronca l’ancora della proteina sulla superficie della cellula, rendendola poco efficace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8065" name="Rectangle 4"/>
          <p:cNvSpPr>
            <a:spLocks noGrp="1" noChangeArrowheads="1"/>
          </p:cNvSpPr>
          <p:nvPr>
            <p:ph type="title" idx="4294967295"/>
          </p:nvPr>
        </p:nvSpPr>
        <p:spPr>
          <a:xfrm>
            <a:off x="457200" y="274638"/>
            <a:ext cx="8229600" cy="2544762"/>
          </a:xfrm>
          <a:solidFill>
            <a:srgbClr val="FFFF00"/>
          </a:solidFill>
          <a:ln>
            <a:solidFill>
              <a:schemeClr val="bg1"/>
            </a:solidFill>
          </a:ln>
        </p:spPr>
        <p:txBody>
          <a:bodyPr/>
          <a:lstStyle/>
          <a:p>
            <a:pPr eaLnBrk="1" hangingPunct="1"/>
            <a:r>
              <a:rPr lang="it-IT" sz="2400" b="1" dirty="0" smtClean="0">
                <a:solidFill>
                  <a:schemeClr val="accent2"/>
                </a:solidFill>
                <a:hlinkClick r:id="rId2"/>
              </a:rPr>
              <a:t>Il gene SH2B3</a:t>
            </a:r>
            <a:r>
              <a:rPr lang="it-IT" sz="2400" b="1" dirty="0" smtClean="0">
                <a:solidFill>
                  <a:schemeClr val="tx1"/>
                </a:solidFill>
              </a:rPr>
              <a:t> </a:t>
            </a:r>
            <a:r>
              <a:rPr lang="it-IT" sz="2000" dirty="0" smtClean="0"/>
              <a:t>è un inibitore del segnale delle citochine , può dunque ridurre il livello di infiammazione dentro la cellula. Inibisce il segnale dalla superficie cellulare alla infiammazione.</a:t>
            </a:r>
            <a:br>
              <a:rPr lang="it-IT" sz="2000" dirty="0" smtClean="0"/>
            </a:br>
            <a:r>
              <a:rPr lang="it-IT" sz="2000" dirty="0" smtClean="0"/>
              <a:t>La mutazione di questo gene agisce come una  </a:t>
            </a:r>
            <a:r>
              <a:rPr lang="it-IT" sz="2000" dirty="0" err="1" smtClean="0"/>
              <a:t>una</a:t>
            </a:r>
            <a:r>
              <a:rPr lang="it-IT" sz="2000" dirty="0" smtClean="0"/>
              <a:t> specie di ANTIBIOTICO innato, capace di aumentare le difese immunitarie dell’individuo </a:t>
            </a:r>
          </a:p>
        </p:txBody>
      </p:sp>
      <p:pic>
        <p:nvPicPr>
          <p:cNvPr id="88066" name="Picture 6" descr="201064112830"/>
          <p:cNvPicPr>
            <a:picLocks noChangeAspect="1" noChangeArrowheads="1"/>
          </p:cNvPicPr>
          <p:nvPr/>
        </p:nvPicPr>
        <p:blipFill>
          <a:blip r:embed="rId3" cstate="print"/>
          <a:srcRect/>
          <a:stretch>
            <a:fillRect/>
          </a:stretch>
        </p:blipFill>
        <p:spPr bwMode="auto">
          <a:xfrm>
            <a:off x="1447800" y="3810000"/>
            <a:ext cx="1524000" cy="1238250"/>
          </a:xfrm>
          <a:prstGeom prst="rect">
            <a:avLst/>
          </a:prstGeom>
          <a:noFill/>
          <a:ln w="9525">
            <a:noFill/>
            <a:miter lim="800000"/>
            <a:headEnd/>
            <a:tailEnd/>
          </a:ln>
        </p:spPr>
      </p:pic>
      <p:pic>
        <p:nvPicPr>
          <p:cNvPr id="88067" name="Picture 8" descr="File:1bwn opm.gif">
            <a:hlinkClick r:id="rId4"/>
          </p:cNvPr>
          <p:cNvPicPr>
            <a:picLocks noChangeAspect="1" noChangeArrowheads="1"/>
          </p:cNvPicPr>
          <p:nvPr/>
        </p:nvPicPr>
        <p:blipFill>
          <a:blip r:embed="rId5" cstate="print"/>
          <a:srcRect/>
          <a:stretch>
            <a:fillRect/>
          </a:stretch>
        </p:blipFill>
        <p:spPr bwMode="auto">
          <a:xfrm>
            <a:off x="3962400" y="2895600"/>
            <a:ext cx="4402138" cy="3554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10594" name="Picture 2" descr="http://www.comprensivocarpinord.it/studenti/2G/immagini_alunni/peste_2.jpg"/>
          <p:cNvPicPr>
            <a:picLocks noChangeAspect="1" noChangeArrowheads="1"/>
          </p:cNvPicPr>
          <p:nvPr/>
        </p:nvPicPr>
        <p:blipFill>
          <a:blip r:embed="rId2" cstate="print"/>
          <a:srcRect/>
          <a:stretch>
            <a:fillRect/>
          </a:stretch>
        </p:blipFill>
        <p:spPr bwMode="auto">
          <a:xfrm>
            <a:off x="5732301" y="2492896"/>
            <a:ext cx="2771217" cy="2520280"/>
          </a:xfrm>
          <a:prstGeom prst="rect">
            <a:avLst/>
          </a:prstGeom>
          <a:noFill/>
        </p:spPr>
      </p:pic>
      <p:sp>
        <p:nvSpPr>
          <p:cNvPr id="110597" name="Rectangle 5"/>
          <p:cNvSpPr>
            <a:spLocks noChangeArrowheads="1"/>
          </p:cNvSpPr>
          <p:nvPr/>
        </p:nvSpPr>
        <p:spPr bwMode="auto">
          <a:xfrm>
            <a:off x="0" y="2420888"/>
            <a:ext cx="543609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80"/>
                </a:solidFill>
                <a:effectLst/>
                <a:latin typeface="Harrington" pitchFamily="82" charset="0"/>
                <a:cs typeface="Arial" pitchFamily="34" charset="0"/>
              </a:rPr>
              <a:t>N</a:t>
            </a:r>
            <a:endParaRPr kumimoji="0" lang="en-US" sz="1400" b="0" i="0" u="none" strike="noStrike" cap="none" normalizeH="0" baseline="0" dirty="0" smtClean="0">
              <a:ln>
                <a:noFill/>
              </a:ln>
              <a:solidFill>
                <a:schemeClr val="tx1"/>
              </a:solidFill>
              <a:effectLst/>
              <a:latin typeface="Arial" pitchFamily="34" charset="0"/>
            </a:endParaRPr>
          </a:p>
        </p:txBody>
      </p:sp>
      <p:sp>
        <p:nvSpPr>
          <p:cNvPr id="8" name="Rettangolo 7"/>
          <p:cNvSpPr/>
          <p:nvPr/>
        </p:nvSpPr>
        <p:spPr>
          <a:xfrm>
            <a:off x="827584" y="2060848"/>
            <a:ext cx="4572000" cy="3970318"/>
          </a:xfrm>
          <a:prstGeom prst="rect">
            <a:avLst/>
          </a:prstGeom>
        </p:spPr>
        <p:txBody>
          <a:bodyPr>
            <a:spAutoFit/>
          </a:bodyPr>
          <a:lstStyle/>
          <a:p>
            <a:pPr lvl="0"/>
            <a:r>
              <a:rPr lang="en-US" sz="2800" b="1" dirty="0" err="1" smtClean="0">
                <a:solidFill>
                  <a:schemeClr val="bg1"/>
                </a:solidFill>
                <a:latin typeface="Goudy Old Style" panose="02020502050305020303" pitchFamily="18" charset="0"/>
                <a:cs typeface="Arial" pitchFamily="34" charset="0"/>
              </a:rPr>
              <a:t>Nel</a:t>
            </a:r>
            <a:r>
              <a:rPr lang="en-US" sz="2800" b="1" dirty="0" smtClean="0">
                <a:solidFill>
                  <a:schemeClr val="bg1"/>
                </a:solidFill>
                <a:latin typeface="Goudy Old Style" panose="02020502050305020303" pitchFamily="18" charset="0"/>
                <a:cs typeface="Arial" pitchFamily="34" charset="0"/>
              </a:rPr>
              <a:t> 1347 </a:t>
            </a:r>
            <a:r>
              <a:rPr lang="en-US" sz="2800" b="1" dirty="0" err="1" smtClean="0">
                <a:solidFill>
                  <a:schemeClr val="bg1"/>
                </a:solidFill>
                <a:latin typeface="Goudy Old Style" panose="02020502050305020303" pitchFamily="18" charset="0"/>
                <a:cs typeface="Arial" pitchFamily="34" charset="0"/>
              </a:rPr>
              <a:t>ci</a:t>
            </a:r>
            <a:r>
              <a:rPr lang="en-US" sz="2800" b="1" dirty="0" smtClean="0">
                <a:solidFill>
                  <a:schemeClr val="bg1"/>
                </a:solidFill>
                <a:latin typeface="Goudy Old Style" panose="02020502050305020303" pitchFamily="18" charset="0"/>
                <a:cs typeface="Arial" pitchFamily="34" charset="0"/>
              </a:rPr>
              <a:t> fu un' </a:t>
            </a:r>
            <a:r>
              <a:rPr lang="en-US" sz="2800" b="1" dirty="0" err="1" smtClean="0">
                <a:solidFill>
                  <a:schemeClr val="bg1"/>
                </a:solidFill>
                <a:latin typeface="Goudy Old Style" panose="02020502050305020303" pitchFamily="18" charset="0"/>
                <a:cs typeface="Arial" pitchFamily="34" charset="0"/>
              </a:rPr>
              <a:t>epidemia</a:t>
            </a:r>
            <a:r>
              <a:rPr lang="en-US" sz="2800" b="1" dirty="0" smtClean="0">
                <a:solidFill>
                  <a:schemeClr val="bg1"/>
                </a:solidFill>
                <a:latin typeface="Goudy Old Style" panose="02020502050305020303" pitchFamily="18" charset="0"/>
                <a:cs typeface="Arial" pitchFamily="34" charset="0"/>
              </a:rPr>
              <a:t> di </a:t>
            </a:r>
            <a:r>
              <a:rPr lang="en-US" sz="2800" b="1" dirty="0" err="1" smtClean="0">
                <a:solidFill>
                  <a:schemeClr val="bg1"/>
                </a:solidFill>
                <a:latin typeface="Goudy Old Style" panose="02020502050305020303" pitchFamily="18" charset="0"/>
                <a:cs typeface="Arial" pitchFamily="34" charset="0"/>
              </a:rPr>
              <a:t>peste</a:t>
            </a:r>
            <a:r>
              <a:rPr lang="en-US" sz="2800" b="1" dirty="0" smtClean="0">
                <a:solidFill>
                  <a:schemeClr val="bg1"/>
                </a:solidFill>
                <a:latin typeface="Goudy Old Style" panose="02020502050305020303" pitchFamily="18" charset="0"/>
                <a:cs typeface="Arial" pitchFamily="34" charset="0"/>
              </a:rPr>
              <a:t> </a:t>
            </a:r>
            <a:r>
              <a:rPr lang="en-US" sz="2800" b="1" dirty="0" err="1" smtClean="0">
                <a:solidFill>
                  <a:schemeClr val="bg1"/>
                </a:solidFill>
                <a:latin typeface="Goudy Old Style" panose="02020502050305020303" pitchFamily="18" charset="0"/>
                <a:cs typeface="Arial" pitchFamily="34" charset="0"/>
              </a:rPr>
              <a:t>che</a:t>
            </a:r>
            <a:r>
              <a:rPr lang="en-US" sz="2800" b="1" dirty="0" smtClean="0">
                <a:solidFill>
                  <a:schemeClr val="bg1"/>
                </a:solidFill>
                <a:latin typeface="Goudy Old Style" panose="02020502050305020303" pitchFamily="18" charset="0"/>
                <a:cs typeface="Arial" pitchFamily="34" charset="0"/>
              </a:rPr>
              <a:t> </a:t>
            </a:r>
            <a:r>
              <a:rPr lang="en-US" sz="2800" b="1" dirty="0" err="1" smtClean="0">
                <a:solidFill>
                  <a:schemeClr val="bg1"/>
                </a:solidFill>
                <a:latin typeface="Goudy Old Style" panose="02020502050305020303" pitchFamily="18" charset="0"/>
                <a:cs typeface="Arial" pitchFamily="34" charset="0"/>
              </a:rPr>
              <a:t>si</a:t>
            </a:r>
            <a:r>
              <a:rPr lang="en-US" sz="2800" b="1" dirty="0" smtClean="0">
                <a:solidFill>
                  <a:schemeClr val="bg1"/>
                </a:solidFill>
                <a:latin typeface="Goudy Old Style" panose="02020502050305020303" pitchFamily="18" charset="0"/>
                <a:cs typeface="Arial" pitchFamily="34" charset="0"/>
              </a:rPr>
              <a:t> diffuse in </a:t>
            </a:r>
            <a:r>
              <a:rPr lang="en-US" sz="2800" b="1" dirty="0" err="1" smtClean="0">
                <a:solidFill>
                  <a:schemeClr val="bg1"/>
                </a:solidFill>
                <a:latin typeface="Goudy Old Style" panose="02020502050305020303" pitchFamily="18" charset="0"/>
                <a:cs typeface="Arial" pitchFamily="34" charset="0"/>
              </a:rPr>
              <a:t>Europa</a:t>
            </a:r>
            <a:r>
              <a:rPr lang="en-US" sz="2800" b="1" dirty="0" smtClean="0">
                <a:solidFill>
                  <a:schemeClr val="bg1"/>
                </a:solidFill>
                <a:latin typeface="Goudy Old Style" panose="02020502050305020303" pitchFamily="18" charset="0"/>
                <a:cs typeface="Arial" pitchFamily="34" charset="0"/>
              </a:rPr>
              <a:t> a </a:t>
            </a:r>
            <a:r>
              <a:rPr lang="en-US" sz="2800" b="1" dirty="0" err="1" smtClean="0">
                <a:solidFill>
                  <a:schemeClr val="bg1"/>
                </a:solidFill>
                <a:latin typeface="Goudy Old Style" panose="02020502050305020303" pitchFamily="18" charset="0"/>
                <a:cs typeface="Arial" pitchFamily="34" charset="0"/>
              </a:rPr>
              <a:t>macchia</a:t>
            </a:r>
            <a:r>
              <a:rPr lang="en-US" sz="2800" b="1" dirty="0" smtClean="0">
                <a:solidFill>
                  <a:schemeClr val="bg1"/>
                </a:solidFill>
                <a:latin typeface="Goudy Old Style" panose="02020502050305020303" pitchFamily="18" charset="0"/>
                <a:cs typeface="Arial" pitchFamily="34" charset="0"/>
              </a:rPr>
              <a:t> d’ olio in </a:t>
            </a:r>
            <a:r>
              <a:rPr lang="en-US" sz="2800" b="1" dirty="0" err="1" smtClean="0">
                <a:solidFill>
                  <a:schemeClr val="bg1"/>
                </a:solidFill>
                <a:latin typeface="Goudy Old Style" panose="02020502050305020303" pitchFamily="18" charset="0"/>
                <a:cs typeface="Arial" pitchFamily="34" charset="0"/>
              </a:rPr>
              <a:t>seguito</a:t>
            </a:r>
            <a:r>
              <a:rPr lang="en-US" sz="2800" b="1" dirty="0" smtClean="0">
                <a:solidFill>
                  <a:schemeClr val="bg1"/>
                </a:solidFill>
                <a:latin typeface="Goudy Old Style" panose="02020502050305020303" pitchFamily="18" charset="0"/>
                <a:cs typeface="Arial" pitchFamily="34" charset="0"/>
              </a:rPr>
              <a:t> a cui </a:t>
            </a:r>
            <a:r>
              <a:rPr lang="en-US" sz="2800" b="1" dirty="0" err="1" smtClean="0">
                <a:solidFill>
                  <a:schemeClr val="bg1"/>
                </a:solidFill>
                <a:latin typeface="Goudy Old Style" panose="02020502050305020303" pitchFamily="18" charset="0"/>
                <a:cs typeface="Arial" pitchFamily="34" charset="0"/>
              </a:rPr>
              <a:t>morì</a:t>
            </a:r>
            <a:r>
              <a:rPr lang="en-US" sz="2800" b="1" dirty="0" smtClean="0">
                <a:solidFill>
                  <a:schemeClr val="bg1"/>
                </a:solidFill>
                <a:latin typeface="Goudy Old Style" panose="02020502050305020303" pitchFamily="18" charset="0"/>
                <a:cs typeface="Arial" pitchFamily="34" charset="0"/>
              </a:rPr>
              <a:t> circa 1/3 </a:t>
            </a:r>
            <a:r>
              <a:rPr lang="en-US" sz="2800" b="1" dirty="0" err="1" smtClean="0">
                <a:solidFill>
                  <a:schemeClr val="bg1"/>
                </a:solidFill>
                <a:latin typeface="Goudy Old Style" panose="02020502050305020303" pitchFamily="18" charset="0"/>
                <a:cs typeface="Arial" pitchFamily="34" charset="0"/>
              </a:rPr>
              <a:t>della</a:t>
            </a:r>
            <a:r>
              <a:rPr lang="en-US" sz="2800" b="1" dirty="0" smtClean="0">
                <a:solidFill>
                  <a:schemeClr val="bg1"/>
                </a:solidFill>
                <a:latin typeface="Goudy Old Style" panose="02020502050305020303" pitchFamily="18" charset="0"/>
                <a:cs typeface="Arial" pitchFamily="34" charset="0"/>
              </a:rPr>
              <a:t> </a:t>
            </a:r>
            <a:r>
              <a:rPr lang="en-US" sz="2800" b="1" dirty="0" err="1" smtClean="0">
                <a:solidFill>
                  <a:schemeClr val="bg1"/>
                </a:solidFill>
                <a:latin typeface="Goudy Old Style" panose="02020502050305020303" pitchFamily="18" charset="0"/>
                <a:cs typeface="Arial" pitchFamily="34" charset="0"/>
              </a:rPr>
              <a:t>popolazione</a:t>
            </a:r>
            <a:r>
              <a:rPr lang="en-US" sz="2800" b="1" dirty="0" smtClean="0">
                <a:solidFill>
                  <a:schemeClr val="bg1"/>
                </a:solidFill>
                <a:latin typeface="Goudy Old Style" panose="02020502050305020303" pitchFamily="18" charset="0"/>
                <a:cs typeface="Arial" pitchFamily="34" charset="0"/>
              </a:rPr>
              <a:t>. </a:t>
            </a:r>
          </a:p>
          <a:p>
            <a:pPr lvl="0"/>
            <a:r>
              <a:rPr lang="it-IT" sz="2800" b="1" dirty="0" smtClean="0">
                <a:solidFill>
                  <a:schemeClr val="bg1"/>
                </a:solidFill>
                <a:latin typeface="Goudy Old Style" panose="02020502050305020303" pitchFamily="18" charset="0"/>
                <a:cs typeface="Arial" pitchFamily="34" charset="0"/>
              </a:rPr>
              <a:t>Chi sopravvisse ?</a:t>
            </a:r>
          </a:p>
          <a:p>
            <a:pPr lvl="0"/>
            <a:r>
              <a:rPr lang="it-IT" sz="2800" b="1" dirty="0" smtClean="0">
                <a:solidFill>
                  <a:schemeClr val="bg1"/>
                </a:solidFill>
                <a:latin typeface="Goudy Old Style" panose="02020502050305020303" pitchFamily="18" charset="0"/>
                <a:cs typeface="Arial" pitchFamily="34" charset="0"/>
              </a:rPr>
              <a:t>Quelli che avevano una robusta ‘Immunità Naturale’ nei loro geni !</a:t>
            </a:r>
            <a:endParaRPr lang="en-US" sz="2800" dirty="0" smtClean="0">
              <a:solidFill>
                <a:schemeClr val="bg1"/>
              </a:solidFill>
              <a:latin typeface="Goudy Old Style" panose="02020502050305020303"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89089" name="Picture 13" descr="Jabri-f09-clr"/>
          <p:cNvPicPr>
            <a:picLocks noChangeAspect="1" noChangeArrowheads="1"/>
          </p:cNvPicPr>
          <p:nvPr/>
        </p:nvPicPr>
        <p:blipFill>
          <a:blip r:embed="rId2" cstate="print"/>
          <a:srcRect/>
          <a:stretch>
            <a:fillRect/>
          </a:stretch>
        </p:blipFill>
        <p:spPr bwMode="auto">
          <a:xfrm>
            <a:off x="0" y="0"/>
            <a:ext cx="6400800" cy="5656263"/>
          </a:xfrm>
          <a:prstGeom prst="rect">
            <a:avLst/>
          </a:prstGeom>
          <a:noFill/>
          <a:ln w="9525">
            <a:noFill/>
            <a:miter lim="800000"/>
            <a:headEnd/>
            <a:tailEnd/>
          </a:ln>
        </p:spPr>
      </p:pic>
      <p:sp>
        <p:nvSpPr>
          <p:cNvPr id="4" name="Fumetto 2 3"/>
          <p:cNvSpPr/>
          <p:nvPr/>
        </p:nvSpPr>
        <p:spPr>
          <a:xfrm>
            <a:off x="6300788" y="0"/>
            <a:ext cx="2843212" cy="3933825"/>
          </a:xfrm>
          <a:prstGeom prst="wedgeRoundRectCallout">
            <a:avLst>
              <a:gd name="adj1" fmla="val -75431"/>
              <a:gd name="adj2" fmla="val -627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chemeClr val="tx1"/>
                </a:solidFill>
              </a:rPr>
              <a:t>Circa 1600 anni fa, in conseguenze di epidemie infettive mortali vi è stata una selezione positiva degli individui con la mutazione SHB3 </a:t>
            </a:r>
          </a:p>
        </p:txBody>
      </p:sp>
      <p:sp>
        <p:nvSpPr>
          <p:cNvPr id="5" name="Freccia a sinistra 4"/>
          <p:cNvSpPr/>
          <p:nvPr/>
        </p:nvSpPr>
        <p:spPr>
          <a:xfrm rot="1940200">
            <a:off x="4135438" y="1244600"/>
            <a:ext cx="1562100" cy="1397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9092" name="CasellaDiTesto 5"/>
          <p:cNvSpPr txBox="1">
            <a:spLocks noChangeArrowheads="1"/>
          </p:cNvSpPr>
          <p:nvPr/>
        </p:nvSpPr>
        <p:spPr bwMode="auto">
          <a:xfrm>
            <a:off x="304800" y="5943600"/>
            <a:ext cx="8299450" cy="400050"/>
          </a:xfrm>
          <a:prstGeom prst="rect">
            <a:avLst/>
          </a:prstGeom>
          <a:solidFill>
            <a:srgbClr val="FFFF00"/>
          </a:solidFill>
          <a:ln w="9525">
            <a:noFill/>
            <a:miter lim="800000"/>
            <a:headEnd/>
            <a:tailEnd/>
          </a:ln>
        </p:spPr>
        <p:txBody>
          <a:bodyPr>
            <a:spAutoFit/>
          </a:bodyPr>
          <a:lstStyle/>
          <a:p>
            <a:pPr algn="ctr"/>
            <a:r>
              <a:rPr lang="en-US" sz="2000"/>
              <a:t>Distribuzione dei Polimorfismi di Geni  Associati alla Celiachia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500438" y="238244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graphicFrame>
        <p:nvGraphicFramePr>
          <p:cNvPr id="50179" name="Object 3"/>
          <p:cNvGraphicFramePr>
            <a:graphicFrameLocks noChangeAspect="1"/>
          </p:cNvGraphicFramePr>
          <p:nvPr/>
        </p:nvGraphicFramePr>
        <p:xfrm>
          <a:off x="1943100" y="862013"/>
          <a:ext cx="5257800" cy="5133975"/>
        </p:xfrm>
        <a:graphic>
          <a:graphicData uri="http://schemas.openxmlformats.org/presentationml/2006/ole">
            <mc:AlternateContent xmlns:mc="http://schemas.openxmlformats.org/markup-compatibility/2006">
              <mc:Choice xmlns:v="urn:schemas-microsoft-com:vml" Requires="v">
                <p:oleObj spid="_x0000_s246789" r:id="rId4" imgW="2857899" imgH="2790476" progId="Paint.Picture">
                  <p:embed/>
                </p:oleObj>
              </mc:Choice>
              <mc:Fallback>
                <p:oleObj r:id="rId4" imgW="2857899" imgH="2790476" progId="Paint.Picture">
                  <p:embed/>
                  <p:pic>
                    <p:nvPicPr>
                      <p:cNvPr id="501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862013"/>
                        <a:ext cx="5257800" cy="5133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olo 1"/>
          <p:cNvSpPr>
            <a:spLocks noGrp="1"/>
          </p:cNvSpPr>
          <p:nvPr>
            <p:ph type="title"/>
          </p:nvPr>
        </p:nvSpPr>
        <p:spPr>
          <a:xfrm>
            <a:off x="1541009" y="404664"/>
            <a:ext cx="6061981" cy="356847"/>
          </a:xfrm>
          <a:solidFill>
            <a:srgbClr val="92D050"/>
          </a:solidFill>
        </p:spPr>
        <p:txBody>
          <a:bodyPr>
            <a:normAutofit fontScale="90000"/>
          </a:bodyPr>
          <a:lstStyle/>
          <a:p>
            <a:r>
              <a:rPr lang="it-IT" sz="2400" dirty="0"/>
              <a:t>La Migrazione dei Coltivatori di grano in 5000 anni</a:t>
            </a:r>
            <a:endParaRPr lang="it-IT" sz="2400" dirty="0"/>
          </a:p>
        </p:txBody>
      </p:sp>
    </p:spTree>
    <p:extLst>
      <p:ext uri="{BB962C8B-B14F-4D97-AF65-F5344CB8AC3E}">
        <p14:creationId xmlns:p14="http://schemas.microsoft.com/office/powerpoint/2010/main" val="16503636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010" name="Titolo 1"/>
          <p:cNvSpPr>
            <a:spLocks noGrp="1"/>
          </p:cNvSpPr>
          <p:nvPr>
            <p:ph type="ctrTitle"/>
          </p:nvPr>
        </p:nvSpPr>
        <p:spPr>
          <a:xfrm>
            <a:off x="685800" y="571500"/>
            <a:ext cx="7772400" cy="1857375"/>
          </a:xfrm>
          <a:solidFill>
            <a:srgbClr val="FF0000"/>
          </a:solidFill>
        </p:spPr>
        <p:txBody>
          <a:bodyPr/>
          <a:lstStyle/>
          <a:p>
            <a:r>
              <a:rPr lang="it-IT" smtClean="0"/>
              <a:t>Celiaquie ?</a:t>
            </a:r>
          </a:p>
        </p:txBody>
      </p:sp>
      <p:sp>
        <p:nvSpPr>
          <p:cNvPr id="43011" name="Sottotitolo 2"/>
          <p:cNvSpPr>
            <a:spLocks noGrp="1"/>
          </p:cNvSpPr>
          <p:nvPr>
            <p:ph type="subTitle" idx="1"/>
          </p:nvPr>
        </p:nvSpPr>
        <p:spPr>
          <a:xfrm>
            <a:off x="1371600" y="2571750"/>
            <a:ext cx="6400800" cy="3067050"/>
          </a:xfrm>
          <a:solidFill>
            <a:srgbClr val="FFFF00"/>
          </a:solidFill>
        </p:spPr>
        <p:txBody>
          <a:bodyPr/>
          <a:lstStyle/>
          <a:p>
            <a:r>
              <a:rPr lang="it-IT" smtClean="0">
                <a:solidFill>
                  <a:schemeClr val="tx1"/>
                </a:solidFill>
              </a:rPr>
              <a:t>Un ‘Inganno’ ai sistemi naturali di difesa ?</a:t>
            </a:r>
          </a:p>
          <a:p>
            <a:r>
              <a:rPr lang="it-IT" smtClean="0">
                <a:solidFill>
                  <a:schemeClr val="tx1"/>
                </a:solidFill>
              </a:rPr>
              <a:t>Il ‘malato’ è il glutine, amplificato enormemente dall’uomo per farne commercio</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MA .. SI NASCE CELIACI ???</a:t>
            </a:r>
            <a:endParaRPr lang="it-IT" dirty="0"/>
          </a:p>
        </p:txBody>
      </p:sp>
      <p:sp>
        <p:nvSpPr>
          <p:cNvPr id="3" name="Segnaposto contenuto 2"/>
          <p:cNvSpPr>
            <a:spLocks noGrp="1"/>
          </p:cNvSpPr>
          <p:nvPr>
            <p:ph idx="1"/>
          </p:nvPr>
        </p:nvSpPr>
        <p:spPr/>
        <p:txBody>
          <a:bodyPr/>
          <a:lstStyle/>
          <a:p>
            <a:r>
              <a:rPr lang="it-IT" dirty="0" smtClean="0"/>
              <a:t>- genetica ereditata ‘classica’</a:t>
            </a:r>
          </a:p>
          <a:p>
            <a:r>
              <a:rPr lang="it-IT" dirty="0" smtClean="0"/>
              <a:t>Epigenetica nella vita intrauterina (Metilazione ed acetilazione sugli istoni)</a:t>
            </a:r>
          </a:p>
          <a:p>
            <a:r>
              <a:rPr lang="it-IT" dirty="0" smtClean="0"/>
              <a:t>Fattori peri-neonatali</a:t>
            </a:r>
          </a:p>
          <a:p>
            <a:r>
              <a:rPr lang="it-IT" dirty="0" smtClean="0"/>
              <a:t>Alimentazione Precoce</a:t>
            </a:r>
          </a:p>
          <a:p>
            <a:r>
              <a:rPr lang="it-IT" dirty="0" smtClean="0"/>
              <a:t>Espressione genica a 2-4 mesi di vita </a:t>
            </a:r>
            <a:endParaRPr lang="it-IT" dirty="0"/>
          </a:p>
        </p:txBody>
      </p:sp>
    </p:spTree>
    <p:extLst>
      <p:ext uri="{BB962C8B-B14F-4D97-AF65-F5344CB8AC3E}">
        <p14:creationId xmlns:p14="http://schemas.microsoft.com/office/powerpoint/2010/main" val="26253845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en-US" altLang="en-US" smtClean="0"/>
              <a:t>European Laboratory for Food Induced Research Federico II</a:t>
            </a:r>
            <a:endParaRPr lang="it-IT" altLang="en-US"/>
          </a:p>
        </p:txBody>
      </p:sp>
      <p:pic>
        <p:nvPicPr>
          <p:cNvPr id="44035" name="Picture 7" descr="http://www.corsodiscrittura.com/uploaded_images/pubbRegresso_01-08_20x27-744514.jpg"/>
          <p:cNvPicPr>
            <a:picLocks noChangeAspect="1" noChangeArrowheads="1"/>
          </p:cNvPicPr>
          <p:nvPr/>
        </p:nvPicPr>
        <p:blipFill>
          <a:blip r:embed="rId2" cstate="print"/>
          <a:srcRect/>
          <a:stretch>
            <a:fillRect/>
          </a:stretch>
        </p:blipFill>
        <p:spPr bwMode="auto">
          <a:xfrm>
            <a:off x="0" y="609600"/>
            <a:ext cx="4632325" cy="6248400"/>
          </a:xfrm>
          <a:prstGeom prst="rect">
            <a:avLst/>
          </a:prstGeom>
          <a:noFill/>
          <a:ln w="9525">
            <a:noFill/>
            <a:miter lim="800000"/>
            <a:headEnd/>
            <a:tailEnd/>
          </a:ln>
        </p:spPr>
      </p:pic>
      <p:pic>
        <p:nvPicPr>
          <p:cNvPr id="44036" name="Picture 9" descr="http://1.bp.blogspot.com/_fmvZ5LeaMFc/TMg079BrwwI/AAAAAAAAAOE/Oq4CEK0FC5A/s1600/DSCF8035_2_2.JPG"/>
          <p:cNvPicPr>
            <a:picLocks noChangeAspect="1" noChangeArrowheads="1"/>
          </p:cNvPicPr>
          <p:nvPr/>
        </p:nvPicPr>
        <p:blipFill>
          <a:blip r:embed="rId3" cstate="print"/>
          <a:srcRect/>
          <a:stretch>
            <a:fillRect/>
          </a:stretch>
        </p:blipFill>
        <p:spPr bwMode="auto">
          <a:xfrm>
            <a:off x="4572000" y="1868488"/>
            <a:ext cx="4572000" cy="4989512"/>
          </a:xfrm>
          <a:prstGeom prst="rect">
            <a:avLst/>
          </a:prstGeom>
          <a:noFill/>
          <a:ln w="9525">
            <a:noFill/>
            <a:miter lim="800000"/>
            <a:headEnd/>
            <a:tailEnd/>
          </a:ln>
        </p:spPr>
      </p:pic>
      <p:sp>
        <p:nvSpPr>
          <p:cNvPr id="44037" name="Titolo 2"/>
          <p:cNvSpPr>
            <a:spLocks noGrp="1"/>
          </p:cNvSpPr>
          <p:nvPr>
            <p:ph type="title"/>
          </p:nvPr>
        </p:nvSpPr>
        <p:spPr>
          <a:xfrm>
            <a:off x="0" y="228600"/>
            <a:ext cx="9144000" cy="1752600"/>
          </a:xfrm>
          <a:solidFill>
            <a:srgbClr val="FFFF00"/>
          </a:solidFill>
        </p:spPr>
        <p:txBody>
          <a:bodyPr/>
          <a:lstStyle/>
          <a:p>
            <a:r>
              <a:rPr lang="it-IT" smtClean="0"/>
              <a:t>Vivere Sani e  Felici Senza Glutine !</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914400"/>
            <a:ext cx="9144000" cy="1920875"/>
          </a:xfrm>
          <a:prstGeom prst="rect">
            <a:avLst/>
          </a:prstGeom>
          <a:solidFill>
            <a:srgbClr val="8FD1F9"/>
          </a:solidFill>
          <a:ln w="9525">
            <a:noFill/>
            <a:miter lim="800000"/>
            <a:headEnd/>
            <a:tailEnd/>
          </a:ln>
        </p:spPr>
        <p:txBody>
          <a:bodyPr>
            <a:spAutoFit/>
          </a:bodyPr>
          <a:lstStyle/>
          <a:p>
            <a:pPr algn="ctr"/>
            <a:r>
              <a:rPr lang="it-IT" sz="6000" b="1" u="sng">
                <a:cs typeface="Times New Roman" pitchFamily="18" charset="0"/>
              </a:rPr>
              <a:t>VIVERE FELICI SENZA GLUTINE !</a:t>
            </a:r>
            <a:endParaRPr lang="it-IT" sz="6000"/>
          </a:p>
        </p:txBody>
      </p:sp>
      <p:sp>
        <p:nvSpPr>
          <p:cNvPr id="2051" name="Rectangle 3"/>
          <p:cNvSpPr>
            <a:spLocks noChangeArrowheads="1"/>
          </p:cNvSpPr>
          <p:nvPr/>
        </p:nvSpPr>
        <p:spPr bwMode="auto">
          <a:xfrm>
            <a:off x="0" y="4648200"/>
            <a:ext cx="9144000" cy="1708150"/>
          </a:xfrm>
          <a:prstGeom prst="rect">
            <a:avLst/>
          </a:prstGeom>
          <a:noFill/>
          <a:ln w="9525">
            <a:noFill/>
            <a:miter lim="800000"/>
            <a:headEnd/>
            <a:tailEnd/>
          </a:ln>
        </p:spPr>
        <p:txBody>
          <a:bodyPr bIns="0">
            <a:spAutoFit/>
          </a:bodyPr>
          <a:lstStyle/>
          <a:p>
            <a:pPr algn="ctr"/>
            <a:r>
              <a:rPr lang="it-IT" sz="2000" b="1" i="1">
                <a:latin typeface="Bookman Old Style" pitchFamily="18" charset="0"/>
              </a:rPr>
              <a:t>Luigi Greco </a:t>
            </a:r>
          </a:p>
          <a:p>
            <a:pPr algn="ctr"/>
            <a:r>
              <a:rPr lang="it-IT" sz="1400" b="1" i="1">
                <a:latin typeface="Bookman Old Style" pitchFamily="18" charset="0"/>
              </a:rPr>
              <a:t>Laboratorio Europeo per le Malattie Indotte da Alimenti della Università Federico II</a:t>
            </a:r>
          </a:p>
          <a:p>
            <a:pPr algn="ctr"/>
            <a:endParaRPr lang="it-IT" sz="1400" b="1" i="1">
              <a:latin typeface="Bookman Old Style" pitchFamily="18" charset="0"/>
            </a:endParaRPr>
          </a:p>
          <a:p>
            <a:pPr algn="ctr"/>
            <a:r>
              <a:rPr lang="it-IT" sz="2000" b="1" i="1">
                <a:latin typeface="Bookman Old Style" pitchFamily="18" charset="0"/>
              </a:rPr>
              <a:t>9 Maggio 2009, Fax 081 -5469811</a:t>
            </a:r>
          </a:p>
          <a:p>
            <a:pPr algn="ctr"/>
            <a:endParaRPr lang="it-IT" sz="2000" b="1" i="1">
              <a:latin typeface="Bookman Old Style" pitchFamily="18" charset="0"/>
            </a:endParaRPr>
          </a:p>
          <a:p>
            <a:pPr algn="ctr" eaLnBrk="0" hangingPunct="0"/>
            <a:r>
              <a:rPr lang="it-IT" sz="2000" i="1">
                <a:latin typeface="Calisto MT" pitchFamily="18" charset="0"/>
                <a:cs typeface="Times New Roman" pitchFamily="18" charset="0"/>
              </a:rPr>
              <a:t>e-mail </a:t>
            </a:r>
            <a:r>
              <a:rPr lang="it-IT" sz="2000">
                <a:latin typeface="Calisto MT" pitchFamily="18" charset="0"/>
                <a:cs typeface="Times New Roman" pitchFamily="18" charset="0"/>
              </a:rPr>
              <a:t>ydongre@unina.it</a:t>
            </a:r>
            <a:endParaRPr lang="it-IT" sz="2000">
              <a:latin typeface="Calisto MT" pitchFamily="18" charset="0"/>
            </a:endParaRPr>
          </a:p>
        </p:txBody>
      </p:sp>
      <p:sp>
        <p:nvSpPr>
          <p:cNvPr id="2052" name="Rectangle 4"/>
          <p:cNvSpPr>
            <a:spLocks noChangeArrowheads="1"/>
          </p:cNvSpPr>
          <p:nvPr/>
        </p:nvSpPr>
        <p:spPr bwMode="auto">
          <a:xfrm>
            <a:off x="0" y="2971800"/>
            <a:ext cx="9144000" cy="655638"/>
          </a:xfrm>
          <a:prstGeom prst="rect">
            <a:avLst/>
          </a:prstGeom>
          <a:solidFill>
            <a:srgbClr val="FF0000"/>
          </a:solidFill>
          <a:ln w="9525">
            <a:noFill/>
            <a:miter lim="800000"/>
            <a:headEnd/>
            <a:tailEnd/>
          </a:ln>
        </p:spPr>
        <p:txBody>
          <a:bodyPr bIns="0">
            <a:spAutoFit/>
          </a:bodyPr>
          <a:lstStyle/>
          <a:p>
            <a:pPr algn="ctr"/>
            <a:r>
              <a:rPr lang="it-IT" sz="2000" b="1" i="1">
                <a:latin typeface="Bookman Old Style" pitchFamily="18" charset="0"/>
              </a:rPr>
              <a:t>Sito Nazionale  </a:t>
            </a:r>
            <a:r>
              <a:rPr lang="it-IT" sz="2000" b="1" i="1">
                <a:latin typeface="Calisto MT" pitchFamily="18" charset="0"/>
              </a:rPr>
              <a:t>www.celiachia.it</a:t>
            </a:r>
          </a:p>
          <a:p>
            <a:pPr algn="ctr" eaLnBrk="0" hangingPunct="0"/>
            <a:r>
              <a:rPr lang="it-IT" sz="2000">
                <a:latin typeface="Calisto MT" pitchFamily="18" charset="0"/>
                <a:cs typeface="Times New Roman" pitchFamily="18" charset="0"/>
              </a:rPr>
              <a:t>Regione Campania  e-mail: </a:t>
            </a:r>
            <a:r>
              <a:rPr lang="it-IT" sz="2000" u="sng">
                <a:latin typeface="Calisto MT" pitchFamily="18" charset="0"/>
                <a:cs typeface="Times New Roman" pitchFamily="18" charset="0"/>
              </a:rPr>
              <a:t>aiccampania@woobinda.net</a:t>
            </a:r>
            <a:r>
              <a:rPr lang="it-IT" sz="2000">
                <a:latin typeface="Calisto MT"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ssolv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dissolv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autoUpdateAnimBg="0"/>
      <p:bldP spid="2051" grpId="0" autoUpdateAnimBg="0"/>
      <p:bldP spid="2052"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1986" name="Picture 6" descr="http://berkeley.edu/news/media/releases/2009/02/images/virus.jpg"/>
          <p:cNvPicPr>
            <a:picLocks noChangeAspect="1" noChangeArrowheads="1"/>
          </p:cNvPicPr>
          <p:nvPr/>
        </p:nvPicPr>
        <p:blipFill>
          <a:blip r:embed="rId2" cstate="print"/>
          <a:srcRect/>
          <a:stretch>
            <a:fillRect/>
          </a:stretch>
        </p:blipFill>
        <p:spPr bwMode="auto">
          <a:xfrm>
            <a:off x="5286375" y="285750"/>
            <a:ext cx="2679700" cy="2595563"/>
          </a:xfrm>
          <a:prstGeom prst="rect">
            <a:avLst/>
          </a:prstGeom>
          <a:noFill/>
          <a:ln w="9525">
            <a:noFill/>
            <a:miter lim="800000"/>
            <a:headEnd/>
            <a:tailEnd/>
          </a:ln>
        </p:spPr>
      </p:pic>
      <p:pic>
        <p:nvPicPr>
          <p:cNvPr id="41987" name="Picture 1026"/>
          <p:cNvPicPr>
            <a:picLocks noChangeAspect="1" noChangeArrowheads="1"/>
          </p:cNvPicPr>
          <p:nvPr/>
        </p:nvPicPr>
        <p:blipFill>
          <a:blip r:embed="rId3" cstate="print"/>
          <a:srcRect/>
          <a:stretch>
            <a:fillRect/>
          </a:stretch>
        </p:blipFill>
        <p:spPr bwMode="auto">
          <a:xfrm>
            <a:off x="214313" y="357188"/>
            <a:ext cx="3357562" cy="2379662"/>
          </a:xfrm>
          <a:prstGeom prst="rect">
            <a:avLst/>
          </a:prstGeom>
          <a:noFill/>
          <a:ln w="9525">
            <a:noFill/>
            <a:miter lim="800000"/>
            <a:headEnd/>
            <a:tailEnd/>
          </a:ln>
        </p:spPr>
      </p:pic>
      <p:sp>
        <p:nvSpPr>
          <p:cNvPr id="41988" name="CasellaDiTesto 5"/>
          <p:cNvSpPr txBox="1">
            <a:spLocks noChangeArrowheads="1"/>
          </p:cNvSpPr>
          <p:nvPr/>
        </p:nvSpPr>
        <p:spPr bwMode="auto">
          <a:xfrm>
            <a:off x="2428875" y="2857500"/>
            <a:ext cx="3786188" cy="708025"/>
          </a:xfrm>
          <a:prstGeom prst="rect">
            <a:avLst/>
          </a:prstGeom>
          <a:solidFill>
            <a:srgbClr val="FFFF00"/>
          </a:solidFill>
          <a:ln w="9525">
            <a:noFill/>
            <a:miter lim="800000"/>
            <a:headEnd/>
            <a:tailEnd/>
          </a:ln>
        </p:spPr>
        <p:txBody>
          <a:bodyPr>
            <a:spAutoFit/>
          </a:bodyPr>
          <a:lstStyle/>
          <a:p>
            <a:r>
              <a:rPr lang="it-IT" sz="2000" dirty="0"/>
              <a:t>Il glutine, una strana molecola, somiglia forse ad virus ?</a:t>
            </a:r>
          </a:p>
        </p:txBody>
      </p:sp>
      <p:pic>
        <p:nvPicPr>
          <p:cNvPr id="41989" name="Picture 8" descr="http://www.wwmm.org/immagini/159.jpg"/>
          <p:cNvPicPr>
            <a:picLocks noChangeAspect="1" noChangeArrowheads="1"/>
          </p:cNvPicPr>
          <p:nvPr/>
        </p:nvPicPr>
        <p:blipFill>
          <a:blip r:embed="rId4" cstate="print"/>
          <a:srcRect/>
          <a:stretch>
            <a:fillRect/>
          </a:stretch>
        </p:blipFill>
        <p:spPr bwMode="auto">
          <a:xfrm>
            <a:off x="285750" y="3929063"/>
            <a:ext cx="3771900" cy="2466975"/>
          </a:xfrm>
          <a:prstGeom prst="rect">
            <a:avLst/>
          </a:prstGeom>
          <a:noFill/>
          <a:ln w="9525">
            <a:noFill/>
            <a:miter lim="800000"/>
            <a:headEnd/>
            <a:tailEnd/>
          </a:ln>
        </p:spPr>
      </p:pic>
      <p:sp>
        <p:nvSpPr>
          <p:cNvPr id="41990" name="CasellaDiTesto 7"/>
          <p:cNvSpPr txBox="1">
            <a:spLocks noChangeArrowheads="1"/>
          </p:cNvSpPr>
          <p:nvPr/>
        </p:nvSpPr>
        <p:spPr bwMode="auto">
          <a:xfrm>
            <a:off x="4572000" y="4143375"/>
            <a:ext cx="4143375" cy="1631950"/>
          </a:xfrm>
          <a:prstGeom prst="rect">
            <a:avLst/>
          </a:prstGeom>
          <a:solidFill>
            <a:srgbClr val="FFFF00"/>
          </a:solidFill>
          <a:ln w="9525">
            <a:noFill/>
            <a:miter lim="800000"/>
            <a:headEnd/>
            <a:tailEnd/>
          </a:ln>
        </p:spPr>
        <p:txBody>
          <a:bodyPr>
            <a:spAutoFit/>
          </a:bodyPr>
          <a:lstStyle/>
          <a:p>
            <a:r>
              <a:rPr lang="it-IT" sz="2000" dirty="0"/>
              <a:t>Il cacciatore, di cui condividiamo il 98% dei geni, usa solo la sua immunità innata per sopravvivere.</a:t>
            </a:r>
          </a:p>
          <a:p>
            <a:r>
              <a:rPr lang="it-IT" sz="2000" dirty="0"/>
              <a:t>E’ ora ingannato da una strana sequenza molecolare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395288" y="333375"/>
            <a:ext cx="8220075" cy="527050"/>
          </a:xfrm>
          <a:prstGeom prst="rect">
            <a:avLst/>
          </a:prstGeom>
          <a:solidFill>
            <a:srgbClr val="8FD1F9"/>
          </a:solidFill>
          <a:ln w="9525">
            <a:noFill/>
            <a:miter lim="800000"/>
            <a:headEnd/>
            <a:tailEnd/>
          </a:ln>
        </p:spPr>
        <p:txBody>
          <a:bodyPr anchor="ctr"/>
          <a:lstStyle/>
          <a:p>
            <a:pPr algn="ctr"/>
            <a:r>
              <a:rPr lang="it-IT" sz="2500" b="1" i="1">
                <a:latin typeface="Comic Sans MS" pitchFamily="66" charset="0"/>
              </a:rPr>
              <a:t>IL GLUTINE QUESTO SCONOSCIUTO</a:t>
            </a:r>
          </a:p>
        </p:txBody>
      </p:sp>
      <p:sp>
        <p:nvSpPr>
          <p:cNvPr id="1028" name="Rectangle 3"/>
          <p:cNvSpPr>
            <a:spLocks noChangeArrowheads="1"/>
          </p:cNvSpPr>
          <p:nvPr/>
        </p:nvSpPr>
        <p:spPr bwMode="auto">
          <a:xfrm>
            <a:off x="395288" y="836613"/>
            <a:ext cx="2159000" cy="5761037"/>
          </a:xfrm>
          <a:prstGeom prst="rect">
            <a:avLst/>
          </a:prstGeom>
          <a:solidFill>
            <a:srgbClr val="FFFF99"/>
          </a:solidFill>
          <a:ln w="3175">
            <a:solidFill>
              <a:srgbClr val="FFFF99"/>
            </a:solidFill>
            <a:miter lim="800000"/>
            <a:headEnd/>
            <a:tailEnd/>
          </a:ln>
        </p:spPr>
        <p:txBody>
          <a:bodyPr wrap="none" anchor="ctr"/>
          <a:lstStyle/>
          <a:p>
            <a:endParaRPr lang="en-US"/>
          </a:p>
        </p:txBody>
      </p:sp>
      <p:sp>
        <p:nvSpPr>
          <p:cNvPr id="327684" name="Rectangle 4"/>
          <p:cNvSpPr>
            <a:spLocks noChangeArrowheads="1"/>
          </p:cNvSpPr>
          <p:nvPr/>
        </p:nvSpPr>
        <p:spPr bwMode="auto">
          <a:xfrm>
            <a:off x="2555875" y="1412875"/>
            <a:ext cx="6264275" cy="647700"/>
          </a:xfrm>
          <a:prstGeom prst="rect">
            <a:avLst/>
          </a:prstGeom>
          <a:gradFill rotWithShape="1">
            <a:gsLst>
              <a:gs pos="0">
                <a:srgbClr val="FFFF99"/>
              </a:gs>
              <a:gs pos="100000">
                <a:srgbClr val="FFFFFF"/>
              </a:gs>
            </a:gsLst>
            <a:lin ang="0" scaled="1"/>
          </a:gradFill>
          <a:ln w="3175">
            <a:noFill/>
            <a:miter lim="800000"/>
            <a:headEnd/>
            <a:tailEnd/>
          </a:ln>
        </p:spPr>
        <p:txBody>
          <a:bodyPr wrap="none" anchor="ctr"/>
          <a:lstStyle/>
          <a:p>
            <a:r>
              <a:rPr lang="it-IT" sz="2000" i="1">
                <a:solidFill>
                  <a:srgbClr val="990000"/>
                </a:solidFill>
                <a:latin typeface="Arial Black" pitchFamily="34" charset="0"/>
              </a:rPr>
              <a:t>Frazione proteica principale (80%) </a:t>
            </a:r>
          </a:p>
          <a:p>
            <a:r>
              <a:rPr lang="it-IT" sz="2000" i="1">
                <a:solidFill>
                  <a:srgbClr val="990000"/>
                </a:solidFill>
                <a:latin typeface="Arial Black" pitchFamily="34" charset="0"/>
              </a:rPr>
              <a:t>nel frumento </a:t>
            </a:r>
          </a:p>
        </p:txBody>
      </p:sp>
      <p:sp>
        <p:nvSpPr>
          <p:cNvPr id="327685" name="Rectangle 5"/>
          <p:cNvSpPr>
            <a:spLocks noChangeArrowheads="1"/>
          </p:cNvSpPr>
          <p:nvPr/>
        </p:nvSpPr>
        <p:spPr bwMode="auto">
          <a:xfrm>
            <a:off x="2555875" y="4076700"/>
            <a:ext cx="5903913" cy="647700"/>
          </a:xfrm>
          <a:prstGeom prst="rect">
            <a:avLst/>
          </a:prstGeom>
          <a:gradFill rotWithShape="1">
            <a:gsLst>
              <a:gs pos="0">
                <a:srgbClr val="FFFF99"/>
              </a:gs>
              <a:gs pos="100000">
                <a:srgbClr val="FFFFFF"/>
              </a:gs>
            </a:gsLst>
            <a:lin ang="0" scaled="1"/>
          </a:gradFill>
          <a:ln w="9525">
            <a:noFill/>
            <a:miter lim="800000"/>
            <a:headEnd/>
            <a:tailEnd/>
          </a:ln>
        </p:spPr>
        <p:txBody>
          <a:bodyPr wrap="none" anchor="ctr"/>
          <a:lstStyle/>
          <a:p>
            <a:r>
              <a:rPr lang="it-IT" sz="2000" i="1">
                <a:solidFill>
                  <a:srgbClr val="990000"/>
                </a:solidFill>
                <a:latin typeface="Arial Black" pitchFamily="34" charset="0"/>
              </a:rPr>
              <a:t>Ha soltanto una funzione plastica</a:t>
            </a:r>
          </a:p>
        </p:txBody>
      </p:sp>
      <p:sp>
        <p:nvSpPr>
          <p:cNvPr id="327686" name="Rectangle 6"/>
          <p:cNvSpPr>
            <a:spLocks noChangeArrowheads="1"/>
          </p:cNvSpPr>
          <p:nvPr/>
        </p:nvSpPr>
        <p:spPr bwMode="auto">
          <a:xfrm>
            <a:off x="2555875" y="5445125"/>
            <a:ext cx="5903913" cy="647700"/>
          </a:xfrm>
          <a:prstGeom prst="rect">
            <a:avLst/>
          </a:prstGeom>
          <a:gradFill rotWithShape="1">
            <a:gsLst>
              <a:gs pos="0">
                <a:srgbClr val="FFFF99"/>
              </a:gs>
              <a:gs pos="100000">
                <a:srgbClr val="FFFFFF"/>
              </a:gs>
            </a:gsLst>
            <a:lin ang="0" scaled="1"/>
          </a:gradFill>
          <a:ln w="9525">
            <a:noFill/>
            <a:miter lim="800000"/>
            <a:headEnd/>
            <a:tailEnd/>
          </a:ln>
        </p:spPr>
        <p:txBody>
          <a:bodyPr wrap="none" anchor="ctr"/>
          <a:lstStyle/>
          <a:p>
            <a:r>
              <a:rPr lang="it-IT" sz="2000" i="1">
                <a:solidFill>
                  <a:srgbClr val="990000"/>
                </a:solidFill>
                <a:latin typeface="Arial Black" pitchFamily="34" charset="0"/>
              </a:rPr>
              <a:t>Apporto medio dieta europea 15g/die</a:t>
            </a:r>
          </a:p>
        </p:txBody>
      </p:sp>
      <p:sp>
        <p:nvSpPr>
          <p:cNvPr id="327687" name="Rectangle 7"/>
          <p:cNvSpPr>
            <a:spLocks noChangeArrowheads="1"/>
          </p:cNvSpPr>
          <p:nvPr/>
        </p:nvSpPr>
        <p:spPr bwMode="auto">
          <a:xfrm>
            <a:off x="2555875" y="2708275"/>
            <a:ext cx="5903913" cy="647700"/>
          </a:xfrm>
          <a:prstGeom prst="rect">
            <a:avLst/>
          </a:prstGeom>
          <a:gradFill rotWithShape="1">
            <a:gsLst>
              <a:gs pos="0">
                <a:srgbClr val="FFFF99"/>
              </a:gs>
              <a:gs pos="100000">
                <a:srgbClr val="FFFFFF"/>
              </a:gs>
            </a:gsLst>
            <a:lin ang="0" scaled="1"/>
          </a:gradFill>
          <a:ln w="9525">
            <a:noFill/>
            <a:miter lim="800000"/>
            <a:headEnd/>
            <a:tailEnd/>
          </a:ln>
        </p:spPr>
        <p:txBody>
          <a:bodyPr wrap="none" anchor="ctr"/>
          <a:lstStyle/>
          <a:p>
            <a:r>
              <a:rPr lang="it-IT" sz="2000" i="1">
                <a:solidFill>
                  <a:srgbClr val="990000"/>
                </a:solidFill>
                <a:latin typeface="Arial Black" pitchFamily="34" charset="0"/>
              </a:rPr>
              <a:t>Povero valore biologico (-lys -met)</a:t>
            </a:r>
          </a:p>
        </p:txBody>
      </p:sp>
      <p:graphicFrame>
        <p:nvGraphicFramePr>
          <p:cNvPr id="327688" name="Object 8"/>
          <p:cNvGraphicFramePr>
            <a:graphicFrameLocks noGrp="1" noChangeAspect="1"/>
          </p:cNvGraphicFramePr>
          <p:nvPr>
            <p:ph/>
          </p:nvPr>
        </p:nvGraphicFramePr>
        <p:xfrm>
          <a:off x="539750" y="1206500"/>
          <a:ext cx="1812925" cy="1504950"/>
        </p:xfrm>
        <a:graphic>
          <a:graphicData uri="http://schemas.openxmlformats.org/presentationml/2006/ole">
            <mc:AlternateContent xmlns:mc="http://schemas.openxmlformats.org/markup-compatibility/2006">
              <mc:Choice xmlns:v="urn:schemas-microsoft-com:vml" Requires="v">
                <p:oleObj spid="_x0000_s170005" name="Fotografia di Photo Editor" r:id="rId4" imgW="4923810" imgH="4086795" progId="">
                  <p:embed/>
                </p:oleObj>
              </mc:Choice>
              <mc:Fallback>
                <p:oleObj name="Fotografia di Photo Editor" r:id="rId4" imgW="4923810" imgH="4086795"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206500"/>
                        <a:ext cx="18129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7689" name="Picture 9"/>
          <p:cNvPicPr>
            <a:picLocks noChangeAspect="1" noChangeArrowheads="1"/>
          </p:cNvPicPr>
          <p:nvPr/>
        </p:nvPicPr>
        <p:blipFill>
          <a:blip r:embed="rId6" cstate="print"/>
          <a:srcRect/>
          <a:stretch>
            <a:fillRect/>
          </a:stretch>
        </p:blipFill>
        <p:spPr bwMode="auto">
          <a:xfrm>
            <a:off x="539750" y="3357563"/>
            <a:ext cx="1800225" cy="2016125"/>
          </a:xfrm>
          <a:prstGeom prst="rect">
            <a:avLst/>
          </a:prstGeom>
          <a:noFill/>
          <a:ln w="9525">
            <a:noFill/>
            <a:miter lim="800000"/>
            <a:headEnd/>
            <a:tailEnd/>
          </a:ln>
        </p:spPr>
      </p:pic>
      <p:pic>
        <p:nvPicPr>
          <p:cNvPr id="1034" name="Picture 10" descr="Immagine1"/>
          <p:cNvPicPr>
            <a:picLocks noChangeAspect="1" noChangeArrowheads="1"/>
          </p:cNvPicPr>
          <p:nvPr/>
        </p:nvPicPr>
        <p:blipFill>
          <a:blip r:embed="rId7" cstate="print"/>
          <a:srcRect/>
          <a:stretch>
            <a:fillRect/>
          </a:stretch>
        </p:blipFill>
        <p:spPr bwMode="auto">
          <a:xfrm>
            <a:off x="0" y="6307138"/>
            <a:ext cx="792163" cy="550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27682">
                                            <p:txEl>
                                              <p:pRg st="0" end="0"/>
                                            </p:txEl>
                                          </p:spTgt>
                                        </p:tgtEl>
                                        <p:attrNameLst>
                                          <p:attrName>style.visibility</p:attrName>
                                        </p:attrNameLst>
                                      </p:cBhvr>
                                      <p:to>
                                        <p:strVal val="visible"/>
                                      </p:to>
                                    </p:set>
                                    <p:animEffect transition="in" filter="strips(downRight)">
                                      <p:cBhvr>
                                        <p:cTn id="7" dur="1000"/>
                                        <p:tgtEl>
                                          <p:spTgt spid="327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27684"/>
                                        </p:tgtEl>
                                        <p:attrNameLst>
                                          <p:attrName>style.visibility</p:attrName>
                                        </p:attrNameLst>
                                      </p:cBhvr>
                                      <p:to>
                                        <p:strVal val="visible"/>
                                      </p:to>
                                    </p:set>
                                    <p:animEffect transition="in" filter="strips(downLeft)">
                                      <p:cBhvr>
                                        <p:cTn id="12" dur="1000"/>
                                        <p:tgtEl>
                                          <p:spTgt spid="327684"/>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327688"/>
                                        </p:tgtEl>
                                        <p:attrNameLst>
                                          <p:attrName>style.visibility</p:attrName>
                                        </p:attrNameLst>
                                      </p:cBhvr>
                                      <p:to>
                                        <p:strVal val="visible"/>
                                      </p:to>
                                    </p:set>
                                    <p:anim calcmode="lin" valueType="num">
                                      <p:cBhvr>
                                        <p:cTn id="16" dur="500" fill="hold"/>
                                        <p:tgtEl>
                                          <p:spTgt spid="327688"/>
                                        </p:tgtEl>
                                        <p:attrNameLst>
                                          <p:attrName>ppt_w</p:attrName>
                                        </p:attrNameLst>
                                      </p:cBhvr>
                                      <p:tavLst>
                                        <p:tav tm="0">
                                          <p:val>
                                            <p:fltVal val="0"/>
                                          </p:val>
                                        </p:tav>
                                        <p:tav tm="100000">
                                          <p:val>
                                            <p:strVal val="#ppt_w"/>
                                          </p:val>
                                        </p:tav>
                                      </p:tavLst>
                                    </p:anim>
                                    <p:anim calcmode="lin" valueType="num">
                                      <p:cBhvr>
                                        <p:cTn id="17" dur="500" fill="hold"/>
                                        <p:tgtEl>
                                          <p:spTgt spid="327688"/>
                                        </p:tgtEl>
                                        <p:attrNameLst>
                                          <p:attrName>ppt_h</p:attrName>
                                        </p:attrNameLst>
                                      </p:cBhvr>
                                      <p:tavLst>
                                        <p:tav tm="0">
                                          <p:val>
                                            <p:fltVal val="0"/>
                                          </p:val>
                                        </p:tav>
                                        <p:tav tm="100000">
                                          <p:val>
                                            <p:strVal val="#ppt_h"/>
                                          </p:val>
                                        </p:tav>
                                      </p:tavLst>
                                    </p:anim>
                                    <p:animEffect transition="in" filter="fade">
                                      <p:cBhvr>
                                        <p:cTn id="18" dur="500"/>
                                        <p:tgtEl>
                                          <p:spTgt spid="32768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27687"/>
                                        </p:tgtEl>
                                        <p:attrNameLst>
                                          <p:attrName>style.visibility</p:attrName>
                                        </p:attrNameLst>
                                      </p:cBhvr>
                                      <p:to>
                                        <p:strVal val="visible"/>
                                      </p:to>
                                    </p:set>
                                    <p:animEffect transition="in" filter="strips(downLeft)">
                                      <p:cBhvr>
                                        <p:cTn id="23" dur="1000"/>
                                        <p:tgtEl>
                                          <p:spTgt spid="32768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27685"/>
                                        </p:tgtEl>
                                        <p:attrNameLst>
                                          <p:attrName>style.visibility</p:attrName>
                                        </p:attrNameLst>
                                      </p:cBhvr>
                                      <p:to>
                                        <p:strVal val="visible"/>
                                      </p:to>
                                    </p:set>
                                    <p:animEffect transition="in" filter="strips(downLeft)">
                                      <p:cBhvr>
                                        <p:cTn id="28" dur="1000"/>
                                        <p:tgtEl>
                                          <p:spTgt spid="327685"/>
                                        </p:tgtEl>
                                      </p:cBhvr>
                                    </p:animEffect>
                                  </p:childTnLst>
                                </p:cTn>
                              </p:par>
                            </p:childTnLst>
                          </p:cTn>
                        </p:par>
                        <p:par>
                          <p:cTn id="29" fill="hold">
                            <p:stCondLst>
                              <p:cond delay="1000"/>
                            </p:stCondLst>
                            <p:childTnLst>
                              <p:par>
                                <p:cTn id="30" presetID="53" presetClass="entr" presetSubtype="0" fill="hold" grpId="0" nodeType="afterEffect" nodePh="1">
                                  <p:stCondLst>
                                    <p:cond delay="0"/>
                                  </p:stCondLst>
                                  <p:endCondLst>
                                    <p:cond evt="begin" delay="0">
                                      <p:tn val="30"/>
                                    </p:cond>
                                  </p:endCondLst>
                                  <p:childTnLst>
                                    <p:set>
                                      <p:cBhvr>
                                        <p:cTn id="31" dur="1" fill="hold">
                                          <p:stCondLst>
                                            <p:cond delay="0"/>
                                          </p:stCondLst>
                                        </p:cTn>
                                        <p:tgtEl>
                                          <p:spTgt spid="327689"/>
                                        </p:tgtEl>
                                        <p:attrNameLst>
                                          <p:attrName>style.visibility</p:attrName>
                                        </p:attrNameLst>
                                      </p:cBhvr>
                                      <p:to>
                                        <p:strVal val="visible"/>
                                      </p:to>
                                    </p:set>
                                    <p:anim calcmode="lin" valueType="num">
                                      <p:cBhvr>
                                        <p:cTn id="32" dur="500" fill="hold"/>
                                        <p:tgtEl>
                                          <p:spTgt spid="327689"/>
                                        </p:tgtEl>
                                        <p:attrNameLst>
                                          <p:attrName>ppt_w</p:attrName>
                                        </p:attrNameLst>
                                      </p:cBhvr>
                                      <p:tavLst>
                                        <p:tav tm="0">
                                          <p:val>
                                            <p:fltVal val="0"/>
                                          </p:val>
                                        </p:tav>
                                        <p:tav tm="100000">
                                          <p:val>
                                            <p:strVal val="#ppt_w"/>
                                          </p:val>
                                        </p:tav>
                                      </p:tavLst>
                                    </p:anim>
                                    <p:anim calcmode="lin" valueType="num">
                                      <p:cBhvr>
                                        <p:cTn id="33" dur="500" fill="hold"/>
                                        <p:tgtEl>
                                          <p:spTgt spid="327689"/>
                                        </p:tgtEl>
                                        <p:attrNameLst>
                                          <p:attrName>ppt_h</p:attrName>
                                        </p:attrNameLst>
                                      </p:cBhvr>
                                      <p:tavLst>
                                        <p:tav tm="0">
                                          <p:val>
                                            <p:fltVal val="0"/>
                                          </p:val>
                                        </p:tav>
                                        <p:tav tm="100000">
                                          <p:val>
                                            <p:strVal val="#ppt_h"/>
                                          </p:val>
                                        </p:tav>
                                      </p:tavLst>
                                    </p:anim>
                                    <p:animEffect transition="in" filter="fade">
                                      <p:cBhvr>
                                        <p:cTn id="34" dur="500"/>
                                        <p:tgtEl>
                                          <p:spTgt spid="32768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327686"/>
                                        </p:tgtEl>
                                        <p:attrNameLst>
                                          <p:attrName>style.visibility</p:attrName>
                                        </p:attrNameLst>
                                      </p:cBhvr>
                                      <p:to>
                                        <p:strVal val="visible"/>
                                      </p:to>
                                    </p:set>
                                    <p:animEffect transition="in" filter="strips(downLeft)">
                                      <p:cBhvr>
                                        <p:cTn id="39" dur="1000"/>
                                        <p:tgtEl>
                                          <p:spTgt spid="327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4" grpId="0" animBg="1"/>
      <p:bldP spid="327685" grpId="0" animBg="1"/>
      <p:bldP spid="327686" grpId="0" animBg="1"/>
      <p:bldP spid="327687" grpId="0" animBg="1"/>
      <p:bldP spid="32768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solidFill>
            <a:srgbClr val="A2D3FC"/>
          </a:solidFill>
        </p:spPr>
        <p:txBody>
          <a:bodyPr/>
          <a:lstStyle/>
          <a:p>
            <a:pPr eaLnBrk="1" fontAlgn="auto" hangingPunct="1">
              <a:spcAft>
                <a:spcPts val="0"/>
              </a:spcAft>
              <a:defRPr/>
            </a:pPr>
            <a:r>
              <a:rPr lang="it-IT" sz="3400" b="1" smtClean="0">
                <a:solidFill>
                  <a:srgbClr val="003366"/>
                </a:solidFill>
                <a:effectLst>
                  <a:outerShdw blurRad="38100" dist="38100" dir="2700000" algn="tl">
                    <a:srgbClr val="000000"/>
                  </a:outerShdw>
                </a:effectLst>
              </a:rPr>
              <a:t>DIETA e CELIACHIA</a:t>
            </a:r>
          </a:p>
        </p:txBody>
      </p:sp>
      <p:sp>
        <p:nvSpPr>
          <p:cNvPr id="193539" name="Rectangle 3"/>
          <p:cNvSpPr>
            <a:spLocks noGrp="1" noChangeArrowheads="1"/>
          </p:cNvSpPr>
          <p:nvPr>
            <p:ph idx="1"/>
          </p:nvPr>
        </p:nvSpPr>
        <p:spPr/>
        <p:txBody>
          <a:bodyPr/>
          <a:lstStyle/>
          <a:p>
            <a:pPr algn="ctr" eaLnBrk="1" hangingPunct="1">
              <a:buFont typeface="Wingdings" pitchFamily="2" charset="2"/>
              <a:buNone/>
            </a:pPr>
            <a:r>
              <a:rPr lang="it-IT" sz="2600" b="1" i="1" u="sng" smtClean="0"/>
              <a:t>A CHE SERVE  IL GLUTINE</a:t>
            </a:r>
            <a:r>
              <a:rPr lang="it-IT" sz="2600" b="1" i="1" smtClean="0"/>
              <a:t> ?</a:t>
            </a:r>
          </a:p>
          <a:p>
            <a:pPr algn="ctr" eaLnBrk="1" hangingPunct="1">
              <a:buFont typeface="Wingdings" pitchFamily="2" charset="2"/>
              <a:buNone/>
            </a:pPr>
            <a:endParaRPr lang="it-IT" sz="2600" b="1" i="1" smtClean="0"/>
          </a:p>
          <a:p>
            <a:pPr eaLnBrk="1" hangingPunct="1"/>
            <a:r>
              <a:rPr lang="it-IT" sz="2600" i="1" smtClean="0"/>
              <a:t>IL GLUTINE NON È INDISPENSABILE ALLA NOSTRA ALIMENTAZIONE. </a:t>
            </a:r>
          </a:p>
          <a:p>
            <a:pPr eaLnBrk="1" hangingPunct="1">
              <a:buFont typeface="Wingdings" pitchFamily="2" charset="2"/>
              <a:buNone/>
            </a:pPr>
            <a:r>
              <a:rPr lang="it-IT" sz="2600" i="1" smtClean="0"/>
              <a:t>	Esso rappresenta soltanto la parte 'collosa' del chicco di grano ed è una proteina molto povera, dal punto di vista nutrizionale, che l’uomo, nel corso dei secoli ha amplificato artificialmente per ottenere una farina di grano che producesse un impasto più colloso.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539">
                                            <p:txEl>
                                              <p:pRg st="2" end="2"/>
                                            </p:txEl>
                                          </p:spTgt>
                                        </p:tgtEl>
                                        <p:attrNameLst>
                                          <p:attrName>style.visibility</p:attrName>
                                        </p:attrNameLst>
                                      </p:cBhvr>
                                      <p:to>
                                        <p:strVal val="visible"/>
                                      </p:to>
                                    </p:set>
                                    <p:animEffect transition="in" filter="fade">
                                      <p:cBhvr>
                                        <p:cTn id="7" dur="3000"/>
                                        <p:tgtEl>
                                          <p:spTgt spid="19353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3539">
                                            <p:txEl>
                                              <p:pRg st="3" end="3"/>
                                            </p:txEl>
                                          </p:spTgt>
                                        </p:tgtEl>
                                        <p:attrNameLst>
                                          <p:attrName>style.visibility</p:attrName>
                                        </p:attrNameLst>
                                      </p:cBhvr>
                                      <p:to>
                                        <p:strVal val="visible"/>
                                      </p:to>
                                    </p:set>
                                    <p:animEffect transition="in" filter="fade">
                                      <p:cBhvr>
                                        <p:cTn id="10" dur="3000"/>
                                        <p:tgtEl>
                                          <p:spTgt spid="193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7" name="Rectangle 2"/>
          <p:cNvSpPr>
            <a:spLocks noGrp="1" noChangeArrowheads="1"/>
          </p:cNvSpPr>
          <p:nvPr>
            <p:ph type="title" sz="quarter"/>
          </p:nvPr>
        </p:nvSpPr>
        <p:spPr>
          <a:xfrm>
            <a:off x="730250" y="533400"/>
            <a:ext cx="7772400" cy="1143000"/>
          </a:xfrm>
          <a:solidFill>
            <a:srgbClr val="8FD1F9"/>
          </a:solidFill>
        </p:spPr>
        <p:txBody>
          <a:bodyPr/>
          <a:lstStyle/>
          <a:p>
            <a:pPr eaLnBrk="1" hangingPunct="1"/>
            <a:r>
              <a:rPr lang="it-IT" sz="3200" smtClean="0">
                <a:latin typeface="Comic Sans MS" pitchFamily="66" charset="0"/>
              </a:rPr>
              <a:t>D’altronde, in Italia, non è facile resistere a certe tentazioni…</a:t>
            </a:r>
          </a:p>
        </p:txBody>
      </p:sp>
      <p:graphicFrame>
        <p:nvGraphicFramePr>
          <p:cNvPr id="3074" name="Object 3"/>
          <p:cNvGraphicFramePr>
            <a:graphicFrameLocks noGrp="1" noChangeAspect="1"/>
          </p:cNvGraphicFramePr>
          <p:nvPr>
            <p:ph sz="quarter" idx="1"/>
          </p:nvPr>
        </p:nvGraphicFramePr>
        <p:xfrm>
          <a:off x="152400" y="2209800"/>
          <a:ext cx="3016250" cy="2974975"/>
        </p:xfrm>
        <a:graphic>
          <a:graphicData uri="http://schemas.openxmlformats.org/presentationml/2006/ole">
            <mc:AlternateContent xmlns:mc="http://schemas.openxmlformats.org/markup-compatibility/2006">
              <mc:Choice xmlns:v="urn:schemas-microsoft-com:vml" Requires="v">
                <p:oleObj spid="_x0000_s172091" name="Fotografia di Photo Editor" r:id="rId4" imgW="4114286" imgH="4057143" progId="">
                  <p:embed/>
                </p:oleObj>
              </mc:Choice>
              <mc:Fallback>
                <p:oleObj name="Fotografia di Photo Editor" r:id="rId4" imgW="4114286" imgH="405714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09800"/>
                        <a:ext cx="3016250" cy="297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4"/>
          <p:cNvGraphicFramePr>
            <a:graphicFrameLocks noGrp="1" noChangeAspect="1"/>
          </p:cNvGraphicFramePr>
          <p:nvPr>
            <p:ph sz="quarter" idx="2"/>
          </p:nvPr>
        </p:nvGraphicFramePr>
        <p:xfrm>
          <a:off x="6096000" y="2133600"/>
          <a:ext cx="2868613" cy="3201988"/>
        </p:xfrm>
        <a:graphic>
          <a:graphicData uri="http://schemas.openxmlformats.org/presentationml/2006/ole">
            <mc:AlternateContent xmlns:mc="http://schemas.openxmlformats.org/markup-compatibility/2006">
              <mc:Choice xmlns:v="urn:schemas-microsoft-com:vml" Requires="v">
                <p:oleObj spid="_x0000_s172092" name="Fotografia di Photo Editor" r:id="rId6" imgW="3048426" imgH="3742857" progId="">
                  <p:embed/>
                </p:oleObj>
              </mc:Choice>
              <mc:Fallback>
                <p:oleObj name="Fotografia di Photo Editor" r:id="rId6" imgW="3048426" imgH="3742857"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133600"/>
                        <a:ext cx="2868613" cy="320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5"/>
          <p:cNvGraphicFramePr>
            <a:graphicFrameLocks noGrp="1" noChangeAspect="1"/>
          </p:cNvGraphicFramePr>
          <p:nvPr>
            <p:ph sz="quarter" idx="3"/>
          </p:nvPr>
        </p:nvGraphicFramePr>
        <p:xfrm>
          <a:off x="3276600" y="3917950"/>
          <a:ext cx="2705100" cy="2711450"/>
        </p:xfrm>
        <a:graphic>
          <a:graphicData uri="http://schemas.openxmlformats.org/presentationml/2006/ole">
            <mc:AlternateContent xmlns:mc="http://schemas.openxmlformats.org/markup-compatibility/2006">
              <mc:Choice xmlns:v="urn:schemas-microsoft-com:vml" Requires="v">
                <p:oleObj spid="_x0000_s172093" name="Fotografia di Photo Editor" r:id="rId8" imgW="3561905" imgH="3572374" progId="">
                  <p:embed/>
                </p:oleObj>
              </mc:Choice>
              <mc:Fallback>
                <p:oleObj name="Fotografia di Photo Editor" r:id="rId8" imgW="3561905" imgH="357237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3917950"/>
                        <a:ext cx="2705100" cy="271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ttangolo 1"/>
          <p:cNvSpPr/>
          <p:nvPr/>
        </p:nvSpPr>
        <p:spPr>
          <a:xfrm>
            <a:off x="1456362" y="3082752"/>
            <a:ext cx="5401638" cy="646331"/>
          </a:xfrm>
          <a:prstGeom prst="rect">
            <a:avLst/>
          </a:prstGeom>
        </p:spPr>
        <p:txBody>
          <a:bodyPr wrap="square">
            <a:spAutoFit/>
          </a:bodyPr>
          <a:lstStyle/>
          <a:p>
            <a:pPr fontAlgn="base"/>
            <a:r>
              <a:rPr lang="it-IT" sz="1800" b="1" dirty="0">
                <a:solidFill>
                  <a:srgbClr val="432D31"/>
                </a:solidFill>
                <a:latin typeface="inherit"/>
              </a:rPr>
              <a:t>La sensibilità al glutine/frumento è un disturbo funzionale non-allergico arrecato dal glutine.</a:t>
            </a:r>
          </a:p>
        </p:txBody>
      </p:sp>
      <p:sp>
        <p:nvSpPr>
          <p:cNvPr id="3" name="Titolo 2"/>
          <p:cNvSpPr>
            <a:spLocks noGrp="1"/>
          </p:cNvSpPr>
          <p:nvPr>
            <p:ph type="title"/>
          </p:nvPr>
        </p:nvSpPr>
        <p:spPr>
          <a:xfrm>
            <a:off x="2413747" y="1131094"/>
            <a:ext cx="6101603" cy="994172"/>
          </a:xfrm>
        </p:spPr>
        <p:txBody>
          <a:bodyPr/>
          <a:lstStyle/>
          <a:p>
            <a:r>
              <a:rPr lang="it-IT" b="1" dirty="0">
                <a:solidFill>
                  <a:srgbClr val="432D31"/>
                </a:solidFill>
                <a:latin typeface="SchaerType"/>
              </a:rPr>
              <a:t>Che cos’è l’intolleranza al </a:t>
            </a:r>
            <a:r>
              <a:rPr lang="it-IT" b="1" dirty="0" smtClean="0">
                <a:solidFill>
                  <a:srgbClr val="432D31"/>
                </a:solidFill>
                <a:latin typeface="SchaerType"/>
              </a:rPr>
              <a:t>glutine non celiaca?</a:t>
            </a:r>
            <a:endParaRPr lang="it-IT" dirty="0"/>
          </a:p>
        </p:txBody>
      </p:sp>
      <p:pic>
        <p:nvPicPr>
          <p:cNvPr id="96258" name="Picture 2" descr="SchÃ¤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551" y="3738858"/>
            <a:ext cx="6735151" cy="20345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672585"/>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hangingPunct="0"/>
            <a:endParaRPr lang="it-IT" altLang="it-IT" sz="900" dirty="0">
              <a:solidFill>
                <a:srgbClr val="432D31"/>
              </a:solidFill>
              <a:latin typeface="inherit"/>
            </a:endParaRPr>
          </a:p>
          <a:p>
            <a:pPr defTabSz="685800" eaLnBrk="0" hangingPunct="0"/>
            <a:r>
              <a:rPr lang="it-IT" altLang="it-IT" sz="600" dirty="0"/>
              <a:t/>
            </a:r>
            <a:br>
              <a:rPr lang="it-IT" altLang="it-IT" sz="600" dirty="0"/>
            </a:br>
            <a:endParaRPr lang="it-IT" altLang="it-IT" sz="900" b="1" dirty="0">
              <a:solidFill>
                <a:srgbClr val="432D31"/>
              </a:solidFill>
              <a:latin typeface="inherit"/>
            </a:endParaRPr>
          </a:p>
        </p:txBody>
      </p:sp>
      <p:pic>
        <p:nvPicPr>
          <p:cNvPr id="96260" name="Picture 4" descr="https://imgp3.schaer.com/themes/schaer/assets/img/i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 y="1429941"/>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395536" y="310404"/>
            <a:ext cx="4572000" cy="2239074"/>
          </a:xfrm>
          <a:prstGeom prst="rect">
            <a:avLst/>
          </a:prstGeom>
        </p:spPr>
        <p:txBody>
          <a:bodyPr>
            <a:spAutoFit/>
          </a:bodyPr>
          <a:lstStyle/>
          <a:p>
            <a:pPr lvl="0" eaLnBrk="0" fontAlgn="base" hangingPunct="0">
              <a:spcBef>
                <a:spcPct val="0"/>
              </a:spcBef>
              <a:spcAft>
                <a:spcPct val="0"/>
              </a:spcAft>
              <a:buFontTx/>
              <a:buChar char="•"/>
            </a:pPr>
            <a:r>
              <a:rPr lang="it-IT" altLang="it-IT" sz="1800" dirty="0">
                <a:solidFill>
                  <a:srgbClr val="FF0000"/>
                </a:solidFill>
                <a:latin typeface="inherit"/>
                <a:hlinkClick r:id="rId5"/>
              </a:rPr>
              <a:t>Prodotti senza glutine</a:t>
            </a:r>
            <a:endParaRPr lang="it-IT" altLang="it-IT" sz="1050" dirty="0">
              <a:solidFill>
                <a:srgbClr val="FF0000"/>
              </a:solidFill>
              <a:latin typeface="SchaerType"/>
            </a:endParaRPr>
          </a:p>
          <a:p>
            <a:pPr lvl="0" eaLnBrk="0" fontAlgn="base" hangingPunct="0">
              <a:spcBef>
                <a:spcPct val="0"/>
              </a:spcBef>
              <a:spcAft>
                <a:spcPct val="0"/>
              </a:spcAft>
              <a:buFontTx/>
              <a:buChar char="•"/>
            </a:pPr>
            <a:r>
              <a:rPr lang="it-IT" altLang="it-IT" sz="1800" dirty="0">
                <a:solidFill>
                  <a:srgbClr val="FF0000"/>
                </a:solidFill>
                <a:latin typeface="inherit"/>
                <a:hlinkClick r:id="rId6"/>
              </a:rPr>
              <a:t>Vivere senza glutine</a:t>
            </a:r>
            <a:endParaRPr lang="it-IT" altLang="it-IT" sz="1050" dirty="0">
              <a:solidFill>
                <a:srgbClr val="FF0000"/>
              </a:solidFill>
              <a:latin typeface="SchaerType"/>
            </a:endParaRPr>
          </a:p>
          <a:p>
            <a:pPr lvl="0" eaLnBrk="0" fontAlgn="base" hangingPunct="0">
              <a:spcBef>
                <a:spcPct val="0"/>
              </a:spcBef>
              <a:spcAft>
                <a:spcPct val="0"/>
              </a:spcAft>
              <a:buFontTx/>
              <a:buChar char="•"/>
            </a:pPr>
            <a:r>
              <a:rPr lang="it-IT" altLang="it-IT" sz="1800" dirty="0">
                <a:solidFill>
                  <a:srgbClr val="FF0000"/>
                </a:solidFill>
                <a:latin typeface="inherit"/>
                <a:hlinkClick r:id="rId7"/>
              </a:rPr>
              <a:t>Ricette senza glutine</a:t>
            </a:r>
            <a:endParaRPr lang="it-IT" altLang="it-IT" sz="1050" dirty="0">
              <a:solidFill>
                <a:srgbClr val="FF0000"/>
              </a:solidFill>
              <a:latin typeface="SchaerType"/>
            </a:endParaRPr>
          </a:p>
          <a:p>
            <a:pPr lvl="0" eaLnBrk="0" fontAlgn="ctr" hangingPunct="0">
              <a:spcBef>
                <a:spcPct val="0"/>
              </a:spcBef>
              <a:spcAft>
                <a:spcPct val="0"/>
              </a:spcAft>
              <a:buFontTx/>
              <a:buChar char="•"/>
            </a:pPr>
            <a:r>
              <a:rPr lang="it-IT" altLang="it-IT" sz="1800" dirty="0">
                <a:solidFill>
                  <a:srgbClr val="FF0000"/>
                </a:solidFill>
                <a:latin typeface="inherit"/>
                <a:hlinkClick r:id="rId8"/>
              </a:rPr>
              <a:t>Negozi</a:t>
            </a:r>
            <a:endParaRPr lang="it-IT" altLang="it-IT" sz="1050" dirty="0">
              <a:solidFill>
                <a:srgbClr val="FF0000"/>
              </a:solidFill>
              <a:latin typeface="SchaerType"/>
            </a:endParaRPr>
          </a:p>
          <a:p>
            <a:pPr lvl="0" eaLnBrk="0" fontAlgn="ctr" hangingPunct="0">
              <a:spcBef>
                <a:spcPct val="0"/>
              </a:spcBef>
              <a:spcAft>
                <a:spcPct val="0"/>
              </a:spcAft>
              <a:buFontTx/>
              <a:buChar char="•"/>
            </a:pPr>
            <a:r>
              <a:rPr lang="it-IT" altLang="it-IT" sz="1800" dirty="0">
                <a:solidFill>
                  <a:srgbClr val="FF0000"/>
                </a:solidFill>
                <a:latin typeface="inherit"/>
                <a:hlinkClick r:id="rId9"/>
              </a:rPr>
              <a:t>Mangiare</a:t>
            </a:r>
            <a:endParaRPr lang="it-IT" altLang="it-IT" sz="1050" dirty="0">
              <a:solidFill>
                <a:srgbClr val="FF0000"/>
              </a:solidFill>
              <a:latin typeface="SchaerType"/>
            </a:endParaRPr>
          </a:p>
          <a:p>
            <a:pPr lvl="0" eaLnBrk="0" fontAlgn="ctr" hangingPunct="0">
              <a:spcBef>
                <a:spcPct val="0"/>
              </a:spcBef>
              <a:spcAft>
                <a:spcPct val="0"/>
              </a:spcAft>
              <a:buFontTx/>
              <a:buChar char="•"/>
            </a:pPr>
            <a:r>
              <a:rPr lang="it-IT" altLang="it-IT" sz="1800" dirty="0">
                <a:solidFill>
                  <a:srgbClr val="FF0000"/>
                </a:solidFill>
                <a:latin typeface="inherit"/>
                <a:hlinkClick r:id="rId10"/>
              </a:rPr>
              <a:t>Viaggiare</a:t>
            </a:r>
            <a:endParaRPr lang="it-IT" altLang="it-IT" sz="1050" dirty="0">
              <a:solidFill>
                <a:srgbClr val="FF0000"/>
              </a:solidFill>
              <a:latin typeface="inherit"/>
            </a:endParaRPr>
          </a:p>
          <a:p>
            <a:pPr lvl="0" eaLnBrk="0" fontAlgn="base" hangingPunct="0">
              <a:spcBef>
                <a:spcPct val="0"/>
              </a:spcBef>
              <a:spcAft>
                <a:spcPct val="0"/>
              </a:spcAft>
              <a:buFontTx/>
              <a:buChar char="•"/>
            </a:pPr>
            <a:r>
              <a:rPr lang="it-IT" altLang="it-IT" sz="1050" dirty="0" err="1">
                <a:solidFill>
                  <a:srgbClr val="FF0000"/>
                </a:solidFill>
                <a:latin typeface="inherit"/>
                <a:hlinkClick r:id="rId11"/>
              </a:rPr>
              <a:t>Schär</a:t>
            </a:r>
            <a:r>
              <a:rPr lang="it-IT" altLang="it-IT" sz="1050" dirty="0">
                <a:solidFill>
                  <a:srgbClr val="FF0000"/>
                </a:solidFill>
                <a:latin typeface="inherit"/>
                <a:hlinkClick r:id="rId11"/>
              </a:rPr>
              <a:t> Club</a:t>
            </a:r>
            <a:r>
              <a:rPr lang="it-IT" altLang="it-IT" sz="1050" dirty="0">
                <a:solidFill>
                  <a:srgbClr val="FF0000"/>
                </a:solidFill>
                <a:latin typeface="inherit"/>
              </a:rPr>
              <a:t> </a:t>
            </a:r>
          </a:p>
          <a:p>
            <a:pPr lvl="0" eaLnBrk="0" fontAlgn="base" hangingPunct="0">
              <a:spcBef>
                <a:spcPct val="0"/>
              </a:spcBef>
              <a:spcAft>
                <a:spcPct val="0"/>
              </a:spcAft>
              <a:buFontTx/>
              <a:buChar char="•"/>
            </a:pPr>
            <a:r>
              <a:rPr lang="it-IT" altLang="it-IT" sz="1050" dirty="0">
                <a:solidFill>
                  <a:srgbClr val="FF0000"/>
                </a:solidFill>
                <a:latin typeface="inherit"/>
                <a:hlinkClick r:id="rId12"/>
              </a:rPr>
              <a:t>Registrati</a:t>
            </a:r>
            <a:r>
              <a:rPr lang="it-IT" altLang="it-IT" sz="1050" dirty="0">
                <a:solidFill>
                  <a:srgbClr val="432D31"/>
                </a:solidFill>
                <a:latin typeface="inherit"/>
              </a:rPr>
              <a:t> </a:t>
            </a:r>
          </a:p>
          <a:p>
            <a:pPr lvl="0" eaLnBrk="0" fontAlgn="ctr" hangingPunct="0">
              <a:spcBef>
                <a:spcPct val="0"/>
              </a:spcBef>
              <a:spcAft>
                <a:spcPct val="0"/>
              </a:spcAft>
              <a:buFontTx/>
              <a:buChar char="•"/>
            </a:pPr>
            <a:r>
              <a:rPr lang="it-IT" altLang="it-IT" sz="1050" b="1" dirty="0">
                <a:solidFill>
                  <a:srgbClr val="432D31"/>
                </a:solidFill>
                <a:latin typeface="inherit"/>
                <a:hlinkClick r:id="rId3"/>
              </a:rPr>
              <a:t>  </a:t>
            </a:r>
            <a:r>
              <a:rPr lang="it-IT" altLang="it-IT" sz="1050" b="1" dirty="0">
                <a:solidFill>
                  <a:srgbClr val="432D31"/>
                </a:solidFill>
                <a:latin typeface="inherit"/>
              </a:rPr>
              <a:t>     </a:t>
            </a:r>
            <a:endParaRPr lang="it-IT" altLang="it-IT" sz="1050" dirty="0">
              <a:solidFill>
                <a:srgbClr val="432D31"/>
              </a:solidFill>
              <a:latin typeface="inherit"/>
            </a:endParaRPr>
          </a:p>
        </p:txBody>
      </p:sp>
    </p:spTree>
    <p:extLst>
      <p:ext uri="{BB962C8B-B14F-4D97-AF65-F5344CB8AC3E}">
        <p14:creationId xmlns:p14="http://schemas.microsoft.com/office/powerpoint/2010/main" val="33409324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1" t="34885" r="-615" b="14447"/>
          <a:stretch/>
        </p:blipFill>
        <p:spPr>
          <a:xfrm>
            <a:off x="1" y="1240022"/>
            <a:ext cx="8896067" cy="2519916"/>
          </a:xfrm>
          <a:prstGeom prst="rect">
            <a:avLst/>
          </a:prstGeom>
        </p:spPr>
      </p:pic>
      <p:sp>
        <p:nvSpPr>
          <p:cNvPr id="5" name="CasellaDiTesto 4"/>
          <p:cNvSpPr txBox="1"/>
          <p:nvPr/>
        </p:nvSpPr>
        <p:spPr>
          <a:xfrm>
            <a:off x="606056" y="4047018"/>
            <a:ext cx="6889898" cy="1569660"/>
          </a:xfrm>
          <a:prstGeom prst="rect">
            <a:avLst/>
          </a:prstGeom>
          <a:solidFill>
            <a:srgbClr val="FFFF00"/>
          </a:solidFill>
        </p:spPr>
        <p:txBody>
          <a:bodyPr wrap="square" rtlCol="0">
            <a:spAutoFit/>
          </a:bodyPr>
          <a:lstStyle/>
          <a:p>
            <a:r>
              <a:rPr lang="it-IT" dirty="0"/>
              <a:t>NON C’E’ ALCUNA PROVA SCIENTIFICA SULLA ESISTENZA DELLA INTOLLERANZA AL GLUTINE NON CELIACA ………..MA…..   Molte prove commerciali !!!</a:t>
            </a:r>
          </a:p>
        </p:txBody>
      </p:sp>
    </p:spTree>
    <p:extLst>
      <p:ext uri="{BB962C8B-B14F-4D97-AF65-F5344CB8AC3E}">
        <p14:creationId xmlns:p14="http://schemas.microsoft.com/office/powerpoint/2010/main" val="333666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289572" y="2350294"/>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graphicFrame>
        <p:nvGraphicFramePr>
          <p:cNvPr id="52227" name="Object 3"/>
          <p:cNvGraphicFramePr>
            <a:graphicFrameLocks noChangeAspect="1"/>
          </p:cNvGraphicFramePr>
          <p:nvPr/>
        </p:nvGraphicFramePr>
        <p:xfrm>
          <a:off x="1371600" y="1916906"/>
          <a:ext cx="6400800" cy="3024188"/>
        </p:xfrm>
        <a:graphic>
          <a:graphicData uri="http://schemas.openxmlformats.org/presentationml/2006/ole">
            <mc:AlternateContent xmlns:mc="http://schemas.openxmlformats.org/markup-compatibility/2006">
              <mc:Choice xmlns:v="urn:schemas-microsoft-com:vml" Requires="v">
                <p:oleObj spid="_x0000_s247813" r:id="rId4" imgW="6087325" imgH="2876190" progId="Paint.Picture">
                  <p:embed/>
                </p:oleObj>
              </mc:Choice>
              <mc:Fallback>
                <p:oleObj r:id="rId4" imgW="6087325" imgH="2876190" progId="Paint.Picture">
                  <p:embed/>
                  <p:pic>
                    <p:nvPicPr>
                      <p:cNvPr id="522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916906"/>
                        <a:ext cx="6400800" cy="302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olo 1"/>
          <p:cNvSpPr>
            <a:spLocks noGrp="1"/>
          </p:cNvSpPr>
          <p:nvPr>
            <p:ph type="title"/>
          </p:nvPr>
        </p:nvSpPr>
        <p:spPr>
          <a:xfrm>
            <a:off x="1682695" y="404664"/>
            <a:ext cx="5778611" cy="1463324"/>
          </a:xfrm>
          <a:solidFill>
            <a:srgbClr val="92D050"/>
          </a:solidFill>
        </p:spPr>
        <p:txBody>
          <a:bodyPr>
            <a:normAutofit/>
          </a:bodyPr>
          <a:lstStyle/>
          <a:p>
            <a:r>
              <a:rPr lang="it-IT" dirty="0" smtClean="0"/>
              <a:t>I Grani Primitivi tra Tigri ed Eufrate</a:t>
            </a:r>
            <a:endParaRPr lang="it-IT" dirty="0"/>
          </a:p>
        </p:txBody>
      </p:sp>
    </p:spTree>
    <p:extLst>
      <p:ext uri="{BB962C8B-B14F-4D97-AF65-F5344CB8AC3E}">
        <p14:creationId xmlns:p14="http://schemas.microsoft.com/office/powerpoint/2010/main" val="39582264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3555" name="Picture 3" descr="C:\Documents and Settings\Administrator\Desktop\Nuova cartella\gastric antrum volume.jpg"/>
          <p:cNvPicPr>
            <a:picLocks noChangeAspect="1" noChangeArrowheads="1"/>
          </p:cNvPicPr>
          <p:nvPr/>
        </p:nvPicPr>
        <p:blipFill>
          <a:blip r:embed="rId3" cstate="print"/>
          <a:srcRect/>
          <a:stretch>
            <a:fillRect/>
          </a:stretch>
        </p:blipFill>
        <p:spPr bwMode="auto">
          <a:xfrm>
            <a:off x="228600" y="1508125"/>
            <a:ext cx="8534400" cy="5349875"/>
          </a:xfrm>
          <a:prstGeom prst="rect">
            <a:avLst/>
          </a:prstGeom>
          <a:noFill/>
          <a:ln w="9525">
            <a:noFill/>
            <a:miter lim="800000"/>
            <a:headEnd/>
            <a:tailEnd/>
          </a:ln>
        </p:spPr>
      </p:pic>
      <p:sp>
        <p:nvSpPr>
          <p:cNvPr id="10243" name="Titolo 2"/>
          <p:cNvSpPr>
            <a:spLocks noGrp="1"/>
          </p:cNvSpPr>
          <p:nvPr>
            <p:ph type="title"/>
          </p:nvPr>
        </p:nvSpPr>
        <p:spPr>
          <a:xfrm>
            <a:off x="683568" y="356548"/>
            <a:ext cx="7772400" cy="1143000"/>
          </a:xfrm>
          <a:solidFill>
            <a:srgbClr val="FF0000"/>
          </a:solidFill>
        </p:spPr>
        <p:txBody>
          <a:bodyPr/>
          <a:lstStyle/>
          <a:p>
            <a:r>
              <a:rPr lang="it-IT" sz="3200" smtClean="0"/>
              <a:t>La Pasta Senza Glutine svuota dallo stomaco 45 minuti prima della Pasta col Glutine</a:t>
            </a:r>
            <a:endParaRPr lang="en-GB" sz="32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anim calcmode="lin" valueType="num">
                                      <p:cBhvr>
                                        <p:cTn id="9" dur="500" fill="hold"/>
                                        <p:tgtEl>
                                          <p:spTgt spid="23555"/>
                                        </p:tgtEl>
                                        <p:attrNameLst>
                                          <p:attrName>ppt_x</p:attrName>
                                        </p:attrNameLst>
                                      </p:cBhvr>
                                      <p:tavLst>
                                        <p:tav tm="0">
                                          <p:val>
                                            <p:fltVal val="0.5"/>
                                          </p:val>
                                        </p:tav>
                                        <p:tav tm="100000">
                                          <p:val>
                                            <p:strVal val="#ppt_x"/>
                                          </p:val>
                                        </p:tav>
                                      </p:tavLst>
                                    </p:anim>
                                    <p:anim calcmode="lin" valueType="num">
                                      <p:cBhvr>
                                        <p:cTn id="10" dur="500" fill="hold"/>
                                        <p:tgtEl>
                                          <p:spTgt spid="235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4579" name="Picture 3" descr="C:\Documents and Settings\Administrator\Desktop\Nuova cartella\curva glicemica.jpg"/>
          <p:cNvPicPr>
            <a:picLocks noChangeAspect="1" noChangeArrowheads="1"/>
          </p:cNvPicPr>
          <p:nvPr/>
        </p:nvPicPr>
        <p:blipFill>
          <a:blip r:embed="rId3" cstate="print"/>
          <a:srcRect/>
          <a:stretch>
            <a:fillRect/>
          </a:stretch>
        </p:blipFill>
        <p:spPr bwMode="auto">
          <a:xfrm>
            <a:off x="304800" y="1139825"/>
            <a:ext cx="8534400" cy="5718175"/>
          </a:xfrm>
          <a:prstGeom prst="rect">
            <a:avLst/>
          </a:prstGeom>
          <a:noFill/>
          <a:ln w="9525">
            <a:noFill/>
            <a:miter lim="800000"/>
            <a:headEnd/>
            <a:tailEnd/>
          </a:ln>
        </p:spPr>
      </p:pic>
      <p:sp>
        <p:nvSpPr>
          <p:cNvPr id="11267" name="Titolo 2"/>
          <p:cNvSpPr>
            <a:spLocks noGrp="1"/>
          </p:cNvSpPr>
          <p:nvPr>
            <p:ph type="title"/>
          </p:nvPr>
        </p:nvSpPr>
        <p:spPr>
          <a:xfrm>
            <a:off x="457200" y="274638"/>
            <a:ext cx="8229600" cy="868362"/>
          </a:xfrm>
          <a:solidFill>
            <a:srgbClr val="FF0000"/>
          </a:solidFill>
        </p:spPr>
        <p:txBody>
          <a:bodyPr/>
          <a:lstStyle/>
          <a:p>
            <a:r>
              <a:rPr lang="it-IT" sz="2800" smtClean="0"/>
              <a:t>La Pasta Senza Glutine provoca una risposta insulinemica più bassa e prolungata</a:t>
            </a:r>
            <a:endParaRPr lang="en-GB" sz="28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500" fill="hold"/>
                                        <p:tgtEl>
                                          <p:spTgt spid="24579"/>
                                        </p:tgtEl>
                                        <p:attrNameLst>
                                          <p:attrName>ppt_w</p:attrName>
                                        </p:attrNameLst>
                                      </p:cBhvr>
                                      <p:tavLst>
                                        <p:tav tm="0">
                                          <p:val>
                                            <p:fltVal val="0"/>
                                          </p:val>
                                        </p:tav>
                                        <p:tav tm="100000">
                                          <p:val>
                                            <p:strVal val="#ppt_w"/>
                                          </p:val>
                                        </p:tav>
                                      </p:tavLst>
                                    </p:anim>
                                    <p:anim calcmode="lin" valueType="num">
                                      <p:cBhvr>
                                        <p:cTn id="8" dur="500" fill="hold"/>
                                        <p:tgtEl>
                                          <p:spTgt spid="24579"/>
                                        </p:tgtEl>
                                        <p:attrNameLst>
                                          <p:attrName>ppt_h</p:attrName>
                                        </p:attrNameLst>
                                      </p:cBhvr>
                                      <p:tavLst>
                                        <p:tav tm="0">
                                          <p:val>
                                            <p:fltVal val="0"/>
                                          </p:val>
                                        </p:tav>
                                        <p:tav tm="100000">
                                          <p:val>
                                            <p:strVal val="#ppt_h"/>
                                          </p:val>
                                        </p:tav>
                                      </p:tavLst>
                                    </p:anim>
                                    <p:anim calcmode="lin" valueType="num">
                                      <p:cBhvr>
                                        <p:cTn id="9" dur="500" fill="hold"/>
                                        <p:tgtEl>
                                          <p:spTgt spid="24579"/>
                                        </p:tgtEl>
                                        <p:attrNameLst>
                                          <p:attrName>ppt_x</p:attrName>
                                        </p:attrNameLst>
                                      </p:cBhvr>
                                      <p:tavLst>
                                        <p:tav tm="0">
                                          <p:val>
                                            <p:fltVal val="0.5"/>
                                          </p:val>
                                        </p:tav>
                                        <p:tav tm="100000">
                                          <p:val>
                                            <p:strVal val="#ppt_x"/>
                                          </p:val>
                                        </p:tav>
                                      </p:tavLst>
                                    </p:anim>
                                    <p:anim calcmode="lin" valueType="num">
                                      <p:cBhvr>
                                        <p:cTn id="10" dur="500" fill="hold"/>
                                        <p:tgtEl>
                                          <p:spTgt spid="2457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627" name="Picture 3" descr="C:\Documents and Settings\Administrator\Desktop\Nuova cartella\breath hidr.jpg"/>
          <p:cNvPicPr>
            <a:picLocks noChangeAspect="1" noChangeArrowheads="1"/>
          </p:cNvPicPr>
          <p:nvPr/>
        </p:nvPicPr>
        <p:blipFill>
          <a:blip r:embed="rId3" cstate="print"/>
          <a:srcRect/>
          <a:stretch>
            <a:fillRect/>
          </a:stretch>
        </p:blipFill>
        <p:spPr bwMode="auto">
          <a:xfrm>
            <a:off x="457200" y="1219200"/>
            <a:ext cx="8382000" cy="5638800"/>
          </a:xfrm>
          <a:prstGeom prst="rect">
            <a:avLst/>
          </a:prstGeom>
          <a:noFill/>
          <a:ln w="9525">
            <a:noFill/>
            <a:miter lim="800000"/>
            <a:headEnd/>
            <a:tailEnd/>
          </a:ln>
        </p:spPr>
      </p:pic>
      <p:sp>
        <p:nvSpPr>
          <p:cNvPr id="3" name="Titolo 2"/>
          <p:cNvSpPr txBox="1">
            <a:spLocks/>
          </p:cNvSpPr>
          <p:nvPr/>
        </p:nvSpPr>
        <p:spPr>
          <a:xfrm>
            <a:off x="457200" y="304800"/>
            <a:ext cx="8229600" cy="990600"/>
          </a:xfrm>
          <a:prstGeom prst="rect">
            <a:avLst/>
          </a:prstGeom>
          <a:solidFill>
            <a:srgbClr val="FF0000"/>
          </a:solidFill>
        </p:spPr>
        <p:txBody>
          <a:bodyPr/>
          <a:lstStyle/>
          <a:p>
            <a:pPr algn="ctr" eaLnBrk="0" hangingPunct="0">
              <a:defRPr/>
            </a:pPr>
            <a:r>
              <a:rPr lang="it-IT" sz="2400" dirty="0">
                <a:latin typeface="+mj-lt"/>
                <a:ea typeface="+mj-ea"/>
                <a:cs typeface="+mj-cs"/>
              </a:rPr>
              <a:t>La Pasta Senza Glutine provoca una fermentazione colonica del 18% inferiore a quella provocata dalla Pasta con Glutine</a:t>
            </a:r>
            <a:endParaRPr lang="en-GB" sz="240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500" fill="hold"/>
                                        <p:tgtEl>
                                          <p:spTgt spid="26627"/>
                                        </p:tgtEl>
                                        <p:attrNameLst>
                                          <p:attrName>ppt_w</p:attrName>
                                        </p:attrNameLst>
                                      </p:cBhvr>
                                      <p:tavLst>
                                        <p:tav tm="0">
                                          <p:val>
                                            <p:fltVal val="0"/>
                                          </p:val>
                                        </p:tav>
                                        <p:tav tm="100000">
                                          <p:val>
                                            <p:strVal val="#ppt_w"/>
                                          </p:val>
                                        </p:tav>
                                      </p:tavLst>
                                    </p:anim>
                                    <p:anim calcmode="lin" valueType="num">
                                      <p:cBhvr>
                                        <p:cTn id="8" dur="500" fill="hold"/>
                                        <p:tgtEl>
                                          <p:spTgt spid="26627"/>
                                        </p:tgtEl>
                                        <p:attrNameLst>
                                          <p:attrName>ppt_h</p:attrName>
                                        </p:attrNameLst>
                                      </p:cBhvr>
                                      <p:tavLst>
                                        <p:tav tm="0">
                                          <p:val>
                                            <p:fltVal val="0"/>
                                          </p:val>
                                        </p:tav>
                                        <p:tav tm="100000">
                                          <p:val>
                                            <p:strVal val="#ppt_h"/>
                                          </p:val>
                                        </p:tav>
                                      </p:tavLst>
                                    </p:anim>
                                    <p:anim calcmode="lin" valueType="num">
                                      <p:cBhvr>
                                        <p:cTn id="9" dur="500" fill="hold"/>
                                        <p:tgtEl>
                                          <p:spTgt spid="26627"/>
                                        </p:tgtEl>
                                        <p:attrNameLst>
                                          <p:attrName>ppt_x</p:attrName>
                                        </p:attrNameLst>
                                      </p:cBhvr>
                                      <p:tavLst>
                                        <p:tav tm="0">
                                          <p:val>
                                            <p:fltVal val="0.5"/>
                                          </p:val>
                                        </p:tav>
                                        <p:tav tm="100000">
                                          <p:val>
                                            <p:strVal val="#ppt_x"/>
                                          </p:val>
                                        </p:tav>
                                      </p:tavLst>
                                    </p:anim>
                                    <p:anim calcmode="lin" valueType="num">
                                      <p:cBhvr>
                                        <p:cTn id="10" dur="500" fill="hold"/>
                                        <p:tgtEl>
                                          <p:spTgt spid="266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533400" y="1524000"/>
            <a:ext cx="8077200" cy="1552575"/>
          </a:xfrm>
          <a:prstGeom prst="rect">
            <a:avLst/>
          </a:prstGeom>
          <a:noFill/>
          <a:ln w="9525">
            <a:noFill/>
            <a:miter lim="800000"/>
            <a:headEnd/>
            <a:tailEnd/>
          </a:ln>
        </p:spPr>
        <p:txBody>
          <a:bodyPr>
            <a:spAutoFit/>
          </a:bodyPr>
          <a:lstStyle/>
          <a:p>
            <a:pPr algn="just"/>
            <a:r>
              <a:rPr lang="it-IT" sz="2400" b="1">
                <a:latin typeface="Bodoni MT" pitchFamily="18" charset="0"/>
                <a:cs typeface="Times New Roman" pitchFamily="18" charset="0"/>
              </a:rPr>
              <a:t>È molto importante che non ci si abitui a vivere con 'surrogati' della dieta con glutine, in pratica di pasta e pane, ma di </a:t>
            </a:r>
            <a:r>
              <a:rPr lang="it-IT" sz="2400" b="1" u="sng">
                <a:latin typeface="Bodoni MT" pitchFamily="18" charset="0"/>
                <a:cs typeface="Times New Roman" pitchFamily="18" charset="0"/>
              </a:rPr>
              <a:t>sviluppare invece delle vere alternative alimentari,</a:t>
            </a:r>
            <a:r>
              <a:rPr lang="it-IT" sz="2400" b="1">
                <a:latin typeface="Bodoni MT" pitchFamily="18" charset="0"/>
                <a:cs typeface="Times New Roman" pitchFamily="18" charset="0"/>
              </a:rPr>
              <a:t> che liberino il celiaco </a:t>
            </a:r>
            <a:r>
              <a:rPr lang="it-IT" sz="2400" b="1" i="1">
                <a:latin typeface="Bookman Old Style" pitchFamily="18" charset="0"/>
                <a:cs typeface="Times New Roman" pitchFamily="18" charset="0"/>
              </a:rPr>
              <a:t>dalla schiavitù della farmacia.</a:t>
            </a:r>
            <a:r>
              <a:rPr lang="it-IT" sz="2400" b="1" i="1"/>
              <a:t> </a:t>
            </a:r>
          </a:p>
        </p:txBody>
      </p:sp>
      <p:sp>
        <p:nvSpPr>
          <p:cNvPr id="6147" name="Rectangle 3"/>
          <p:cNvSpPr>
            <a:spLocks noChangeArrowheads="1"/>
          </p:cNvSpPr>
          <p:nvPr/>
        </p:nvSpPr>
        <p:spPr bwMode="auto">
          <a:xfrm>
            <a:off x="0" y="533400"/>
            <a:ext cx="9144000" cy="488950"/>
          </a:xfrm>
          <a:prstGeom prst="rect">
            <a:avLst/>
          </a:prstGeom>
          <a:noFill/>
          <a:ln w="9525">
            <a:noFill/>
            <a:miter lim="800000"/>
            <a:headEnd/>
            <a:tailEnd/>
          </a:ln>
        </p:spPr>
        <p:txBody>
          <a:bodyPr>
            <a:spAutoFit/>
          </a:bodyPr>
          <a:lstStyle/>
          <a:p>
            <a:pPr algn="ctr"/>
            <a:r>
              <a:rPr lang="it-IT" sz="2600" b="1" i="1">
                <a:latin typeface="Bookman Old Style" pitchFamily="18" charset="0"/>
                <a:cs typeface="Times New Roman" pitchFamily="18" charset="0"/>
              </a:rPr>
              <a:t>MANGIARE IN FARMACIA ?</a:t>
            </a:r>
            <a:r>
              <a:rPr lang="it-IT" sz="2600"/>
              <a:t> </a:t>
            </a:r>
          </a:p>
        </p:txBody>
      </p:sp>
      <p:sp>
        <p:nvSpPr>
          <p:cNvPr id="6148" name="Rectangle 4"/>
          <p:cNvSpPr>
            <a:spLocks noChangeArrowheads="1"/>
          </p:cNvSpPr>
          <p:nvPr/>
        </p:nvSpPr>
        <p:spPr bwMode="auto">
          <a:xfrm>
            <a:off x="228600" y="3200400"/>
            <a:ext cx="8686800" cy="1200150"/>
          </a:xfrm>
          <a:prstGeom prst="rect">
            <a:avLst/>
          </a:prstGeom>
          <a:noFill/>
          <a:ln w="9525">
            <a:noFill/>
            <a:miter lim="800000"/>
            <a:headEnd/>
            <a:tailEnd/>
          </a:ln>
        </p:spPr>
        <p:txBody>
          <a:bodyPr>
            <a:spAutoFit/>
          </a:bodyPr>
          <a:lstStyle/>
          <a:p>
            <a:pPr algn="just"/>
            <a:r>
              <a:rPr lang="it-IT" sz="2400">
                <a:latin typeface="Britannic Bold" pitchFamily="34" charset="0"/>
                <a:cs typeface="Times New Roman" pitchFamily="18" charset="0"/>
              </a:rPr>
              <a:t>Un ragazzo, deve essere educato a scegliere le cose più buone </a:t>
            </a:r>
            <a:r>
              <a:rPr lang="it-IT" sz="2400" u="sng">
                <a:latin typeface="Britannic Bold" pitchFamily="34" charset="0"/>
                <a:cs typeface="Times New Roman" pitchFamily="18" charset="0"/>
              </a:rPr>
              <a:t>tra gli alimenti naturalmente senza glutine,</a:t>
            </a:r>
            <a:r>
              <a:rPr lang="it-IT" sz="2400">
                <a:latin typeface="Britannic Bold" pitchFamily="34" charset="0"/>
                <a:cs typeface="Times New Roman" pitchFamily="18" charset="0"/>
              </a:rPr>
              <a:t> non deve mangiare in farmacia.</a:t>
            </a:r>
            <a:r>
              <a:rPr lang="it-IT" sz="2400">
                <a:latin typeface="Britannic Bold" pitchFamily="34" charset="0"/>
              </a:rPr>
              <a:t> </a:t>
            </a:r>
          </a:p>
        </p:txBody>
      </p:sp>
      <p:sp>
        <p:nvSpPr>
          <p:cNvPr id="6149" name="Rectangle 5"/>
          <p:cNvSpPr>
            <a:spLocks noChangeArrowheads="1"/>
          </p:cNvSpPr>
          <p:nvPr/>
        </p:nvSpPr>
        <p:spPr bwMode="auto">
          <a:xfrm>
            <a:off x="533400" y="4587875"/>
            <a:ext cx="8382000" cy="1554163"/>
          </a:xfrm>
          <a:prstGeom prst="rect">
            <a:avLst/>
          </a:prstGeom>
          <a:solidFill>
            <a:srgbClr val="8FD1F9"/>
          </a:solidFill>
          <a:ln w="9525">
            <a:noFill/>
            <a:miter lim="800000"/>
            <a:headEnd/>
            <a:tailEnd/>
          </a:ln>
        </p:spPr>
        <p:txBody>
          <a:bodyPr>
            <a:spAutoFit/>
          </a:bodyPr>
          <a:lstStyle/>
          <a:p>
            <a:pPr algn="ctr"/>
            <a:r>
              <a:rPr lang="it-IT" sz="3200" b="1">
                <a:latin typeface="Bookman Old Style" pitchFamily="18" charset="0"/>
                <a:cs typeface="Times New Roman" pitchFamily="18" charset="0"/>
              </a:rPr>
              <a:t>Deve acquisire il piacere dell'alternativa alla pasta ed al pane, non vivere di falso pane e falsa pasta'.</a:t>
            </a:r>
            <a:r>
              <a:rPr lang="it-IT" sz="3200" b="1">
                <a:latin typeface="Bookman Old Style"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 calcmode="lin" valueType="num">
                                      <p:cBhvr>
                                        <p:cTn id="9" dur="1000" fill="hold"/>
                                        <p:tgtEl>
                                          <p:spTgt spid="61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dissolv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dissolve">
                                      <p:cBhvr>
                                        <p:cTn id="20" dur="500"/>
                                        <p:tgtEl>
                                          <p:spTgt spid="614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149"/>
                                        </p:tgtEl>
                                        <p:attrNameLst>
                                          <p:attrName>style.visibility</p:attrName>
                                        </p:attrNameLst>
                                      </p:cBhvr>
                                      <p:to>
                                        <p:strVal val="visible"/>
                                      </p:to>
                                    </p:set>
                                    <p:animEffect transition="in" filter="dissolve">
                                      <p:cBhvr>
                                        <p:cTn id="25"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autoUpdateAnimBg="0"/>
      <p:bldP spid="6148" grpId="0" autoUpdateAnimBg="0"/>
      <p:bldP spid="6149"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idx="1"/>
          </p:nvPr>
        </p:nvSpPr>
        <p:spPr>
          <a:xfrm>
            <a:off x="827088" y="609600"/>
            <a:ext cx="7693025" cy="5106988"/>
          </a:xfrm>
          <a:solidFill>
            <a:srgbClr val="FF9999"/>
          </a:solidFill>
        </p:spPr>
        <p:txBody>
          <a:bodyPr/>
          <a:lstStyle/>
          <a:p>
            <a:pPr algn="ctr" eaLnBrk="1" hangingPunct="1">
              <a:lnSpc>
                <a:spcPct val="80000"/>
              </a:lnSpc>
              <a:buFont typeface="Wingdings" pitchFamily="2" charset="2"/>
              <a:buNone/>
            </a:pPr>
            <a:r>
              <a:rPr lang="it-IT" sz="2600" b="1" i="1" smtClean="0">
                <a:latin typeface="Times New Roman" pitchFamily="18" charset="0"/>
              </a:rPr>
              <a:t>Le etichette aiutano molto a comprendere </a:t>
            </a:r>
          </a:p>
          <a:p>
            <a:pPr algn="ctr" eaLnBrk="1" hangingPunct="1">
              <a:lnSpc>
                <a:spcPct val="80000"/>
              </a:lnSpc>
              <a:buFont typeface="Wingdings" pitchFamily="2" charset="2"/>
              <a:buNone/>
            </a:pPr>
            <a:r>
              <a:rPr lang="it-IT" sz="2600" b="1" i="1" smtClean="0">
                <a:latin typeface="Times New Roman" pitchFamily="18" charset="0"/>
              </a:rPr>
              <a:t>quali sono gli ingredienti </a:t>
            </a:r>
          </a:p>
          <a:p>
            <a:pPr algn="ctr" eaLnBrk="1" hangingPunct="1">
              <a:lnSpc>
                <a:spcPct val="80000"/>
              </a:lnSpc>
              <a:buFont typeface="Wingdings" pitchFamily="2" charset="2"/>
              <a:buNone/>
            </a:pPr>
            <a:r>
              <a:rPr lang="it-IT" sz="2600" b="1" i="1" smtClean="0">
                <a:latin typeface="Times New Roman" pitchFamily="18" charset="0"/>
              </a:rPr>
              <a:t>ai quali il celiaco deve fare attenzione</a:t>
            </a:r>
          </a:p>
          <a:p>
            <a:pPr eaLnBrk="1" hangingPunct="1">
              <a:lnSpc>
                <a:spcPct val="80000"/>
              </a:lnSpc>
              <a:buFont typeface="Wingdings" pitchFamily="2" charset="2"/>
              <a:buNone/>
            </a:pPr>
            <a:endParaRPr lang="it-IT" sz="2600" b="1" i="1" smtClean="0">
              <a:solidFill>
                <a:srgbClr val="222103"/>
              </a:solidFill>
              <a:latin typeface="Times New Roman" pitchFamily="18" charset="0"/>
            </a:endParaRPr>
          </a:p>
          <a:p>
            <a:pPr eaLnBrk="1" hangingPunct="1">
              <a:lnSpc>
                <a:spcPct val="80000"/>
              </a:lnSpc>
              <a:buFont typeface="Wingdings" pitchFamily="2" charset="2"/>
              <a:buNone/>
            </a:pPr>
            <a:r>
              <a:rPr lang="it-IT" sz="1900" b="1" i="1" smtClean="0">
                <a:solidFill>
                  <a:srgbClr val="990000"/>
                </a:solidFill>
                <a:latin typeface="Times New Roman" pitchFamily="18" charset="0"/>
              </a:rPr>
              <a:t>	SOSTANZE PERICOLOSE  ! ! !</a:t>
            </a:r>
          </a:p>
          <a:p>
            <a:pPr eaLnBrk="1" hangingPunct="1">
              <a:lnSpc>
                <a:spcPct val="80000"/>
              </a:lnSpc>
              <a:buFont typeface="Wingdings" pitchFamily="2" charset="2"/>
              <a:buNone/>
            </a:pPr>
            <a:r>
              <a:rPr lang="it-IT" sz="1900" b="1" i="1" smtClean="0">
                <a:latin typeface="Times New Roman" pitchFamily="18" charset="0"/>
              </a:rPr>
              <a:t>	</a:t>
            </a:r>
            <a:r>
              <a:rPr lang="it-IT" sz="2100" b="1" i="1" smtClean="0">
                <a:solidFill>
                  <a:srgbClr val="000066"/>
                </a:solidFill>
                <a:latin typeface="Times New Roman" pitchFamily="18" charset="0"/>
              </a:rPr>
              <a:t>Frumento, Orzo, Segale. Farine di frumento, di orzo e di segale. Amido, amido di frumento, amido di “cereali” non specificati. Malto. Proteine vegetali.</a:t>
            </a:r>
          </a:p>
          <a:p>
            <a:pPr eaLnBrk="1" hangingPunct="1">
              <a:lnSpc>
                <a:spcPct val="80000"/>
              </a:lnSpc>
              <a:buFont typeface="Wingdings" pitchFamily="2" charset="2"/>
              <a:buNone/>
            </a:pPr>
            <a:endParaRPr lang="it-IT" sz="2100" b="1" i="1" smtClean="0">
              <a:solidFill>
                <a:srgbClr val="000066"/>
              </a:solidFill>
              <a:latin typeface="Times New Roman" pitchFamily="18" charset="0"/>
            </a:endParaRPr>
          </a:p>
          <a:p>
            <a:pPr eaLnBrk="1" hangingPunct="1">
              <a:lnSpc>
                <a:spcPct val="80000"/>
              </a:lnSpc>
              <a:buFont typeface="Wingdings" pitchFamily="2" charset="2"/>
              <a:buNone/>
            </a:pPr>
            <a:r>
              <a:rPr lang="it-IT" sz="1900" b="1" i="1" smtClean="0">
                <a:solidFill>
                  <a:srgbClr val="990000"/>
                </a:solidFill>
                <a:latin typeface="Times New Roman" pitchFamily="18" charset="0"/>
              </a:rPr>
              <a:t>	SOSTANZE NON PERICOLOSE</a:t>
            </a:r>
          </a:p>
          <a:p>
            <a:pPr eaLnBrk="1" hangingPunct="1">
              <a:lnSpc>
                <a:spcPct val="80000"/>
              </a:lnSpc>
              <a:buFont typeface="Wingdings" pitchFamily="2" charset="2"/>
              <a:buNone/>
            </a:pPr>
            <a:r>
              <a:rPr lang="it-IT" sz="1900" b="1" i="1" smtClean="0">
                <a:latin typeface="Times New Roman" pitchFamily="18" charset="0"/>
              </a:rPr>
              <a:t>	</a:t>
            </a:r>
            <a:r>
              <a:rPr lang="it-IT" sz="2100" b="1" i="1" smtClean="0">
                <a:solidFill>
                  <a:srgbClr val="000066"/>
                </a:solidFill>
                <a:latin typeface="Times New Roman" pitchFamily="18" charset="0"/>
              </a:rPr>
              <a:t>Farina ed Amido di riso, mais, soia, patate, castagne, miglio, grano saraceno. Maltosio, Maltitolo, Maltodestrine </a:t>
            </a:r>
            <a:r>
              <a:rPr lang="it-IT" sz="2100" i="1" smtClean="0">
                <a:solidFill>
                  <a:srgbClr val="000066"/>
                </a:solidFill>
                <a:latin typeface="Times New Roman" pitchFamily="18" charset="0"/>
              </a:rPr>
              <a:t>(sono zuccheri)</a:t>
            </a:r>
          </a:p>
          <a:p>
            <a:pPr eaLnBrk="1" hangingPunct="1">
              <a:lnSpc>
                <a:spcPct val="80000"/>
              </a:lnSpc>
              <a:buFont typeface="Wingdings" pitchFamily="2" charset="2"/>
              <a:buNone/>
            </a:pPr>
            <a:r>
              <a:rPr lang="it-IT" sz="2100" b="1" i="1" smtClean="0">
                <a:solidFill>
                  <a:srgbClr val="000066"/>
                </a:solidFill>
                <a:latin typeface="Times New Roman" pitchFamily="18" charset="0"/>
              </a:rPr>
              <a:t>	Glutammato ed additivi vari,  semi di guar, carrube, carragenani</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62000" y="1014413"/>
            <a:ext cx="7620000" cy="5170487"/>
          </a:xfrm>
          <a:prstGeom prst="rect">
            <a:avLst/>
          </a:prstGeom>
          <a:solidFill>
            <a:srgbClr val="8FD1F9"/>
          </a:solidFill>
          <a:ln w="9525">
            <a:noFill/>
            <a:miter lim="800000"/>
            <a:headEnd/>
            <a:tailEnd/>
          </a:ln>
        </p:spPr>
        <p:txBody>
          <a:bodyPr bIns="0">
            <a:spAutoFit/>
          </a:bodyPr>
          <a:lstStyle/>
          <a:p>
            <a:pPr algn="ctr"/>
            <a:r>
              <a:rPr lang="it-IT" sz="2800" b="1">
                <a:latin typeface="Baskerville Old Face" pitchFamily="18" charset="0"/>
              </a:rPr>
              <a:t>PRESCRIZIONE SEMPLICE</a:t>
            </a:r>
          </a:p>
          <a:p>
            <a:pPr algn="just"/>
            <a:endParaRPr lang="it-IT" sz="2800" b="1">
              <a:latin typeface="Baskerville Old Face" pitchFamily="18" charset="0"/>
            </a:endParaRPr>
          </a:p>
          <a:p>
            <a:pPr algn="just" eaLnBrk="0" hangingPunct="0">
              <a:buFontTx/>
              <a:buChar char="•"/>
            </a:pPr>
            <a:r>
              <a:rPr lang="it-IT" sz="2800" b="1">
                <a:latin typeface="Baskerville Old Face" pitchFamily="18" charset="0"/>
                <a:cs typeface="Times New Roman" pitchFamily="18" charset="0"/>
              </a:rPr>
              <a:t> Sostituire la pasta con riso, risotti, polenta e </a:t>
            </a:r>
          </a:p>
          <a:p>
            <a:pPr algn="just" eaLnBrk="0" hangingPunct="0"/>
            <a:r>
              <a:rPr lang="it-IT" sz="2800" b="1">
                <a:latin typeface="Baskerville Old Face" pitchFamily="18" charset="0"/>
                <a:cs typeface="Times New Roman" pitchFamily="18" charset="0"/>
              </a:rPr>
              <a:t>   minestre.</a:t>
            </a:r>
          </a:p>
          <a:p>
            <a:pPr algn="just" eaLnBrk="0" hangingPunct="0"/>
            <a:endParaRPr lang="it-IT" sz="2800" b="1">
              <a:latin typeface="Baskerville Old Face" pitchFamily="18" charset="0"/>
              <a:cs typeface="Times New Roman" pitchFamily="18" charset="0"/>
            </a:endParaRPr>
          </a:p>
          <a:p>
            <a:pPr algn="just" eaLnBrk="0" hangingPunct="0">
              <a:buFontTx/>
              <a:buChar char="•"/>
            </a:pPr>
            <a:r>
              <a:rPr lang="it-IT" sz="2800" b="1">
                <a:latin typeface="Baskerville Old Face" pitchFamily="18" charset="0"/>
                <a:cs typeface="Times New Roman" pitchFamily="18" charset="0"/>
              </a:rPr>
              <a:t> Iniziare spesso il pasto dal secondo piatto con </a:t>
            </a:r>
          </a:p>
          <a:p>
            <a:pPr algn="just" eaLnBrk="0" hangingPunct="0"/>
            <a:r>
              <a:rPr lang="it-IT" sz="2800" b="1">
                <a:latin typeface="Baskerville Old Face" pitchFamily="18" charset="0"/>
                <a:cs typeface="Times New Roman" pitchFamily="18" charset="0"/>
              </a:rPr>
              <a:t>   contorni.</a:t>
            </a:r>
          </a:p>
          <a:p>
            <a:pPr algn="just" eaLnBrk="0" hangingPunct="0"/>
            <a:endParaRPr lang="it-IT" sz="2800" b="1">
              <a:latin typeface="Baskerville Old Face" pitchFamily="18" charset="0"/>
              <a:cs typeface="Times New Roman" pitchFamily="18" charset="0"/>
            </a:endParaRPr>
          </a:p>
          <a:p>
            <a:pPr algn="just" eaLnBrk="0" hangingPunct="0">
              <a:buFontTx/>
              <a:buChar char="•"/>
            </a:pPr>
            <a:r>
              <a:rPr lang="it-IT" sz="2800" b="1">
                <a:latin typeface="Baskerville Old Face" pitchFamily="18" charset="0"/>
                <a:cs typeface="Times New Roman" pitchFamily="18" charset="0"/>
              </a:rPr>
              <a:t> Abituarsi al “Piatto unico” con PIETANZA  E</a:t>
            </a:r>
            <a:r>
              <a:rPr lang="it-IT" sz="2800">
                <a:latin typeface="Baskerville Old Face" pitchFamily="18" charset="0"/>
                <a:cs typeface="Times New Roman" pitchFamily="18" charset="0"/>
              </a:rPr>
              <a:t> </a:t>
            </a:r>
          </a:p>
          <a:p>
            <a:pPr algn="just" eaLnBrk="0" hangingPunct="0"/>
            <a:r>
              <a:rPr lang="it-IT" sz="2800" b="1">
                <a:latin typeface="Baskerville Old Face" pitchFamily="18" charset="0"/>
                <a:cs typeface="Times New Roman" pitchFamily="18" charset="0"/>
              </a:rPr>
              <a:t>   RICCHI CONTORNI.</a:t>
            </a:r>
          </a:p>
          <a:p>
            <a:pPr algn="just" eaLnBrk="0" hangingPunct="0"/>
            <a:endParaRPr lang="it-IT" sz="2800" b="1">
              <a:latin typeface="Baskerville Old Face" pitchFamily="18" charset="0"/>
              <a:cs typeface="Times New Roman" pitchFamily="18" charset="0"/>
            </a:endParaRPr>
          </a:p>
          <a:p>
            <a:pPr algn="just" eaLnBrk="0" hangingPunct="0">
              <a:buFontTx/>
              <a:buChar char="•"/>
            </a:pPr>
            <a:r>
              <a:rPr lang="it-IT" sz="2800" b="1">
                <a:latin typeface="Baskerville Old Face" pitchFamily="18" charset="0"/>
                <a:cs typeface="Times New Roman" pitchFamily="18" charset="0"/>
              </a:rPr>
              <a:t> Sostituire il pane con patate e polenta.</a:t>
            </a:r>
            <a:r>
              <a:rPr lang="it-IT" sz="2800">
                <a:latin typeface="Baskerville Old Face"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dissolve">
                                      <p:cBhvr>
                                        <p:cTn id="7" dur="500"/>
                                        <p:tgtEl>
                                          <p:spTgt spid="4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8">
                                            <p:txEl>
                                              <p:pRg st="2" end="2"/>
                                            </p:txEl>
                                          </p:spTgt>
                                        </p:tgtEl>
                                        <p:attrNameLst>
                                          <p:attrName>style.visibility</p:attrName>
                                        </p:attrNameLst>
                                      </p:cBhvr>
                                      <p:to>
                                        <p:strVal val="visible"/>
                                      </p:to>
                                    </p:set>
                                    <p:animEffect transition="in" filter="dissolve">
                                      <p:cBhvr>
                                        <p:cTn id="12" dur="500"/>
                                        <p:tgtEl>
                                          <p:spTgt spid="40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8">
                                            <p:txEl>
                                              <p:pRg st="3" end="3"/>
                                            </p:txEl>
                                          </p:spTgt>
                                        </p:tgtEl>
                                        <p:attrNameLst>
                                          <p:attrName>style.visibility</p:attrName>
                                        </p:attrNameLst>
                                      </p:cBhvr>
                                      <p:to>
                                        <p:strVal val="visible"/>
                                      </p:to>
                                    </p:set>
                                    <p:animEffect transition="in" filter="dissolve">
                                      <p:cBhvr>
                                        <p:cTn id="17" dur="500"/>
                                        <p:tgtEl>
                                          <p:spTgt spid="40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98">
                                            <p:txEl>
                                              <p:pRg st="5" end="5"/>
                                            </p:txEl>
                                          </p:spTgt>
                                        </p:tgtEl>
                                        <p:attrNameLst>
                                          <p:attrName>style.visibility</p:attrName>
                                        </p:attrNameLst>
                                      </p:cBhvr>
                                      <p:to>
                                        <p:strVal val="visible"/>
                                      </p:to>
                                    </p:set>
                                    <p:animEffect transition="in" filter="dissolve">
                                      <p:cBhvr>
                                        <p:cTn id="22" dur="500"/>
                                        <p:tgtEl>
                                          <p:spTgt spid="409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98">
                                            <p:txEl>
                                              <p:pRg st="6" end="6"/>
                                            </p:txEl>
                                          </p:spTgt>
                                        </p:tgtEl>
                                        <p:attrNameLst>
                                          <p:attrName>style.visibility</p:attrName>
                                        </p:attrNameLst>
                                      </p:cBhvr>
                                      <p:to>
                                        <p:strVal val="visible"/>
                                      </p:to>
                                    </p:set>
                                    <p:animEffect transition="in" filter="dissolve">
                                      <p:cBhvr>
                                        <p:cTn id="27" dur="500"/>
                                        <p:tgtEl>
                                          <p:spTgt spid="409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098">
                                            <p:txEl>
                                              <p:pRg st="8" end="8"/>
                                            </p:txEl>
                                          </p:spTgt>
                                        </p:tgtEl>
                                        <p:attrNameLst>
                                          <p:attrName>style.visibility</p:attrName>
                                        </p:attrNameLst>
                                      </p:cBhvr>
                                      <p:to>
                                        <p:strVal val="visible"/>
                                      </p:to>
                                    </p:set>
                                    <p:animEffect transition="in" filter="dissolve">
                                      <p:cBhvr>
                                        <p:cTn id="32" dur="500"/>
                                        <p:tgtEl>
                                          <p:spTgt spid="409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098">
                                            <p:txEl>
                                              <p:pRg st="9" end="9"/>
                                            </p:txEl>
                                          </p:spTgt>
                                        </p:tgtEl>
                                        <p:attrNameLst>
                                          <p:attrName>style.visibility</p:attrName>
                                        </p:attrNameLst>
                                      </p:cBhvr>
                                      <p:to>
                                        <p:strVal val="visible"/>
                                      </p:to>
                                    </p:set>
                                    <p:animEffect transition="in" filter="dissolve">
                                      <p:cBhvr>
                                        <p:cTn id="37" dur="500"/>
                                        <p:tgtEl>
                                          <p:spTgt spid="4098">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098">
                                            <p:txEl>
                                              <p:pRg st="11" end="11"/>
                                            </p:txEl>
                                          </p:spTgt>
                                        </p:tgtEl>
                                        <p:attrNameLst>
                                          <p:attrName>style.visibility</p:attrName>
                                        </p:attrNameLst>
                                      </p:cBhvr>
                                      <p:to>
                                        <p:strVal val="visible"/>
                                      </p:to>
                                    </p:set>
                                    <p:animEffect transition="in" filter="dissolve">
                                      <p:cBhvr>
                                        <p:cTn id="42" dur="500"/>
                                        <p:tgtEl>
                                          <p:spTgt spid="409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noFill/>
        </p:spPr>
        <p:txBody>
          <a:bodyPr/>
          <a:lstStyle/>
          <a:p>
            <a:pPr eaLnBrk="1" hangingPunct="1"/>
            <a:r>
              <a:rPr lang="it-IT" sz="3200" i="1" smtClean="0"/>
              <a:t>Cosa deve mangiare il celiaco ?</a:t>
            </a:r>
          </a:p>
        </p:txBody>
      </p:sp>
      <p:sp>
        <p:nvSpPr>
          <p:cNvPr id="17411" name="Rectangle 3"/>
          <p:cNvSpPr>
            <a:spLocks noGrp="1" noChangeArrowheads="1"/>
          </p:cNvSpPr>
          <p:nvPr>
            <p:ph idx="1"/>
          </p:nvPr>
        </p:nvSpPr>
        <p:spPr>
          <a:xfrm>
            <a:off x="457200" y="1600200"/>
            <a:ext cx="3657600" cy="4530725"/>
          </a:xfrm>
        </p:spPr>
        <p:txBody>
          <a:bodyPr/>
          <a:lstStyle/>
          <a:p>
            <a:pPr algn="ctr" eaLnBrk="1" hangingPunct="1">
              <a:buFont typeface="Wingdings" pitchFamily="2" charset="2"/>
              <a:buNone/>
            </a:pPr>
            <a:endParaRPr lang="it-IT" b="1" i="1" u="sng" smtClean="0"/>
          </a:p>
          <a:p>
            <a:pPr algn="ctr" eaLnBrk="1" hangingPunct="1">
              <a:buFont typeface="Wingdings" pitchFamily="2" charset="2"/>
              <a:buNone/>
            </a:pPr>
            <a:r>
              <a:rPr lang="it-IT" b="1" i="1" u="sng" smtClean="0"/>
              <a:t>IL RISO </a:t>
            </a:r>
          </a:p>
          <a:p>
            <a:pPr algn="ctr" eaLnBrk="1" hangingPunct="1">
              <a:buFont typeface="Wingdings" pitchFamily="2" charset="2"/>
              <a:buNone/>
            </a:pPr>
            <a:r>
              <a:rPr lang="it-IT" b="1" i="1" u="sng" smtClean="0"/>
              <a:t>E IL MAIS </a:t>
            </a:r>
          </a:p>
          <a:p>
            <a:pPr algn="ctr" eaLnBrk="1" hangingPunct="1">
              <a:buFont typeface="Wingdings" pitchFamily="2" charset="2"/>
              <a:buNone/>
            </a:pPr>
            <a:r>
              <a:rPr lang="it-IT" b="1" i="1" u="sng" smtClean="0"/>
              <a:t>SONO I NOSTRI GRANDI ALLEATI</a:t>
            </a:r>
            <a:r>
              <a:rPr lang="it-IT" b="1" i="1" smtClean="0"/>
              <a:t> !</a:t>
            </a:r>
            <a:endParaRPr lang="it-IT" b="1" smtClean="0"/>
          </a:p>
        </p:txBody>
      </p:sp>
      <p:pic>
        <p:nvPicPr>
          <p:cNvPr id="17412" name="Picture 4" descr="BURMA"/>
          <p:cNvPicPr>
            <a:picLocks noChangeAspect="1" noChangeArrowheads="1"/>
          </p:cNvPicPr>
          <p:nvPr/>
        </p:nvPicPr>
        <p:blipFill>
          <a:blip r:embed="rId3" cstate="print"/>
          <a:srcRect/>
          <a:stretch>
            <a:fillRect/>
          </a:stretch>
        </p:blipFill>
        <p:spPr bwMode="auto">
          <a:xfrm>
            <a:off x="4787900" y="1773238"/>
            <a:ext cx="344805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8434" name="Titolo 1"/>
          <p:cNvSpPr>
            <a:spLocks noGrp="1"/>
          </p:cNvSpPr>
          <p:nvPr>
            <p:ph type="title"/>
          </p:nvPr>
        </p:nvSpPr>
        <p:spPr>
          <a:xfrm>
            <a:off x="228600" y="277813"/>
            <a:ext cx="8686800" cy="788987"/>
          </a:xfrm>
          <a:solidFill>
            <a:srgbClr val="FFC000"/>
          </a:solidFill>
        </p:spPr>
        <p:txBody>
          <a:bodyPr/>
          <a:lstStyle/>
          <a:p>
            <a:pPr eaLnBrk="1" hangingPunct="1"/>
            <a:r>
              <a:rPr lang="it-IT" smtClean="0"/>
              <a:t>Il Mais : un mondo da scoprire !!!</a:t>
            </a:r>
            <a:endParaRPr lang="en-GB" smtClean="0"/>
          </a:p>
        </p:txBody>
      </p:sp>
      <p:pic>
        <p:nvPicPr>
          <p:cNvPr id="18435" name="Picture 2"/>
          <p:cNvPicPr>
            <a:picLocks noGrp="1" noChangeAspect="1" noChangeArrowheads="1"/>
          </p:cNvPicPr>
          <p:nvPr>
            <p:ph idx="1"/>
          </p:nvPr>
        </p:nvPicPr>
        <p:blipFill>
          <a:blip r:embed="rId3" cstate="print"/>
          <a:srcRect/>
          <a:stretch>
            <a:fillRect/>
          </a:stretch>
        </p:blipFill>
        <p:spPr>
          <a:xfrm>
            <a:off x="533400" y="1473200"/>
            <a:ext cx="2362200" cy="1346200"/>
          </a:xfrm>
          <a:noFill/>
        </p:spPr>
      </p:pic>
      <p:pic>
        <p:nvPicPr>
          <p:cNvPr id="18436" name="Picture 3"/>
          <p:cNvPicPr>
            <a:picLocks noChangeAspect="1" noChangeArrowheads="1"/>
          </p:cNvPicPr>
          <p:nvPr/>
        </p:nvPicPr>
        <p:blipFill>
          <a:blip r:embed="rId4" cstate="print"/>
          <a:srcRect/>
          <a:stretch>
            <a:fillRect/>
          </a:stretch>
        </p:blipFill>
        <p:spPr bwMode="auto">
          <a:xfrm>
            <a:off x="6858000" y="1409700"/>
            <a:ext cx="2082800" cy="1562100"/>
          </a:xfrm>
          <a:prstGeom prst="rect">
            <a:avLst/>
          </a:prstGeom>
          <a:noFill/>
          <a:ln w="9525">
            <a:noFill/>
            <a:miter lim="800000"/>
            <a:headEnd/>
            <a:tailEnd/>
          </a:ln>
        </p:spPr>
      </p:pic>
      <p:pic>
        <p:nvPicPr>
          <p:cNvPr id="18437" name="Picture 4"/>
          <p:cNvPicPr>
            <a:picLocks noChangeAspect="1" noChangeArrowheads="1"/>
          </p:cNvPicPr>
          <p:nvPr/>
        </p:nvPicPr>
        <p:blipFill>
          <a:blip r:embed="rId5" cstate="print"/>
          <a:srcRect/>
          <a:stretch>
            <a:fillRect/>
          </a:stretch>
        </p:blipFill>
        <p:spPr bwMode="auto">
          <a:xfrm>
            <a:off x="762000" y="3300413"/>
            <a:ext cx="2133600" cy="1652587"/>
          </a:xfrm>
          <a:prstGeom prst="rect">
            <a:avLst/>
          </a:prstGeom>
          <a:noFill/>
          <a:ln w="9525">
            <a:noFill/>
            <a:miter lim="800000"/>
            <a:headEnd/>
            <a:tailEnd/>
          </a:ln>
        </p:spPr>
      </p:pic>
      <p:pic>
        <p:nvPicPr>
          <p:cNvPr id="18438" name="Picture 5"/>
          <p:cNvPicPr>
            <a:picLocks noChangeAspect="1" noChangeArrowheads="1"/>
          </p:cNvPicPr>
          <p:nvPr/>
        </p:nvPicPr>
        <p:blipFill>
          <a:blip r:embed="rId6" cstate="print"/>
          <a:srcRect/>
          <a:stretch>
            <a:fillRect/>
          </a:stretch>
        </p:blipFill>
        <p:spPr bwMode="auto">
          <a:xfrm>
            <a:off x="1981200" y="5276850"/>
            <a:ext cx="1905000" cy="1428750"/>
          </a:xfrm>
          <a:prstGeom prst="rect">
            <a:avLst/>
          </a:prstGeom>
          <a:noFill/>
          <a:ln w="9525">
            <a:noFill/>
            <a:miter lim="800000"/>
            <a:headEnd/>
            <a:tailEnd/>
          </a:ln>
        </p:spPr>
      </p:pic>
      <p:pic>
        <p:nvPicPr>
          <p:cNvPr id="18439" name="Picture 7"/>
          <p:cNvPicPr>
            <a:picLocks noChangeAspect="1" noChangeArrowheads="1"/>
          </p:cNvPicPr>
          <p:nvPr/>
        </p:nvPicPr>
        <p:blipFill>
          <a:blip r:embed="rId7" cstate="print"/>
          <a:srcRect/>
          <a:stretch>
            <a:fillRect/>
          </a:stretch>
        </p:blipFill>
        <p:spPr bwMode="auto">
          <a:xfrm>
            <a:off x="3657600" y="1371600"/>
            <a:ext cx="2286000" cy="1714500"/>
          </a:xfrm>
          <a:prstGeom prst="rect">
            <a:avLst/>
          </a:prstGeom>
          <a:noFill/>
          <a:ln w="9525">
            <a:noFill/>
            <a:miter lim="800000"/>
            <a:headEnd/>
            <a:tailEnd/>
          </a:ln>
        </p:spPr>
      </p:pic>
      <p:pic>
        <p:nvPicPr>
          <p:cNvPr id="18440" name="Picture 8"/>
          <p:cNvPicPr>
            <a:picLocks noChangeAspect="1" noChangeArrowheads="1"/>
          </p:cNvPicPr>
          <p:nvPr/>
        </p:nvPicPr>
        <p:blipFill>
          <a:blip r:embed="rId8" cstate="print"/>
          <a:srcRect/>
          <a:stretch>
            <a:fillRect/>
          </a:stretch>
        </p:blipFill>
        <p:spPr bwMode="auto">
          <a:xfrm>
            <a:off x="6477000" y="3302000"/>
            <a:ext cx="2362200" cy="1574800"/>
          </a:xfrm>
          <a:prstGeom prst="rect">
            <a:avLst/>
          </a:prstGeom>
          <a:noFill/>
          <a:ln w="9525">
            <a:noFill/>
            <a:miter lim="800000"/>
            <a:headEnd/>
            <a:tailEnd/>
          </a:ln>
        </p:spPr>
      </p:pic>
      <p:pic>
        <p:nvPicPr>
          <p:cNvPr id="18441" name="Picture 9"/>
          <p:cNvPicPr>
            <a:picLocks noChangeAspect="1" noChangeArrowheads="1"/>
          </p:cNvPicPr>
          <p:nvPr/>
        </p:nvPicPr>
        <p:blipFill>
          <a:blip r:embed="rId9" cstate="print"/>
          <a:srcRect/>
          <a:stretch>
            <a:fillRect/>
          </a:stretch>
        </p:blipFill>
        <p:spPr bwMode="auto">
          <a:xfrm>
            <a:off x="3771900" y="3233738"/>
            <a:ext cx="2095500" cy="1795462"/>
          </a:xfrm>
          <a:prstGeom prst="rect">
            <a:avLst/>
          </a:prstGeom>
          <a:noFill/>
          <a:ln w="9525">
            <a:noFill/>
            <a:miter lim="800000"/>
            <a:headEnd/>
            <a:tailEnd/>
          </a:ln>
        </p:spPr>
      </p:pic>
      <p:pic>
        <p:nvPicPr>
          <p:cNvPr id="18442" name="Picture 10"/>
          <p:cNvPicPr>
            <a:picLocks noChangeAspect="1" noChangeArrowheads="1"/>
          </p:cNvPicPr>
          <p:nvPr/>
        </p:nvPicPr>
        <p:blipFill>
          <a:blip r:embed="rId10" cstate="print"/>
          <a:srcRect/>
          <a:stretch>
            <a:fillRect/>
          </a:stretch>
        </p:blipFill>
        <p:spPr bwMode="auto">
          <a:xfrm>
            <a:off x="5181600" y="5219700"/>
            <a:ext cx="198120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cstate="print"/>
          <a:srcRect/>
          <a:stretch>
            <a:fillRect/>
          </a:stretch>
        </p:blipFill>
        <p:spPr>
          <a:xfrm>
            <a:off x="3048000" y="1752600"/>
            <a:ext cx="3236913" cy="2352675"/>
          </a:xfrm>
          <a:noFill/>
        </p:spPr>
      </p:pic>
      <p:pic>
        <p:nvPicPr>
          <p:cNvPr id="19459" name="Picture 3"/>
          <p:cNvPicPr>
            <a:picLocks noChangeAspect="1" noChangeArrowheads="1"/>
          </p:cNvPicPr>
          <p:nvPr/>
        </p:nvPicPr>
        <p:blipFill>
          <a:blip r:embed="rId4" cstate="print"/>
          <a:srcRect/>
          <a:stretch>
            <a:fillRect/>
          </a:stretch>
        </p:blipFill>
        <p:spPr bwMode="auto">
          <a:xfrm>
            <a:off x="411163" y="1085850"/>
            <a:ext cx="1646237" cy="257175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6867525" y="1219200"/>
            <a:ext cx="1895475" cy="25146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304800" y="3875088"/>
            <a:ext cx="1828800" cy="2754312"/>
          </a:xfrm>
          <a:prstGeom prst="rect">
            <a:avLst/>
          </a:prstGeom>
          <a:noFill/>
          <a:ln w="9525">
            <a:noFill/>
            <a:miter lim="800000"/>
            <a:headEnd/>
            <a:tailEnd/>
          </a:ln>
        </p:spPr>
      </p:pic>
      <p:pic>
        <p:nvPicPr>
          <p:cNvPr id="19462" name="Picture 6"/>
          <p:cNvPicPr>
            <a:picLocks noChangeAspect="1" noChangeArrowheads="1"/>
          </p:cNvPicPr>
          <p:nvPr/>
        </p:nvPicPr>
        <p:blipFill>
          <a:blip r:embed="rId7" cstate="print"/>
          <a:srcRect/>
          <a:stretch>
            <a:fillRect/>
          </a:stretch>
        </p:blipFill>
        <p:spPr bwMode="auto">
          <a:xfrm>
            <a:off x="2514600" y="4560888"/>
            <a:ext cx="2057400" cy="1535112"/>
          </a:xfrm>
          <a:prstGeom prst="rect">
            <a:avLst/>
          </a:prstGeom>
          <a:noFill/>
          <a:ln w="9525">
            <a:noFill/>
            <a:miter lim="800000"/>
            <a:headEnd/>
            <a:tailEnd/>
          </a:ln>
        </p:spPr>
      </p:pic>
      <p:pic>
        <p:nvPicPr>
          <p:cNvPr id="19463" name="Picture 7"/>
          <p:cNvPicPr>
            <a:picLocks noChangeAspect="1" noChangeArrowheads="1"/>
          </p:cNvPicPr>
          <p:nvPr/>
        </p:nvPicPr>
        <p:blipFill>
          <a:blip r:embed="rId8" cstate="print"/>
          <a:srcRect/>
          <a:stretch>
            <a:fillRect/>
          </a:stretch>
        </p:blipFill>
        <p:spPr bwMode="auto">
          <a:xfrm>
            <a:off x="4953000" y="4495800"/>
            <a:ext cx="1676400" cy="1676400"/>
          </a:xfrm>
          <a:prstGeom prst="rect">
            <a:avLst/>
          </a:prstGeom>
          <a:noFill/>
          <a:ln w="9525">
            <a:noFill/>
            <a:miter lim="800000"/>
            <a:headEnd/>
            <a:tailEnd/>
          </a:ln>
        </p:spPr>
      </p:pic>
      <p:pic>
        <p:nvPicPr>
          <p:cNvPr id="19464" name="Picture 8"/>
          <p:cNvPicPr>
            <a:picLocks noChangeAspect="1" noChangeArrowheads="1"/>
          </p:cNvPicPr>
          <p:nvPr/>
        </p:nvPicPr>
        <p:blipFill>
          <a:blip r:embed="rId9" cstate="print"/>
          <a:srcRect/>
          <a:stretch>
            <a:fillRect/>
          </a:stretch>
        </p:blipFill>
        <p:spPr bwMode="auto">
          <a:xfrm>
            <a:off x="6934200" y="4267200"/>
            <a:ext cx="1778000" cy="2286000"/>
          </a:xfrm>
          <a:prstGeom prst="rect">
            <a:avLst/>
          </a:prstGeom>
          <a:noFill/>
          <a:ln w="9525">
            <a:noFill/>
            <a:miter lim="800000"/>
            <a:headEnd/>
            <a:tailEnd/>
          </a:ln>
        </p:spPr>
      </p:pic>
      <p:sp>
        <p:nvSpPr>
          <p:cNvPr id="19465" name="CasellaDiTesto 8"/>
          <p:cNvSpPr txBox="1">
            <a:spLocks noChangeArrowheads="1"/>
          </p:cNvSpPr>
          <p:nvPr/>
        </p:nvSpPr>
        <p:spPr bwMode="auto">
          <a:xfrm>
            <a:off x="381000" y="228600"/>
            <a:ext cx="8382000" cy="701675"/>
          </a:xfrm>
          <a:prstGeom prst="rect">
            <a:avLst/>
          </a:prstGeom>
          <a:solidFill>
            <a:srgbClr val="FFC000"/>
          </a:solidFill>
          <a:ln w="9525">
            <a:noFill/>
            <a:miter lim="800000"/>
            <a:headEnd/>
            <a:tailEnd/>
          </a:ln>
        </p:spPr>
        <p:txBody>
          <a:bodyPr>
            <a:spAutoFit/>
          </a:bodyPr>
          <a:lstStyle/>
          <a:p>
            <a:pPr algn="ctr"/>
            <a:r>
              <a:rPr lang="it-IT" sz="4000">
                <a:latin typeface="Arial Rounded MT Bold" pitchFamily="34" charset="0"/>
              </a:rPr>
              <a:t>La Polenta : la nostra alleata !!</a:t>
            </a:r>
            <a:endParaRPr lang="en-GB" sz="4000">
              <a:latin typeface="Arial Rounded MT Bold"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457200"/>
            <a:ext cx="8534400" cy="2554288"/>
          </a:xfrm>
          <a:prstGeom prst="rect">
            <a:avLst/>
          </a:prstGeom>
          <a:solidFill>
            <a:srgbClr val="FFFF00"/>
          </a:solidFill>
          <a:ln w="9525">
            <a:noFill/>
            <a:miter lim="800000"/>
            <a:headEnd/>
            <a:tailEnd/>
          </a:ln>
        </p:spPr>
        <p:txBody>
          <a:bodyPr>
            <a:spAutoFit/>
          </a:bodyPr>
          <a:lstStyle/>
          <a:p>
            <a:pPr algn="ctr"/>
            <a:r>
              <a:rPr lang="it-IT" sz="2400" b="1">
                <a:latin typeface="Berlin Sans FB Demi" pitchFamily="34" charset="0"/>
                <a:cs typeface="Times New Roman" pitchFamily="18" charset="0"/>
              </a:rPr>
              <a:t>RISCHIO DI CONTAMINAZIONI</a:t>
            </a:r>
          </a:p>
          <a:p>
            <a:pPr algn="ctr"/>
            <a:endParaRPr lang="it-IT" sz="2400">
              <a:cs typeface="Times New Roman" pitchFamily="18" charset="0"/>
            </a:endParaRPr>
          </a:p>
          <a:p>
            <a:pPr algn="just" eaLnBrk="0" hangingPunct="0"/>
            <a:r>
              <a:rPr lang="it-IT" sz="2800">
                <a:latin typeface="Berlin Sans FB" pitchFamily="34" charset="0"/>
                <a:cs typeface="Times New Roman" pitchFamily="18" charset="0"/>
              </a:rPr>
              <a:t>Spesso la grande paura non è il contenuto in farine con glutine, ma la possibilità di una contaminazione minima in alimenti naturalmente senza glutine: </a:t>
            </a:r>
            <a:r>
              <a:rPr lang="it-IT" sz="2800" b="1">
                <a:latin typeface="Berlin Sans FB" pitchFamily="34" charset="0"/>
                <a:cs typeface="Times New Roman" pitchFamily="18" charset="0"/>
              </a:rPr>
              <a:t>la 'traccia di glutine'.</a:t>
            </a:r>
            <a:endParaRPr lang="it-IT" sz="2800">
              <a:latin typeface="Berlin Sans FB" pitchFamily="34" charset="0"/>
            </a:endParaRPr>
          </a:p>
        </p:txBody>
      </p:sp>
      <p:sp>
        <p:nvSpPr>
          <p:cNvPr id="20483" name="Rectangle 3"/>
          <p:cNvSpPr>
            <a:spLocks noChangeArrowheads="1"/>
          </p:cNvSpPr>
          <p:nvPr/>
        </p:nvSpPr>
        <p:spPr bwMode="auto">
          <a:xfrm>
            <a:off x="304800" y="3003550"/>
            <a:ext cx="8534400" cy="1200150"/>
          </a:xfrm>
          <a:prstGeom prst="rect">
            <a:avLst/>
          </a:prstGeom>
          <a:noFill/>
          <a:ln w="9525">
            <a:noFill/>
            <a:miter lim="800000"/>
            <a:headEnd/>
            <a:tailEnd/>
          </a:ln>
        </p:spPr>
        <p:txBody>
          <a:bodyPr>
            <a:spAutoFit/>
          </a:bodyPr>
          <a:lstStyle/>
          <a:p>
            <a:pPr algn="just"/>
            <a:r>
              <a:rPr lang="it-IT" sz="2400">
                <a:latin typeface="Berlin Sans FB" pitchFamily="34" charset="0"/>
                <a:cs typeface="Times New Roman" pitchFamily="18" charset="0"/>
              </a:rPr>
              <a:t>Si è giunti al fanatismo di portarsi in giro la propria </a:t>
            </a:r>
            <a:r>
              <a:rPr lang="it-IT" sz="2400" b="1">
                <a:latin typeface="Berlin Sans FB" pitchFamily="34" charset="0"/>
                <a:cs typeface="Times New Roman" pitchFamily="18" charset="0"/>
              </a:rPr>
              <a:t>tovaglietta, le posate, le pentole separate</a:t>
            </a:r>
            <a:r>
              <a:rPr lang="it-IT" sz="2400">
                <a:latin typeface="Berlin Sans FB" pitchFamily="34" charset="0"/>
                <a:cs typeface="Times New Roman" pitchFamily="18" charset="0"/>
              </a:rPr>
              <a:t>: una grave danno all'equilibrio degli intolleranti al glutine. </a:t>
            </a:r>
            <a:endParaRPr lang="it-IT" sz="2400">
              <a:latin typeface="Berlin Sans FB" pitchFamily="34" charset="0"/>
            </a:endParaRPr>
          </a:p>
        </p:txBody>
      </p:sp>
      <p:sp>
        <p:nvSpPr>
          <p:cNvPr id="20484" name="Rectangle 4"/>
          <p:cNvSpPr>
            <a:spLocks noChangeArrowheads="1"/>
          </p:cNvSpPr>
          <p:nvPr/>
        </p:nvSpPr>
        <p:spPr bwMode="auto">
          <a:xfrm>
            <a:off x="228600" y="4864100"/>
            <a:ext cx="8610600" cy="1200150"/>
          </a:xfrm>
          <a:prstGeom prst="rect">
            <a:avLst/>
          </a:prstGeom>
          <a:solidFill>
            <a:srgbClr val="FF0000"/>
          </a:solidFill>
          <a:ln w="9525">
            <a:noFill/>
            <a:miter lim="800000"/>
            <a:headEnd/>
            <a:tailEnd/>
          </a:ln>
        </p:spPr>
        <p:txBody>
          <a:bodyPr>
            <a:spAutoFit/>
          </a:bodyPr>
          <a:lstStyle/>
          <a:p>
            <a:pPr algn="just"/>
            <a:r>
              <a:rPr lang="it-IT" sz="2400" i="1">
                <a:latin typeface="Berlin Sans FB" pitchFamily="34" charset="0"/>
                <a:cs typeface="Times New Roman" pitchFamily="18" charset="0"/>
              </a:rPr>
              <a:t>Si è infatti trasformata una prescrizione </a:t>
            </a:r>
            <a:r>
              <a:rPr lang="it-IT" sz="2400" b="1" i="1">
                <a:latin typeface="Berlin Sans FB" pitchFamily="34" charset="0"/>
                <a:cs typeface="Times New Roman" pitchFamily="18" charset="0"/>
              </a:rPr>
              <a:t>POSITIVA</a:t>
            </a:r>
            <a:r>
              <a:rPr lang="it-IT" sz="2400" i="1">
                <a:latin typeface="Berlin Sans FB" pitchFamily="34" charset="0"/>
                <a:cs typeface="Times New Roman" pitchFamily="18" charset="0"/>
              </a:rPr>
              <a:t>: Mangiare </a:t>
            </a:r>
            <a:r>
              <a:rPr lang="it-IT" sz="2400" b="1" i="1">
                <a:latin typeface="Berlin Sans FB" pitchFamily="34" charset="0"/>
                <a:cs typeface="Times New Roman" pitchFamily="18" charset="0"/>
              </a:rPr>
              <a:t>MEGLIO</a:t>
            </a:r>
            <a:r>
              <a:rPr lang="it-IT" sz="2400" i="1">
                <a:latin typeface="Berlin Sans FB" pitchFamily="34" charset="0"/>
                <a:cs typeface="Times New Roman" pitchFamily="18" charset="0"/>
              </a:rPr>
              <a:t> Senza Glutine, in una persecuzione quotidiana: NON FARE, NON MANGIARE, TEMERE, SOSPETTARE</a:t>
            </a:r>
            <a:r>
              <a:rPr lang="it-IT" sz="2400" i="1">
                <a:cs typeface="Times New Roman" pitchFamily="18" charset="0"/>
              </a:rPr>
              <a:t> !</a:t>
            </a:r>
            <a:endParaRPr lang="it-IT" sz="24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wipe(left)">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2">
                                            <p:txEl>
                                              <p:pRg st="2" end="2"/>
                                            </p:txEl>
                                          </p:spTgt>
                                        </p:tgtEl>
                                        <p:attrNameLst>
                                          <p:attrName>style.visibility</p:attrName>
                                        </p:attrNameLst>
                                      </p:cBhvr>
                                      <p:to>
                                        <p:strVal val="visible"/>
                                      </p:to>
                                    </p:set>
                                    <p:animEffect transition="in" filter="wipe(left)">
                                      <p:cBhvr>
                                        <p:cTn id="12" dur="500"/>
                                        <p:tgtEl>
                                          <p:spTgt spid="204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wipe(left)">
                                      <p:cBhvr>
                                        <p:cTn id="17" dur="500"/>
                                        <p:tgtEl>
                                          <p:spTgt spid="204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wipe(left)">
                                      <p:cBhvr>
                                        <p:cTn id="2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autoUpdateAnimBg="0"/>
      <p:bldP spid="20483" grpId="0" autoUpdateAnimBg="0"/>
      <p:bldP spid="2048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296716" y="2314575"/>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sz="1800"/>
          </a:p>
        </p:txBody>
      </p:sp>
      <p:graphicFrame>
        <p:nvGraphicFramePr>
          <p:cNvPr id="53251" name="Object 3"/>
          <p:cNvGraphicFramePr>
            <a:graphicFrameLocks noChangeAspect="1"/>
          </p:cNvGraphicFramePr>
          <p:nvPr/>
        </p:nvGraphicFramePr>
        <p:xfrm>
          <a:off x="1143000" y="1749030"/>
          <a:ext cx="6858000" cy="3359944"/>
        </p:xfrm>
        <a:graphic>
          <a:graphicData uri="http://schemas.openxmlformats.org/presentationml/2006/ole">
            <mc:AlternateContent xmlns:mc="http://schemas.openxmlformats.org/markup-compatibility/2006">
              <mc:Choice xmlns:v="urn:schemas-microsoft-com:vml" Requires="v">
                <p:oleObj spid="_x0000_s248837" r:id="rId4" imgW="6066667" imgH="2971429" progId="Paint.Picture">
                  <p:embed/>
                </p:oleObj>
              </mc:Choice>
              <mc:Fallback>
                <p:oleObj r:id="rId4" imgW="6066667" imgH="2971429" progId="Paint.Picture">
                  <p:embed/>
                  <p:pic>
                    <p:nvPicPr>
                      <p:cNvPr id="532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749030"/>
                        <a:ext cx="6858000" cy="33599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olo 1"/>
          <p:cNvSpPr>
            <a:spLocks noGrp="1"/>
          </p:cNvSpPr>
          <p:nvPr>
            <p:ph type="title"/>
          </p:nvPr>
        </p:nvSpPr>
        <p:spPr>
          <a:xfrm>
            <a:off x="2057400" y="260648"/>
            <a:ext cx="5510254" cy="1401672"/>
          </a:xfrm>
          <a:solidFill>
            <a:srgbClr val="92D050"/>
          </a:solidFill>
        </p:spPr>
        <p:txBody>
          <a:bodyPr/>
          <a:lstStyle/>
          <a:p>
            <a:r>
              <a:rPr lang="it-IT" dirty="0" smtClean="0"/>
              <a:t>I grani Ibridizzati e </a:t>
            </a:r>
            <a:r>
              <a:rPr lang="it-IT" dirty="0" err="1" smtClean="0"/>
              <a:t>Trasgenici</a:t>
            </a:r>
            <a:endParaRPr lang="it-IT" dirty="0"/>
          </a:p>
        </p:txBody>
      </p:sp>
    </p:spTree>
    <p:extLst>
      <p:ext uri="{BB962C8B-B14F-4D97-AF65-F5344CB8AC3E}">
        <p14:creationId xmlns:p14="http://schemas.microsoft.com/office/powerpoint/2010/main" val="7842935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2819400" y="1676400"/>
            <a:ext cx="3959225" cy="2867025"/>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457200" y="304800"/>
            <a:ext cx="1905000" cy="1905000"/>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7010400" y="201613"/>
            <a:ext cx="1981200" cy="1493837"/>
          </a:xfrm>
          <a:prstGeom prst="rect">
            <a:avLst/>
          </a:prstGeom>
          <a:noFill/>
          <a:ln w="9525">
            <a:noFill/>
            <a:miter lim="800000"/>
            <a:headEnd/>
            <a:tailEnd/>
          </a:ln>
        </p:spPr>
      </p:pic>
      <p:pic>
        <p:nvPicPr>
          <p:cNvPr id="28677" name="Picture 6"/>
          <p:cNvPicPr>
            <a:picLocks noChangeAspect="1" noChangeArrowheads="1"/>
          </p:cNvPicPr>
          <p:nvPr/>
        </p:nvPicPr>
        <p:blipFill>
          <a:blip r:embed="rId6" cstate="print"/>
          <a:srcRect/>
          <a:stretch>
            <a:fillRect/>
          </a:stretch>
        </p:blipFill>
        <p:spPr bwMode="auto">
          <a:xfrm>
            <a:off x="609600" y="4457700"/>
            <a:ext cx="1914525" cy="2095500"/>
          </a:xfrm>
          <a:prstGeom prst="rect">
            <a:avLst/>
          </a:prstGeom>
          <a:noFill/>
          <a:ln w="9525">
            <a:noFill/>
            <a:miter lim="800000"/>
            <a:headEnd/>
            <a:tailEnd/>
          </a:ln>
        </p:spPr>
      </p:pic>
      <p:pic>
        <p:nvPicPr>
          <p:cNvPr id="28678" name="Picture 7"/>
          <p:cNvPicPr>
            <a:picLocks noChangeAspect="1" noChangeArrowheads="1"/>
          </p:cNvPicPr>
          <p:nvPr/>
        </p:nvPicPr>
        <p:blipFill>
          <a:blip r:embed="rId7" cstate="print"/>
          <a:srcRect/>
          <a:stretch>
            <a:fillRect/>
          </a:stretch>
        </p:blipFill>
        <p:spPr bwMode="auto">
          <a:xfrm>
            <a:off x="6553200" y="4852988"/>
            <a:ext cx="2362200" cy="1547812"/>
          </a:xfrm>
          <a:prstGeom prst="rect">
            <a:avLst/>
          </a:prstGeom>
          <a:noFill/>
          <a:ln w="9525">
            <a:noFill/>
            <a:miter lim="800000"/>
            <a:headEnd/>
            <a:tailEnd/>
          </a:ln>
        </p:spPr>
      </p:pic>
      <p:sp>
        <p:nvSpPr>
          <p:cNvPr id="7" name="Esplosione 1 6"/>
          <p:cNvSpPr/>
          <p:nvPr/>
        </p:nvSpPr>
        <p:spPr>
          <a:xfrm>
            <a:off x="1066800" y="3352800"/>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Esplosione 1 7"/>
          <p:cNvSpPr/>
          <p:nvPr/>
        </p:nvSpPr>
        <p:spPr>
          <a:xfrm>
            <a:off x="4114800" y="5029200"/>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Esplosione 1 8"/>
          <p:cNvSpPr/>
          <p:nvPr/>
        </p:nvSpPr>
        <p:spPr>
          <a:xfrm>
            <a:off x="3962400" y="457200"/>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Esplosione 1 9"/>
          <p:cNvSpPr/>
          <p:nvPr/>
        </p:nvSpPr>
        <p:spPr>
          <a:xfrm>
            <a:off x="7467600" y="2971800"/>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4724400" y="533400"/>
            <a:ext cx="2667000" cy="1778000"/>
          </a:xfrm>
          <a:prstGeom prst="rect">
            <a:avLst/>
          </a:prstGeom>
          <a:noFill/>
          <a:ln w="9525">
            <a:noFill/>
            <a:miter lim="800000"/>
            <a:headEnd/>
            <a:tailEnd/>
          </a:ln>
        </p:spPr>
      </p:pic>
      <p:pic>
        <p:nvPicPr>
          <p:cNvPr id="36867" name="Picture 4"/>
          <p:cNvPicPr>
            <a:picLocks noChangeAspect="1" noChangeArrowheads="1"/>
          </p:cNvPicPr>
          <p:nvPr/>
        </p:nvPicPr>
        <p:blipFill>
          <a:blip r:embed="rId4" cstate="print"/>
          <a:srcRect/>
          <a:stretch>
            <a:fillRect/>
          </a:stretch>
        </p:blipFill>
        <p:spPr bwMode="auto">
          <a:xfrm rot="-864769">
            <a:off x="4916488" y="4162425"/>
            <a:ext cx="3627437" cy="1393825"/>
          </a:xfrm>
          <a:prstGeom prst="rect">
            <a:avLst/>
          </a:prstGeom>
          <a:noFill/>
          <a:ln w="9525">
            <a:noFill/>
            <a:miter lim="800000"/>
            <a:headEnd/>
            <a:tailEnd/>
          </a:ln>
        </p:spPr>
      </p:pic>
      <p:pic>
        <p:nvPicPr>
          <p:cNvPr id="36868" name="Picture 5"/>
          <p:cNvPicPr>
            <a:picLocks noChangeAspect="1" noChangeArrowheads="1"/>
          </p:cNvPicPr>
          <p:nvPr/>
        </p:nvPicPr>
        <p:blipFill>
          <a:blip r:embed="rId4" cstate="print"/>
          <a:srcRect/>
          <a:stretch>
            <a:fillRect/>
          </a:stretch>
        </p:blipFill>
        <p:spPr bwMode="auto">
          <a:xfrm rot="-887815">
            <a:off x="419100" y="4311650"/>
            <a:ext cx="3505200" cy="1346200"/>
          </a:xfrm>
          <a:prstGeom prst="rect">
            <a:avLst/>
          </a:prstGeom>
          <a:noFill/>
          <a:ln w="9525">
            <a:noFill/>
            <a:miter lim="800000"/>
            <a:headEnd/>
            <a:tailEnd/>
          </a:ln>
        </p:spPr>
      </p:pic>
      <p:sp>
        <p:nvSpPr>
          <p:cNvPr id="36869" name="CasellaDiTesto 5"/>
          <p:cNvSpPr txBox="1">
            <a:spLocks noChangeArrowheads="1"/>
          </p:cNvSpPr>
          <p:nvPr/>
        </p:nvSpPr>
        <p:spPr bwMode="auto">
          <a:xfrm>
            <a:off x="152400" y="609600"/>
            <a:ext cx="3810000" cy="830997"/>
          </a:xfrm>
          <a:prstGeom prst="rect">
            <a:avLst/>
          </a:prstGeom>
          <a:solidFill>
            <a:srgbClr val="FF0000"/>
          </a:solidFill>
          <a:ln w="9525">
            <a:noFill/>
            <a:miter lim="800000"/>
            <a:headEnd/>
            <a:tailEnd/>
          </a:ln>
        </p:spPr>
        <p:txBody>
          <a:bodyPr wrap="square">
            <a:spAutoFit/>
          </a:bodyPr>
          <a:lstStyle/>
          <a:p>
            <a:pPr algn="ctr"/>
            <a:r>
              <a:rPr lang="it-IT" dirty="0">
                <a:latin typeface="Arial Black" pitchFamily="34" charset="0"/>
              </a:rPr>
              <a:t>NE PONNO CCHIU’ GLI </a:t>
            </a:r>
            <a:r>
              <a:rPr lang="it-IT" dirty="0" err="1">
                <a:latin typeface="Arial Black" pitchFamily="34" charset="0"/>
              </a:rPr>
              <a:t>UOCCHIE………</a:t>
            </a:r>
            <a:r>
              <a:rPr lang="it-IT" dirty="0">
                <a:latin typeface="Arial Black" pitchFamily="34" charset="0"/>
              </a:rPr>
              <a:t>.</a:t>
            </a:r>
            <a:endParaRPr lang="en-GB" dirty="0">
              <a:latin typeface="Arial Black" pitchFamily="34" charset="0"/>
            </a:endParaRPr>
          </a:p>
        </p:txBody>
      </p:sp>
      <p:sp>
        <p:nvSpPr>
          <p:cNvPr id="36870" name="CasellaDiTesto 6"/>
          <p:cNvSpPr txBox="1">
            <a:spLocks noChangeArrowheads="1"/>
          </p:cNvSpPr>
          <p:nvPr/>
        </p:nvSpPr>
        <p:spPr bwMode="auto">
          <a:xfrm>
            <a:off x="1752600" y="2743200"/>
            <a:ext cx="4800600" cy="461963"/>
          </a:xfrm>
          <a:prstGeom prst="rect">
            <a:avLst/>
          </a:prstGeom>
          <a:solidFill>
            <a:srgbClr val="FF0000"/>
          </a:solidFill>
          <a:ln w="9525">
            <a:noFill/>
            <a:miter lim="800000"/>
            <a:headEnd/>
            <a:tailEnd/>
          </a:ln>
        </p:spPr>
        <p:txBody>
          <a:bodyPr>
            <a:spAutoFit/>
          </a:bodyPr>
          <a:lstStyle/>
          <a:p>
            <a:r>
              <a:rPr lang="it-IT" sz="2400" b="1">
                <a:latin typeface="Arial Rounded MT Bold" pitchFamily="34" charset="0"/>
              </a:rPr>
              <a:t>…CA E’ SCUPPETTATE !!!</a:t>
            </a:r>
            <a:endParaRPr lang="en-GB" sz="2400" b="1">
              <a:latin typeface="Arial Rounded MT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ppt_x"/>
                                          </p:val>
                                        </p:tav>
                                        <p:tav tm="100000">
                                          <p:val>
                                            <p:strVal val="#ppt_x"/>
                                          </p:val>
                                        </p:tav>
                                      </p:tavLst>
                                    </p:anim>
                                    <p:anim calcmode="lin" valueType="num">
                                      <p:cBhvr additive="base">
                                        <p:cTn id="8"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6869"/>
                                        </p:tgtEl>
                                        <p:attrNameLst>
                                          <p:attrName>style.visibility</p:attrName>
                                        </p:attrNameLst>
                                      </p:cBhvr>
                                      <p:to>
                                        <p:strVal val="visible"/>
                                      </p:to>
                                    </p:set>
                                    <p:animEffect transition="in" filter="box(in)">
                                      <p:cBhvr>
                                        <p:cTn id="13" dur="500"/>
                                        <p:tgtEl>
                                          <p:spTgt spid="3686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6868"/>
                                        </p:tgtEl>
                                        <p:attrNameLst>
                                          <p:attrName>style.visibility</p:attrName>
                                        </p:attrNameLst>
                                      </p:cBhvr>
                                      <p:to>
                                        <p:strVal val="visible"/>
                                      </p:to>
                                    </p:set>
                                    <p:animEffect transition="in" filter="checkerboard(across)">
                                      <p:cBhvr>
                                        <p:cTn id="18" dur="500"/>
                                        <p:tgtEl>
                                          <p:spTgt spid="3686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6867"/>
                                        </p:tgtEl>
                                        <p:attrNameLst>
                                          <p:attrName>style.visibility</p:attrName>
                                        </p:attrNameLst>
                                      </p:cBhvr>
                                      <p:to>
                                        <p:strVal val="visible"/>
                                      </p:to>
                                    </p:set>
                                    <p:animEffect transition="in" filter="blinds(horizontal)">
                                      <p:cBhvr>
                                        <p:cTn id="23" dur="500"/>
                                        <p:tgtEl>
                                          <p:spTgt spid="3686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6870"/>
                                        </p:tgtEl>
                                        <p:attrNameLst>
                                          <p:attrName>style.visibility</p:attrName>
                                        </p:attrNameLst>
                                      </p:cBhvr>
                                      <p:to>
                                        <p:strVal val="visible"/>
                                      </p:to>
                                    </p:set>
                                    <p:animEffect transition="in" filter="diamond(in)">
                                      <p:cBhvr>
                                        <p:cTn id="28" dur="20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7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09600" y="152400"/>
            <a:ext cx="8077200" cy="1066800"/>
          </a:xfrm>
          <a:prstGeom prst="rect">
            <a:avLst/>
          </a:prstGeom>
          <a:solidFill>
            <a:srgbClr val="8FD1F9"/>
          </a:solidFill>
          <a:ln w="9525">
            <a:noFill/>
            <a:miter lim="800000"/>
            <a:headEnd/>
            <a:tailEnd/>
          </a:ln>
        </p:spPr>
        <p:txBody>
          <a:bodyPr>
            <a:spAutoFit/>
          </a:bodyPr>
          <a:lstStyle/>
          <a:p>
            <a:pPr algn="ctr"/>
            <a:r>
              <a:rPr lang="it-IT" sz="3200" b="1">
                <a:latin typeface="Arial Rounded MT Bold" pitchFamily="34" charset="0"/>
                <a:cs typeface="Times New Roman" pitchFamily="18" charset="0"/>
              </a:rPr>
              <a:t>Ora bisogna cambiare in base a tre semplici considerazioni :</a:t>
            </a:r>
            <a:endParaRPr lang="it-IT" sz="3200">
              <a:latin typeface="Arial Rounded MT Bold" pitchFamily="34" charset="0"/>
            </a:endParaRPr>
          </a:p>
        </p:txBody>
      </p:sp>
      <p:sp>
        <p:nvSpPr>
          <p:cNvPr id="30723" name="Rectangle 4"/>
          <p:cNvSpPr>
            <a:spLocks noChangeArrowheads="1"/>
          </p:cNvSpPr>
          <p:nvPr/>
        </p:nvSpPr>
        <p:spPr bwMode="auto">
          <a:xfrm>
            <a:off x="0" y="2743200"/>
            <a:ext cx="9144000" cy="609600"/>
          </a:xfrm>
          <a:prstGeom prst="rect">
            <a:avLst/>
          </a:prstGeom>
          <a:noFill/>
          <a:ln w="9525">
            <a:noFill/>
            <a:miter lim="800000"/>
            <a:headEnd/>
            <a:tailEnd/>
          </a:ln>
        </p:spPr>
        <p:txBody>
          <a:bodyPr>
            <a:spAutoFit/>
          </a:bodyPr>
          <a:lstStyle/>
          <a:p>
            <a:pPr algn="just"/>
            <a:r>
              <a:rPr lang="it-IT" sz="1000" i="1">
                <a:latin typeface="Bookman Old Style" pitchFamily="18" charset="0"/>
                <a:cs typeface="Times New Roman" pitchFamily="18" charset="0"/>
              </a:rPr>
              <a:t> </a:t>
            </a:r>
            <a:endParaRPr lang="it-IT" sz="1000">
              <a:cs typeface="Times New Roman" pitchFamily="18" charset="0"/>
            </a:endParaRPr>
          </a:p>
          <a:p>
            <a:pPr eaLnBrk="0" hangingPunct="0"/>
            <a:endParaRPr lang="it-IT" sz="2400"/>
          </a:p>
        </p:txBody>
      </p:sp>
      <p:sp>
        <p:nvSpPr>
          <p:cNvPr id="21513" name="Text Box 9"/>
          <p:cNvSpPr txBox="1">
            <a:spLocks noChangeArrowheads="1"/>
          </p:cNvSpPr>
          <p:nvPr/>
        </p:nvSpPr>
        <p:spPr bwMode="auto">
          <a:xfrm>
            <a:off x="381000" y="1584325"/>
            <a:ext cx="8305800" cy="4664075"/>
          </a:xfrm>
          <a:prstGeom prst="rect">
            <a:avLst/>
          </a:prstGeom>
          <a:solidFill>
            <a:srgbClr val="FFFF00"/>
          </a:solidFill>
          <a:ln w="9525">
            <a:noFill/>
            <a:miter lim="800000"/>
            <a:headEnd/>
            <a:tailEnd/>
          </a:ln>
        </p:spPr>
        <p:txBody>
          <a:bodyPr>
            <a:spAutoFit/>
          </a:bodyPr>
          <a:lstStyle/>
          <a:p>
            <a:pPr marL="457200" indent="-457200" algn="just">
              <a:buFontTx/>
              <a:buAutoNum type="arabicPeriod"/>
            </a:pPr>
            <a:r>
              <a:rPr lang="it-IT" sz="2000" i="1" dirty="0">
                <a:latin typeface="Berlin Sans FB" pitchFamily="34" charset="0"/>
                <a:cs typeface="Times New Roman" pitchFamily="18" charset="0"/>
              </a:rPr>
              <a:t> Le </a:t>
            </a:r>
            <a:r>
              <a:rPr lang="it-IT" sz="2000" i="1" u="sng" dirty="0">
                <a:latin typeface="Berlin Sans FB" pitchFamily="34" charset="0"/>
                <a:cs typeface="Times New Roman" pitchFamily="18" charset="0"/>
              </a:rPr>
              <a:t>'tracce' </a:t>
            </a:r>
            <a:r>
              <a:rPr lang="it-IT" sz="2000" i="1" dirty="0">
                <a:latin typeface="Berlin Sans FB" pitchFamily="34" charset="0"/>
                <a:cs typeface="Times New Roman" pitchFamily="18" charset="0"/>
              </a:rPr>
              <a:t>debbono essere qualcosa di misurabile e consistente, non </a:t>
            </a:r>
            <a:r>
              <a:rPr lang="it-IT" sz="2000" i="1" u="sng" dirty="0">
                <a:latin typeface="Berlin Sans FB" pitchFamily="34" charset="0"/>
                <a:cs typeface="Times New Roman" pitchFamily="18" charset="0"/>
              </a:rPr>
              <a:t>'un timore'</a:t>
            </a:r>
            <a:r>
              <a:rPr lang="it-IT" sz="2000" i="1" dirty="0">
                <a:latin typeface="Berlin Sans FB" pitchFamily="34" charset="0"/>
                <a:cs typeface="Times New Roman" pitchFamily="18" charset="0"/>
              </a:rPr>
              <a:t> . In pratica vi sono limiti ben definiti dal '</a:t>
            </a:r>
            <a:r>
              <a:rPr lang="it-IT" sz="2000" i="1" dirty="0" err="1">
                <a:latin typeface="Berlin Sans FB" pitchFamily="34" charset="0"/>
                <a:cs typeface="Times New Roman" pitchFamily="18" charset="0"/>
              </a:rPr>
              <a:t>Codex</a:t>
            </a:r>
            <a:r>
              <a:rPr lang="it-IT" sz="2000" i="1" dirty="0">
                <a:latin typeface="Berlin Sans FB" pitchFamily="34" charset="0"/>
                <a:cs typeface="Times New Roman" pitchFamily="18" charset="0"/>
              </a:rPr>
              <a:t> </a:t>
            </a:r>
            <a:r>
              <a:rPr lang="it-IT" sz="2000" i="1" dirty="0" err="1">
                <a:latin typeface="Berlin Sans FB" pitchFamily="34" charset="0"/>
                <a:cs typeface="Times New Roman" pitchFamily="18" charset="0"/>
              </a:rPr>
              <a:t>Alimentarius</a:t>
            </a:r>
            <a:r>
              <a:rPr lang="it-IT" sz="2000" i="1" dirty="0">
                <a:latin typeface="Berlin Sans FB" pitchFamily="34" charset="0"/>
                <a:cs typeface="Times New Roman" pitchFamily="18" charset="0"/>
              </a:rPr>
              <a:t>' europeo (dello 0.2%), che sono decine di volte inferiori alle quantità di glutine capaci di dare una qualche sensibilità nel soggetto celiaco.</a:t>
            </a:r>
          </a:p>
          <a:p>
            <a:pPr marL="457200" indent="-457200" algn="just"/>
            <a:endParaRPr lang="it-IT" sz="2000" i="1" dirty="0">
              <a:latin typeface="Berlin Sans FB" pitchFamily="34" charset="0"/>
              <a:cs typeface="Times New Roman" pitchFamily="18" charset="0"/>
            </a:endParaRPr>
          </a:p>
          <a:p>
            <a:pPr marL="457200" indent="-457200" algn="just">
              <a:buFontTx/>
              <a:buAutoNum type="arabicPeriod"/>
            </a:pPr>
            <a:r>
              <a:rPr lang="it-IT" sz="2000" i="1" dirty="0">
                <a:latin typeface="Berlin Sans FB" pitchFamily="34" charset="0"/>
                <a:cs typeface="Times New Roman" pitchFamily="18" charset="0"/>
              </a:rPr>
              <a:t> La scelta </a:t>
            </a:r>
            <a:r>
              <a:rPr lang="it-IT" sz="2000" i="1" u="sng" dirty="0">
                <a:latin typeface="Berlin Sans FB" pitchFamily="34" charset="0"/>
                <a:cs typeface="Times New Roman" pitchFamily="18" charset="0"/>
              </a:rPr>
              <a:t>'SENZA GLUTINE'</a:t>
            </a:r>
            <a:r>
              <a:rPr lang="it-IT" sz="2000" i="1" dirty="0">
                <a:latin typeface="Berlin Sans FB" pitchFamily="34" charset="0"/>
                <a:cs typeface="Times New Roman" pitchFamily="18" charset="0"/>
              </a:rPr>
              <a:t> è positiva, non proibitiva, in quanto i prodotti senza glutine sono di qualità nutrizionale </a:t>
            </a:r>
            <a:r>
              <a:rPr lang="it-IT" sz="2000" i="1" u="sng" dirty="0">
                <a:latin typeface="Berlin Sans FB" pitchFamily="34" charset="0"/>
                <a:cs typeface="Times New Roman" pitchFamily="18" charset="0"/>
              </a:rPr>
              <a:t>MIGLIORE</a:t>
            </a:r>
            <a:r>
              <a:rPr lang="it-IT" sz="2000" i="1" dirty="0">
                <a:latin typeface="Berlin Sans FB" pitchFamily="34" charset="0"/>
                <a:cs typeface="Times New Roman" pitchFamily="18" charset="0"/>
              </a:rPr>
              <a:t> di quelli con il glutine.</a:t>
            </a:r>
          </a:p>
          <a:p>
            <a:pPr marL="457200" indent="-457200" algn="just">
              <a:buFontTx/>
              <a:buAutoNum type="arabicPeriod"/>
            </a:pPr>
            <a:endParaRPr lang="it-IT" sz="2000" i="1" dirty="0">
              <a:latin typeface="Berlin Sans FB" pitchFamily="34" charset="0"/>
              <a:cs typeface="Times New Roman" pitchFamily="18" charset="0"/>
            </a:endParaRPr>
          </a:p>
          <a:p>
            <a:pPr marL="457200" indent="-457200" algn="just">
              <a:buFontTx/>
              <a:buAutoNum type="arabicPeriod"/>
            </a:pPr>
            <a:endParaRPr lang="it-IT" sz="2000" i="1" dirty="0">
              <a:latin typeface="Berlin Sans FB" pitchFamily="34" charset="0"/>
              <a:cs typeface="Times New Roman" pitchFamily="18" charset="0"/>
            </a:endParaRPr>
          </a:p>
          <a:p>
            <a:pPr marL="457200" indent="-457200" algn="just">
              <a:buFontTx/>
              <a:buAutoNum type="arabicPeriod"/>
            </a:pPr>
            <a:r>
              <a:rPr lang="it-IT" sz="2000" i="1" dirty="0">
                <a:latin typeface="Berlin Sans FB" pitchFamily="34" charset="0"/>
                <a:cs typeface="Times New Roman" pitchFamily="18" charset="0"/>
              </a:rPr>
              <a:t>Il fanatismo delle tracce di glutine ha già indotto varie centinaia di celiaci adolescenti, </a:t>
            </a:r>
            <a:r>
              <a:rPr lang="it-IT" sz="2000" b="1" i="1" u="sng" dirty="0">
                <a:latin typeface="Berlin Sans FB" pitchFamily="34" charset="0"/>
                <a:cs typeface="Times New Roman" pitchFamily="18" charset="0"/>
              </a:rPr>
              <a:t>ad abbandonare seriamente la dieta</a:t>
            </a:r>
            <a:r>
              <a:rPr lang="it-IT" sz="2000" i="1" dirty="0">
                <a:latin typeface="Berlin Sans FB" pitchFamily="34" charset="0"/>
                <a:cs typeface="Times New Roman" pitchFamily="18" charset="0"/>
              </a:rPr>
              <a:t>, che deve essere sì senza glutine, ma non può essere una irrazionale condanna ad una vita difficile.</a:t>
            </a:r>
            <a:r>
              <a:rPr lang="it-IT" sz="2000" dirty="0">
                <a:latin typeface="Berlin Sans FB" pitchFamily="34" charset="0"/>
                <a:cs typeface="Times New Roman" pitchFamily="18" charset="0"/>
              </a:rPr>
              <a:t> </a:t>
            </a:r>
            <a:endParaRPr lang="it-IT" sz="2000"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13">
                                            <p:txEl>
                                              <p:pRg st="0" end="0"/>
                                            </p:txEl>
                                          </p:spTgt>
                                        </p:tgtEl>
                                        <p:attrNameLst>
                                          <p:attrName>style.visibility</p:attrName>
                                        </p:attrNameLst>
                                      </p:cBhvr>
                                      <p:to>
                                        <p:strVal val="visible"/>
                                      </p:to>
                                    </p:set>
                                    <p:animEffect transition="in" filter="wipe(left)">
                                      <p:cBhvr>
                                        <p:cTn id="12" dur="500"/>
                                        <p:tgtEl>
                                          <p:spTgt spid="215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13">
                                            <p:txEl>
                                              <p:pRg st="2" end="2"/>
                                            </p:txEl>
                                          </p:spTgt>
                                        </p:tgtEl>
                                        <p:attrNameLst>
                                          <p:attrName>style.visibility</p:attrName>
                                        </p:attrNameLst>
                                      </p:cBhvr>
                                      <p:to>
                                        <p:strVal val="visible"/>
                                      </p:to>
                                    </p:set>
                                    <p:animEffect transition="in" filter="wipe(left)">
                                      <p:cBhvr>
                                        <p:cTn id="17" dur="500"/>
                                        <p:tgtEl>
                                          <p:spTgt spid="215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513">
                                            <p:txEl>
                                              <p:pRg st="5" end="5"/>
                                            </p:txEl>
                                          </p:spTgt>
                                        </p:tgtEl>
                                        <p:attrNameLst>
                                          <p:attrName>style.visibility</p:attrName>
                                        </p:attrNameLst>
                                      </p:cBhvr>
                                      <p:to>
                                        <p:strVal val="visible"/>
                                      </p:to>
                                    </p:set>
                                    <p:animEffect transition="in" filter="wipe(left)">
                                      <p:cBhvr>
                                        <p:cTn id="22" dur="500"/>
                                        <p:tgtEl>
                                          <p:spTgt spid="215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autoUpdateAnimBg="0"/>
      <p:bldP spid="21513"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04800" y="250825"/>
            <a:ext cx="8610600" cy="6178550"/>
          </a:xfrm>
          <a:prstGeom prst="rect">
            <a:avLst/>
          </a:prstGeom>
          <a:solidFill>
            <a:srgbClr val="FFFF00"/>
          </a:solidFill>
          <a:ln w="9525">
            <a:noFill/>
            <a:miter lim="800000"/>
            <a:headEnd/>
            <a:tailEnd/>
          </a:ln>
        </p:spPr>
        <p:txBody>
          <a:bodyPr>
            <a:spAutoFit/>
          </a:bodyPr>
          <a:lstStyle/>
          <a:p>
            <a:pPr algn="ctr"/>
            <a:r>
              <a:rPr lang="it-IT" sz="3200" b="1" dirty="0">
                <a:latin typeface="Bodoni MT" pitchFamily="18" charset="0"/>
                <a:cs typeface="Times New Roman" pitchFamily="18" charset="0"/>
              </a:rPr>
              <a:t>UN ESEMPIO DAI FARMACI</a:t>
            </a:r>
          </a:p>
          <a:p>
            <a:pPr algn="ctr"/>
            <a:endParaRPr lang="it-IT" sz="3200" b="1" dirty="0">
              <a:latin typeface="Bodoni MT" pitchFamily="18" charset="0"/>
              <a:cs typeface="Times New Roman" pitchFamily="18" charset="0"/>
            </a:endParaRPr>
          </a:p>
          <a:p>
            <a:pPr algn="just" eaLnBrk="0" hangingPunct="0"/>
            <a:r>
              <a:rPr lang="it-IT" sz="2400" b="1" i="1" dirty="0">
                <a:latin typeface="Bodoni MT" pitchFamily="18" charset="0"/>
                <a:cs typeface="Times New Roman" pitchFamily="18" charset="0"/>
              </a:rPr>
              <a:t>Se una compressa di ASPRO contiene 500 milligrammi di Aspirina e 100 milligrammi di amido di frumento bisogna ingoiare 10 compresse di ASPRO per ingerire 1 grammo di amido, nel quale potranno essere presenti al massimo, circa 2.1 milligrammi di proteine, dei quali 1 milligrammo circa potrebbero essere composto da glutine. Quantità irrisoria, molte volte inferiore al minimo tollerabile, per la quale non è mai stata documentata alcuna sensibilità nei celiaci. </a:t>
            </a:r>
          </a:p>
          <a:p>
            <a:pPr algn="just" eaLnBrk="0" hangingPunct="0"/>
            <a:endParaRPr lang="it-IT" sz="2400" b="1" dirty="0">
              <a:latin typeface="Bodoni MT" pitchFamily="18" charset="0"/>
              <a:cs typeface="Times New Roman" pitchFamily="18" charset="0"/>
            </a:endParaRPr>
          </a:p>
          <a:p>
            <a:pPr algn="just" eaLnBrk="0" hangingPunct="0"/>
            <a:r>
              <a:rPr lang="it-IT" sz="2400" b="1" i="1" dirty="0">
                <a:latin typeface="Bodoni MT" pitchFamily="18" charset="0"/>
                <a:cs typeface="Times New Roman" pitchFamily="18" charset="0"/>
              </a:rPr>
              <a:t>In pratica non vi sono farmaci che, alle dosi terapeutiche, forniscano quantità rilevanti di glutine</a:t>
            </a:r>
          </a:p>
          <a:p>
            <a:pPr algn="just" eaLnBrk="0" hangingPunct="0"/>
            <a:endParaRPr lang="it-IT" sz="2400" b="1" dirty="0">
              <a:latin typeface="Bodoni MT" pitchFamily="18" charset="0"/>
              <a:cs typeface="Times New Roman" pitchFamily="18" charset="0"/>
            </a:endParaRPr>
          </a:p>
          <a:p>
            <a:pPr algn="just" eaLnBrk="0" hangingPunct="0"/>
            <a:r>
              <a:rPr lang="it-IT" sz="2400" b="1" i="1" dirty="0">
                <a:latin typeface="Bodoni MT" pitchFamily="18" charset="0"/>
                <a:cs typeface="Times New Roman" pitchFamily="18" charset="0"/>
              </a:rPr>
              <a:t>Stesso discorso per gli oli di semi, per lo sciroppo di glucosio e per alcuni rischi di lavorazione di salumi.</a:t>
            </a:r>
            <a:endParaRPr lang="it-IT" sz="2400" b="1" dirty="0">
              <a:latin typeface="Bodoni M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dissolve">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0">
                                            <p:txEl>
                                              <p:pRg st="2" end="2"/>
                                            </p:txEl>
                                          </p:spTgt>
                                        </p:tgtEl>
                                        <p:attrNameLst>
                                          <p:attrName>style.visibility</p:attrName>
                                        </p:attrNameLst>
                                      </p:cBhvr>
                                      <p:to>
                                        <p:strVal val="visible"/>
                                      </p:to>
                                    </p:set>
                                    <p:animEffect transition="in" filter="dissolve">
                                      <p:cBhvr>
                                        <p:cTn id="12" dur="500"/>
                                        <p:tgtEl>
                                          <p:spTgt spid="225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30">
                                            <p:txEl>
                                              <p:pRg st="4" end="4"/>
                                            </p:txEl>
                                          </p:spTgt>
                                        </p:tgtEl>
                                        <p:attrNameLst>
                                          <p:attrName>style.visibility</p:attrName>
                                        </p:attrNameLst>
                                      </p:cBhvr>
                                      <p:to>
                                        <p:strVal val="visible"/>
                                      </p:to>
                                    </p:set>
                                    <p:animEffect transition="in" filter="dissolve">
                                      <p:cBhvr>
                                        <p:cTn id="17" dur="500"/>
                                        <p:tgtEl>
                                          <p:spTgt spid="2253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30">
                                            <p:txEl>
                                              <p:pRg st="6" end="6"/>
                                            </p:txEl>
                                          </p:spTgt>
                                        </p:tgtEl>
                                        <p:attrNameLst>
                                          <p:attrName>style.visibility</p:attrName>
                                        </p:attrNameLst>
                                      </p:cBhvr>
                                      <p:to>
                                        <p:strVal val="visible"/>
                                      </p:to>
                                    </p:set>
                                    <p:animEffect transition="in" filter="dissolve">
                                      <p:cBhvr>
                                        <p:cTn id="22" dur="500"/>
                                        <p:tgtEl>
                                          <p:spTgt spid="225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0"/>
            <a:ext cx="2381250" cy="2667000"/>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2362200" y="228600"/>
            <a:ext cx="3810000" cy="2524125"/>
          </a:xfrm>
          <a:prstGeom prst="rect">
            <a:avLst/>
          </a:prstGeom>
          <a:noFill/>
          <a:ln w="9525">
            <a:noFill/>
            <a:miter lim="800000"/>
            <a:headEnd/>
            <a:tailEnd/>
          </a:ln>
        </p:spPr>
      </p:pic>
      <p:pic>
        <p:nvPicPr>
          <p:cNvPr id="32772" name="Picture 4"/>
          <p:cNvPicPr>
            <a:picLocks noChangeAspect="1" noChangeArrowheads="1"/>
          </p:cNvPicPr>
          <p:nvPr/>
        </p:nvPicPr>
        <p:blipFill>
          <a:blip r:embed="rId3" cstate="print"/>
          <a:srcRect/>
          <a:stretch>
            <a:fillRect/>
          </a:stretch>
        </p:blipFill>
        <p:spPr bwMode="auto">
          <a:xfrm>
            <a:off x="0" y="2667000"/>
            <a:ext cx="3810000" cy="2524125"/>
          </a:xfrm>
          <a:prstGeom prst="rect">
            <a:avLst/>
          </a:prstGeom>
          <a:noFill/>
          <a:ln w="9525">
            <a:noFill/>
            <a:miter lim="800000"/>
            <a:headEnd/>
            <a:tailEnd/>
          </a:ln>
        </p:spPr>
      </p:pic>
      <p:pic>
        <p:nvPicPr>
          <p:cNvPr id="32773" name="Picture 5"/>
          <p:cNvPicPr>
            <a:picLocks noChangeAspect="1" noChangeArrowheads="1"/>
          </p:cNvPicPr>
          <p:nvPr/>
        </p:nvPicPr>
        <p:blipFill>
          <a:blip r:embed="rId3" cstate="print"/>
          <a:srcRect/>
          <a:stretch>
            <a:fillRect/>
          </a:stretch>
        </p:blipFill>
        <p:spPr bwMode="auto">
          <a:xfrm>
            <a:off x="3657600" y="2667000"/>
            <a:ext cx="3810000" cy="2524125"/>
          </a:xfrm>
          <a:prstGeom prst="rect">
            <a:avLst/>
          </a:prstGeom>
          <a:noFill/>
          <a:ln w="9525">
            <a:noFill/>
            <a:miter lim="800000"/>
            <a:headEnd/>
            <a:tailEnd/>
          </a:ln>
        </p:spPr>
      </p:pic>
      <p:pic>
        <p:nvPicPr>
          <p:cNvPr id="32774" name="Picture 6"/>
          <p:cNvPicPr>
            <a:picLocks noChangeAspect="1" noChangeArrowheads="1"/>
          </p:cNvPicPr>
          <p:nvPr/>
        </p:nvPicPr>
        <p:blipFill>
          <a:blip r:embed="rId3" cstate="print"/>
          <a:srcRect/>
          <a:stretch>
            <a:fillRect/>
          </a:stretch>
        </p:blipFill>
        <p:spPr bwMode="auto">
          <a:xfrm>
            <a:off x="0" y="4333875"/>
            <a:ext cx="3810000" cy="2524125"/>
          </a:xfrm>
          <a:prstGeom prst="rect">
            <a:avLst/>
          </a:prstGeom>
          <a:noFill/>
          <a:ln w="9525">
            <a:noFill/>
            <a:miter lim="800000"/>
            <a:headEnd/>
            <a:tailEnd/>
          </a:ln>
        </p:spPr>
      </p:pic>
      <p:pic>
        <p:nvPicPr>
          <p:cNvPr id="32775" name="Picture 8"/>
          <p:cNvPicPr>
            <a:picLocks noChangeAspect="1" noChangeArrowheads="1"/>
          </p:cNvPicPr>
          <p:nvPr/>
        </p:nvPicPr>
        <p:blipFill>
          <a:blip r:embed="rId3" cstate="print"/>
          <a:srcRect/>
          <a:stretch>
            <a:fillRect/>
          </a:stretch>
        </p:blipFill>
        <p:spPr bwMode="auto">
          <a:xfrm>
            <a:off x="5334000" y="228600"/>
            <a:ext cx="3810000" cy="2524125"/>
          </a:xfrm>
          <a:prstGeom prst="rect">
            <a:avLst/>
          </a:prstGeom>
          <a:noFill/>
          <a:ln w="9525">
            <a:noFill/>
            <a:miter lim="800000"/>
            <a:headEnd/>
            <a:tailEnd/>
          </a:ln>
        </p:spPr>
      </p:pic>
      <p:pic>
        <p:nvPicPr>
          <p:cNvPr id="32776" name="Picture 7"/>
          <p:cNvPicPr>
            <a:picLocks noChangeAspect="1" noChangeArrowheads="1"/>
          </p:cNvPicPr>
          <p:nvPr/>
        </p:nvPicPr>
        <p:blipFill>
          <a:blip r:embed="rId3" cstate="print"/>
          <a:srcRect/>
          <a:stretch>
            <a:fillRect/>
          </a:stretch>
        </p:blipFill>
        <p:spPr bwMode="auto">
          <a:xfrm>
            <a:off x="3657600" y="4333875"/>
            <a:ext cx="3810000" cy="2524125"/>
          </a:xfrm>
          <a:prstGeom prst="rect">
            <a:avLst/>
          </a:prstGeom>
          <a:noFill/>
          <a:ln w="9525">
            <a:noFill/>
            <a:miter lim="800000"/>
            <a:headEnd/>
            <a:tailEnd/>
          </a:ln>
        </p:spPr>
      </p:pic>
      <p:pic>
        <p:nvPicPr>
          <p:cNvPr id="32777" name="Picture 7"/>
          <p:cNvPicPr>
            <a:picLocks noChangeAspect="1" noChangeArrowheads="1"/>
          </p:cNvPicPr>
          <p:nvPr/>
        </p:nvPicPr>
        <p:blipFill>
          <a:blip r:embed="rId3" cstate="print"/>
          <a:srcRect/>
          <a:stretch>
            <a:fillRect/>
          </a:stretch>
        </p:blipFill>
        <p:spPr bwMode="auto">
          <a:xfrm>
            <a:off x="5334000" y="2743200"/>
            <a:ext cx="3810000" cy="2524125"/>
          </a:xfrm>
          <a:prstGeom prst="rect">
            <a:avLst/>
          </a:prstGeom>
          <a:noFill/>
          <a:ln w="9525">
            <a:noFill/>
            <a:miter lim="800000"/>
            <a:headEnd/>
            <a:tailEnd/>
          </a:ln>
        </p:spPr>
      </p:pic>
      <p:pic>
        <p:nvPicPr>
          <p:cNvPr id="32778" name="Picture 7"/>
          <p:cNvPicPr>
            <a:picLocks noChangeAspect="1" noChangeArrowheads="1"/>
          </p:cNvPicPr>
          <p:nvPr/>
        </p:nvPicPr>
        <p:blipFill>
          <a:blip r:embed="rId3" cstate="print"/>
          <a:srcRect/>
          <a:stretch>
            <a:fillRect/>
          </a:stretch>
        </p:blipFill>
        <p:spPr bwMode="auto">
          <a:xfrm>
            <a:off x="5334000" y="4333875"/>
            <a:ext cx="3810000" cy="2524125"/>
          </a:xfrm>
          <a:prstGeom prst="rect">
            <a:avLst/>
          </a:prstGeom>
          <a:noFill/>
          <a:ln w="9525">
            <a:noFill/>
            <a:miter lim="800000"/>
            <a:headEnd/>
            <a:tailEnd/>
          </a:ln>
        </p:spPr>
      </p:pic>
      <p:sp>
        <p:nvSpPr>
          <p:cNvPr id="32779" name="CasellaDiTesto 11"/>
          <p:cNvSpPr txBox="1">
            <a:spLocks noChangeArrowheads="1"/>
          </p:cNvSpPr>
          <p:nvPr/>
        </p:nvSpPr>
        <p:spPr bwMode="auto">
          <a:xfrm>
            <a:off x="2667000" y="5181600"/>
            <a:ext cx="5562600" cy="1384300"/>
          </a:xfrm>
          <a:prstGeom prst="rect">
            <a:avLst/>
          </a:prstGeom>
          <a:solidFill>
            <a:schemeClr val="accent2"/>
          </a:solidFill>
          <a:ln w="9525">
            <a:noFill/>
            <a:miter lim="800000"/>
            <a:headEnd/>
            <a:tailEnd/>
          </a:ln>
        </p:spPr>
        <p:txBody>
          <a:bodyPr>
            <a:spAutoFit/>
          </a:bodyPr>
          <a:lstStyle/>
          <a:p>
            <a:pPr algn="ctr"/>
            <a:r>
              <a:rPr lang="it-IT" sz="2800">
                <a:latin typeface="Bodoni MT Black" pitchFamily="18" charset="0"/>
              </a:rPr>
              <a:t>Ci vogliono 500 compresse per fare una dose pericolosa di glutine !!!!</a:t>
            </a:r>
            <a:endParaRPr lang="en-GB" sz="2800">
              <a:latin typeface="Bodoni MT Black"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aphicFrame>
        <p:nvGraphicFramePr>
          <p:cNvPr id="4098" name="Grafico 1"/>
          <p:cNvGraphicFramePr>
            <a:graphicFrameLocks/>
          </p:cNvGraphicFramePr>
          <p:nvPr/>
        </p:nvGraphicFramePr>
        <p:xfrm>
          <a:off x="1219200" y="1781175"/>
          <a:ext cx="6357938" cy="4848225"/>
        </p:xfrm>
        <a:graphic>
          <a:graphicData uri="http://schemas.openxmlformats.org/presentationml/2006/ole">
            <mc:AlternateContent xmlns:mc="http://schemas.openxmlformats.org/markup-compatibility/2006">
              <mc:Choice xmlns:v="urn:schemas-microsoft-com:vml" Requires="v">
                <p:oleObj spid="_x0000_s173077" name="Grafico" r:id="rId4" imgW="6172200" imgH="4438802" progId="Excel.Sheet.8">
                  <p:embed/>
                </p:oleObj>
              </mc:Choice>
              <mc:Fallback>
                <p:oleObj name="Grafico" r:id="rId4" imgW="6172200" imgH="4438802" progId="Excel.Sheet.8">
                  <p:embed/>
                  <p:pic>
                    <p:nvPicPr>
                      <p:cNvPr id="0" name="Gra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81175"/>
                        <a:ext cx="6357938" cy="484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CasellaDiTesto 2"/>
          <p:cNvSpPr txBox="1">
            <a:spLocks noChangeArrowheads="1"/>
          </p:cNvSpPr>
          <p:nvPr/>
        </p:nvSpPr>
        <p:spPr bwMode="auto">
          <a:xfrm>
            <a:off x="381000" y="228600"/>
            <a:ext cx="8458200" cy="1384300"/>
          </a:xfrm>
          <a:prstGeom prst="rect">
            <a:avLst/>
          </a:prstGeom>
          <a:solidFill>
            <a:srgbClr val="8FD1F9"/>
          </a:solidFill>
          <a:ln w="9525">
            <a:noFill/>
            <a:miter lim="800000"/>
            <a:headEnd/>
            <a:tailEnd/>
          </a:ln>
        </p:spPr>
        <p:txBody>
          <a:bodyPr>
            <a:spAutoFit/>
          </a:bodyPr>
          <a:lstStyle/>
          <a:p>
            <a:pPr algn="ctr"/>
            <a:r>
              <a:rPr lang="it-IT" sz="2800">
                <a:latin typeface="Bookman Old Style" pitchFamily="18" charset="0"/>
              </a:rPr>
              <a:t>EFFETTI DEL GLUTINE SULLA MUCOSA INTESTINALE – incrementi di comparti cellulari a tre mesi rispetto al tempo 0</a:t>
            </a:r>
            <a:endParaRPr lang="en-GB" sz="2800">
              <a:latin typeface="Bookman Old Style"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457200" y="1809750"/>
            <a:ext cx="2381250" cy="2381250"/>
          </a:xfrm>
          <a:prstGeom prst="rect">
            <a:avLst/>
          </a:prstGeom>
          <a:noFill/>
          <a:ln w="9525">
            <a:noFill/>
            <a:miter lim="800000"/>
            <a:headEnd/>
            <a:tailEnd/>
          </a:ln>
        </p:spPr>
      </p:pic>
      <p:sp>
        <p:nvSpPr>
          <p:cNvPr id="34819" name="CasellaDiTesto 3"/>
          <p:cNvSpPr txBox="1">
            <a:spLocks noChangeArrowheads="1"/>
          </p:cNvSpPr>
          <p:nvPr/>
        </p:nvSpPr>
        <p:spPr bwMode="auto">
          <a:xfrm>
            <a:off x="3429000" y="2393950"/>
            <a:ext cx="5562600" cy="1570038"/>
          </a:xfrm>
          <a:prstGeom prst="rect">
            <a:avLst/>
          </a:prstGeom>
          <a:noFill/>
          <a:ln w="9525">
            <a:noFill/>
            <a:miter lim="800000"/>
            <a:headEnd/>
            <a:tailEnd/>
          </a:ln>
        </p:spPr>
        <p:txBody>
          <a:bodyPr>
            <a:spAutoFit/>
          </a:bodyPr>
          <a:lstStyle/>
          <a:p>
            <a:r>
              <a:rPr lang="it-IT" sz="2400">
                <a:latin typeface="Arial Rounded MT Bold" pitchFamily="34" charset="0"/>
              </a:rPr>
              <a:t>50 Mg di Glutine  sono contenuti in :</a:t>
            </a:r>
          </a:p>
          <a:p>
            <a:endParaRPr lang="it-IT" sz="2400">
              <a:latin typeface="Arial Rounded MT Bold" pitchFamily="34" charset="0"/>
            </a:endParaRPr>
          </a:p>
          <a:p>
            <a:r>
              <a:rPr lang="it-IT" sz="2400">
                <a:latin typeface="Arial Rounded MT Bold" pitchFamily="34" charset="0"/>
              </a:rPr>
              <a:t> 0,6 grammi (600 mg) di farina di grano</a:t>
            </a:r>
            <a:endParaRPr lang="en-GB" sz="2400">
              <a:latin typeface="Arial Rounded MT Bold" pitchFamily="34" charset="0"/>
            </a:endParaRPr>
          </a:p>
        </p:txBody>
      </p:sp>
      <p:sp>
        <p:nvSpPr>
          <p:cNvPr id="34820" name="CasellaDiTesto 4"/>
          <p:cNvSpPr txBox="1">
            <a:spLocks noChangeArrowheads="1"/>
          </p:cNvSpPr>
          <p:nvPr/>
        </p:nvSpPr>
        <p:spPr bwMode="auto">
          <a:xfrm>
            <a:off x="304800" y="4619625"/>
            <a:ext cx="8534400" cy="1384300"/>
          </a:xfrm>
          <a:prstGeom prst="rect">
            <a:avLst/>
          </a:prstGeom>
          <a:solidFill>
            <a:srgbClr val="FFFF00"/>
          </a:solidFill>
          <a:ln w="9525">
            <a:noFill/>
            <a:miter lim="800000"/>
            <a:headEnd/>
            <a:tailEnd/>
          </a:ln>
        </p:spPr>
        <p:txBody>
          <a:bodyPr>
            <a:spAutoFit/>
          </a:bodyPr>
          <a:lstStyle/>
          <a:p>
            <a:pPr algn="just"/>
            <a:r>
              <a:rPr lang="it-IT" sz="2800">
                <a:latin typeface="Arial Rounded MT Bold" pitchFamily="34" charset="0"/>
              </a:rPr>
              <a:t>Bisogna mangiare ogni giorno un cucchiaino di farina per ben 3 mesi per avere un minimo di risposta ‘infiammatoria’ sulla mucosa intestinale</a:t>
            </a:r>
            <a:endParaRPr lang="en-GB" sz="2800">
              <a:latin typeface="Arial Rounded MT Bold" pitchFamily="34" charset="0"/>
            </a:endParaRPr>
          </a:p>
        </p:txBody>
      </p:sp>
      <p:sp>
        <p:nvSpPr>
          <p:cNvPr id="34821" name="CasellaDiTesto 5"/>
          <p:cNvSpPr txBox="1">
            <a:spLocks noChangeArrowheads="1"/>
          </p:cNvSpPr>
          <p:nvPr/>
        </p:nvSpPr>
        <p:spPr bwMode="auto">
          <a:xfrm>
            <a:off x="381000" y="228600"/>
            <a:ext cx="8382000" cy="1066800"/>
          </a:xfrm>
          <a:prstGeom prst="rect">
            <a:avLst/>
          </a:prstGeom>
          <a:solidFill>
            <a:srgbClr val="8FD1F9"/>
          </a:solidFill>
          <a:ln w="9525">
            <a:noFill/>
            <a:miter lim="800000"/>
            <a:headEnd/>
            <a:tailEnd/>
          </a:ln>
        </p:spPr>
        <p:txBody>
          <a:bodyPr>
            <a:spAutoFit/>
          </a:bodyPr>
          <a:lstStyle/>
          <a:p>
            <a:pPr algn="ctr"/>
            <a:r>
              <a:rPr lang="it-IT" sz="3200" b="1">
                <a:latin typeface="Arial Rounded MT Bold" pitchFamily="34" charset="0"/>
              </a:rPr>
              <a:t>MA QUANT’E’  LA  DOSE  MINIMA,               LA  TRACCIA ????</a:t>
            </a:r>
            <a:endParaRPr lang="en-GB" sz="3200" b="1">
              <a:latin typeface="Arial Rounded MT Bold" pitchFamily="34" charset="0"/>
            </a:endParaRPr>
          </a:p>
        </p:txBody>
      </p:sp>
      <p:sp>
        <p:nvSpPr>
          <p:cNvPr id="7" name="Ovale 6"/>
          <p:cNvSpPr/>
          <p:nvPr/>
        </p:nvSpPr>
        <p:spPr>
          <a:xfrm>
            <a:off x="533400" y="2819400"/>
            <a:ext cx="5334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4823" name="Picture 2"/>
          <p:cNvPicPr>
            <a:picLocks noChangeAspect="1" noChangeArrowheads="1"/>
          </p:cNvPicPr>
          <p:nvPr/>
        </p:nvPicPr>
        <p:blipFill>
          <a:blip r:embed="rId3" cstate="print"/>
          <a:srcRect/>
          <a:stretch>
            <a:fillRect/>
          </a:stretch>
        </p:blipFill>
        <p:spPr bwMode="auto">
          <a:xfrm>
            <a:off x="457200" y="1828800"/>
            <a:ext cx="2381250" cy="2381250"/>
          </a:xfrm>
          <a:prstGeom prst="rect">
            <a:avLst/>
          </a:prstGeom>
          <a:noFill/>
          <a:ln w="9525">
            <a:noFill/>
            <a:miter lim="800000"/>
            <a:headEnd/>
            <a:tailEnd/>
          </a:ln>
        </p:spPr>
      </p:pic>
      <p:sp>
        <p:nvSpPr>
          <p:cNvPr id="11" name="Ovale 10"/>
          <p:cNvSpPr/>
          <p:nvPr/>
        </p:nvSpPr>
        <p:spPr>
          <a:xfrm>
            <a:off x="533400" y="2838450"/>
            <a:ext cx="5334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381000" y="2971800"/>
            <a:ext cx="838200" cy="533400"/>
          </a:xfrm>
          <a:prstGeom prst="rect">
            <a:avLst/>
          </a:prstGeom>
          <a:noFill/>
          <a:ln w="9525">
            <a:noFill/>
            <a:miter lim="800000"/>
            <a:headEnd/>
            <a:tailEnd/>
          </a:ln>
        </p:spPr>
      </p:pic>
      <p:sp>
        <p:nvSpPr>
          <p:cNvPr id="3" name="Ovale 2"/>
          <p:cNvSpPr/>
          <p:nvPr/>
        </p:nvSpPr>
        <p:spPr>
          <a:xfrm>
            <a:off x="4572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44" name="Picture 2"/>
          <p:cNvPicPr>
            <a:picLocks noChangeAspect="1" noChangeArrowheads="1"/>
          </p:cNvPicPr>
          <p:nvPr/>
        </p:nvPicPr>
        <p:blipFill>
          <a:blip r:embed="rId2" cstate="print"/>
          <a:srcRect/>
          <a:stretch>
            <a:fillRect/>
          </a:stretch>
        </p:blipFill>
        <p:spPr bwMode="auto">
          <a:xfrm>
            <a:off x="381000" y="2438400"/>
            <a:ext cx="838200" cy="533400"/>
          </a:xfrm>
          <a:prstGeom prst="rect">
            <a:avLst/>
          </a:prstGeom>
          <a:noFill/>
          <a:ln w="9525">
            <a:noFill/>
            <a:miter lim="800000"/>
            <a:headEnd/>
            <a:tailEnd/>
          </a:ln>
        </p:spPr>
      </p:pic>
      <p:sp>
        <p:nvSpPr>
          <p:cNvPr id="5" name="Ovale 4"/>
          <p:cNvSpPr/>
          <p:nvPr/>
        </p:nvSpPr>
        <p:spPr>
          <a:xfrm>
            <a:off x="3810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46" name="Picture 2"/>
          <p:cNvPicPr>
            <a:picLocks noChangeAspect="1" noChangeArrowheads="1"/>
          </p:cNvPicPr>
          <p:nvPr/>
        </p:nvPicPr>
        <p:blipFill>
          <a:blip r:embed="rId2" cstate="print"/>
          <a:srcRect/>
          <a:stretch>
            <a:fillRect/>
          </a:stretch>
        </p:blipFill>
        <p:spPr bwMode="auto">
          <a:xfrm>
            <a:off x="381000" y="1905000"/>
            <a:ext cx="838200" cy="533400"/>
          </a:xfrm>
          <a:prstGeom prst="rect">
            <a:avLst/>
          </a:prstGeom>
          <a:noFill/>
          <a:ln w="9525">
            <a:noFill/>
            <a:miter lim="800000"/>
            <a:headEnd/>
            <a:tailEnd/>
          </a:ln>
        </p:spPr>
      </p:pic>
      <p:sp>
        <p:nvSpPr>
          <p:cNvPr id="7" name="Ovale 6"/>
          <p:cNvSpPr/>
          <p:nvPr/>
        </p:nvSpPr>
        <p:spPr>
          <a:xfrm>
            <a:off x="4572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48" name="Picture 2"/>
          <p:cNvPicPr>
            <a:picLocks noChangeAspect="1" noChangeArrowheads="1"/>
          </p:cNvPicPr>
          <p:nvPr/>
        </p:nvPicPr>
        <p:blipFill>
          <a:blip r:embed="rId2" cstate="print"/>
          <a:srcRect/>
          <a:stretch>
            <a:fillRect/>
          </a:stretch>
        </p:blipFill>
        <p:spPr bwMode="auto">
          <a:xfrm>
            <a:off x="381000" y="3505200"/>
            <a:ext cx="838200" cy="533400"/>
          </a:xfrm>
          <a:prstGeom prst="rect">
            <a:avLst/>
          </a:prstGeom>
          <a:noFill/>
          <a:ln w="9525">
            <a:noFill/>
            <a:miter lim="800000"/>
            <a:headEnd/>
            <a:tailEnd/>
          </a:ln>
        </p:spPr>
      </p:pic>
      <p:sp>
        <p:nvSpPr>
          <p:cNvPr id="9" name="Ovale 8"/>
          <p:cNvSpPr/>
          <p:nvPr/>
        </p:nvSpPr>
        <p:spPr>
          <a:xfrm>
            <a:off x="3810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0" name="Picture 2"/>
          <p:cNvPicPr>
            <a:picLocks noChangeAspect="1" noChangeArrowheads="1"/>
          </p:cNvPicPr>
          <p:nvPr/>
        </p:nvPicPr>
        <p:blipFill>
          <a:blip r:embed="rId2" cstate="print"/>
          <a:srcRect/>
          <a:stretch>
            <a:fillRect/>
          </a:stretch>
        </p:blipFill>
        <p:spPr bwMode="auto">
          <a:xfrm>
            <a:off x="381000" y="5105400"/>
            <a:ext cx="838200" cy="533400"/>
          </a:xfrm>
          <a:prstGeom prst="rect">
            <a:avLst/>
          </a:prstGeom>
          <a:noFill/>
          <a:ln w="9525">
            <a:noFill/>
            <a:miter lim="800000"/>
            <a:headEnd/>
            <a:tailEnd/>
          </a:ln>
        </p:spPr>
      </p:pic>
      <p:sp>
        <p:nvSpPr>
          <p:cNvPr id="11" name="Ovale 10"/>
          <p:cNvSpPr/>
          <p:nvPr/>
        </p:nvSpPr>
        <p:spPr>
          <a:xfrm>
            <a:off x="4572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2" name="Picture 2"/>
          <p:cNvPicPr>
            <a:picLocks noChangeAspect="1" noChangeArrowheads="1"/>
          </p:cNvPicPr>
          <p:nvPr/>
        </p:nvPicPr>
        <p:blipFill>
          <a:blip r:embed="rId2" cstate="print"/>
          <a:srcRect/>
          <a:stretch>
            <a:fillRect/>
          </a:stretch>
        </p:blipFill>
        <p:spPr bwMode="auto">
          <a:xfrm>
            <a:off x="381000" y="4572000"/>
            <a:ext cx="838200" cy="533400"/>
          </a:xfrm>
          <a:prstGeom prst="rect">
            <a:avLst/>
          </a:prstGeom>
          <a:noFill/>
          <a:ln w="9525">
            <a:noFill/>
            <a:miter lim="800000"/>
            <a:headEnd/>
            <a:tailEnd/>
          </a:ln>
        </p:spPr>
      </p:pic>
      <p:sp>
        <p:nvSpPr>
          <p:cNvPr id="13" name="Ovale 12"/>
          <p:cNvSpPr/>
          <p:nvPr/>
        </p:nvSpPr>
        <p:spPr>
          <a:xfrm>
            <a:off x="3810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4" name="Picture 2"/>
          <p:cNvPicPr>
            <a:picLocks noChangeAspect="1" noChangeArrowheads="1"/>
          </p:cNvPicPr>
          <p:nvPr/>
        </p:nvPicPr>
        <p:blipFill>
          <a:blip r:embed="rId2" cstate="print"/>
          <a:srcRect/>
          <a:stretch>
            <a:fillRect/>
          </a:stretch>
        </p:blipFill>
        <p:spPr bwMode="auto">
          <a:xfrm>
            <a:off x="381000" y="4038600"/>
            <a:ext cx="838200" cy="533400"/>
          </a:xfrm>
          <a:prstGeom prst="rect">
            <a:avLst/>
          </a:prstGeom>
          <a:noFill/>
          <a:ln w="9525">
            <a:noFill/>
            <a:miter lim="800000"/>
            <a:headEnd/>
            <a:tailEnd/>
          </a:ln>
        </p:spPr>
      </p:pic>
      <p:sp>
        <p:nvSpPr>
          <p:cNvPr id="15" name="Ovale 14"/>
          <p:cNvSpPr/>
          <p:nvPr/>
        </p:nvSpPr>
        <p:spPr>
          <a:xfrm>
            <a:off x="4572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6" name="Picture 2"/>
          <p:cNvPicPr>
            <a:picLocks noChangeAspect="1" noChangeArrowheads="1"/>
          </p:cNvPicPr>
          <p:nvPr/>
        </p:nvPicPr>
        <p:blipFill>
          <a:blip r:embed="rId2" cstate="print"/>
          <a:srcRect/>
          <a:stretch>
            <a:fillRect/>
          </a:stretch>
        </p:blipFill>
        <p:spPr bwMode="auto">
          <a:xfrm>
            <a:off x="381000" y="5638800"/>
            <a:ext cx="838200" cy="533400"/>
          </a:xfrm>
          <a:prstGeom prst="rect">
            <a:avLst/>
          </a:prstGeom>
          <a:noFill/>
          <a:ln w="9525">
            <a:noFill/>
            <a:miter lim="800000"/>
            <a:headEnd/>
            <a:tailEnd/>
          </a:ln>
        </p:spPr>
      </p:pic>
      <p:sp>
        <p:nvSpPr>
          <p:cNvPr id="17" name="Ovale 16"/>
          <p:cNvSpPr/>
          <p:nvPr/>
        </p:nvSpPr>
        <p:spPr>
          <a:xfrm>
            <a:off x="3810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8" name="Picture 2"/>
          <p:cNvPicPr>
            <a:picLocks noChangeAspect="1" noChangeArrowheads="1"/>
          </p:cNvPicPr>
          <p:nvPr/>
        </p:nvPicPr>
        <p:blipFill>
          <a:blip r:embed="rId2" cstate="print"/>
          <a:srcRect/>
          <a:stretch>
            <a:fillRect/>
          </a:stretch>
        </p:blipFill>
        <p:spPr bwMode="auto">
          <a:xfrm>
            <a:off x="381000" y="1371600"/>
            <a:ext cx="838200" cy="533400"/>
          </a:xfrm>
          <a:prstGeom prst="rect">
            <a:avLst/>
          </a:prstGeom>
          <a:noFill/>
          <a:ln w="9525">
            <a:noFill/>
            <a:miter lim="800000"/>
            <a:headEnd/>
            <a:tailEnd/>
          </a:ln>
        </p:spPr>
      </p:pic>
      <p:sp>
        <p:nvSpPr>
          <p:cNvPr id="19" name="Ovale 18"/>
          <p:cNvSpPr/>
          <p:nvPr/>
        </p:nvSpPr>
        <p:spPr>
          <a:xfrm>
            <a:off x="4572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60" name="Picture 2"/>
          <p:cNvPicPr>
            <a:picLocks noChangeAspect="1" noChangeArrowheads="1"/>
          </p:cNvPicPr>
          <p:nvPr/>
        </p:nvPicPr>
        <p:blipFill>
          <a:blip r:embed="rId2" cstate="print"/>
          <a:srcRect/>
          <a:stretch>
            <a:fillRect/>
          </a:stretch>
        </p:blipFill>
        <p:spPr bwMode="auto">
          <a:xfrm>
            <a:off x="1219200" y="2971800"/>
            <a:ext cx="838200" cy="533400"/>
          </a:xfrm>
          <a:prstGeom prst="rect">
            <a:avLst/>
          </a:prstGeom>
          <a:noFill/>
          <a:ln w="9525">
            <a:noFill/>
            <a:miter lim="800000"/>
            <a:headEnd/>
            <a:tailEnd/>
          </a:ln>
        </p:spPr>
      </p:pic>
      <p:sp>
        <p:nvSpPr>
          <p:cNvPr id="21" name="Ovale 20"/>
          <p:cNvSpPr/>
          <p:nvPr/>
        </p:nvSpPr>
        <p:spPr>
          <a:xfrm>
            <a:off x="12954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62" name="Picture 2"/>
          <p:cNvPicPr>
            <a:picLocks noChangeAspect="1" noChangeArrowheads="1"/>
          </p:cNvPicPr>
          <p:nvPr/>
        </p:nvPicPr>
        <p:blipFill>
          <a:blip r:embed="rId2" cstate="print"/>
          <a:srcRect/>
          <a:stretch>
            <a:fillRect/>
          </a:stretch>
        </p:blipFill>
        <p:spPr bwMode="auto">
          <a:xfrm>
            <a:off x="1219200" y="2438400"/>
            <a:ext cx="838200" cy="533400"/>
          </a:xfrm>
          <a:prstGeom prst="rect">
            <a:avLst/>
          </a:prstGeom>
          <a:noFill/>
          <a:ln w="9525">
            <a:noFill/>
            <a:miter lim="800000"/>
            <a:headEnd/>
            <a:tailEnd/>
          </a:ln>
        </p:spPr>
      </p:pic>
      <p:sp>
        <p:nvSpPr>
          <p:cNvPr id="23" name="Ovale 22"/>
          <p:cNvSpPr/>
          <p:nvPr/>
        </p:nvSpPr>
        <p:spPr>
          <a:xfrm>
            <a:off x="12192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64" name="Picture 2"/>
          <p:cNvPicPr>
            <a:picLocks noChangeAspect="1" noChangeArrowheads="1"/>
          </p:cNvPicPr>
          <p:nvPr/>
        </p:nvPicPr>
        <p:blipFill>
          <a:blip r:embed="rId2" cstate="print"/>
          <a:srcRect/>
          <a:stretch>
            <a:fillRect/>
          </a:stretch>
        </p:blipFill>
        <p:spPr bwMode="auto">
          <a:xfrm>
            <a:off x="1219200" y="1905000"/>
            <a:ext cx="838200" cy="533400"/>
          </a:xfrm>
          <a:prstGeom prst="rect">
            <a:avLst/>
          </a:prstGeom>
          <a:noFill/>
          <a:ln w="9525">
            <a:noFill/>
            <a:miter lim="800000"/>
            <a:headEnd/>
            <a:tailEnd/>
          </a:ln>
        </p:spPr>
      </p:pic>
      <p:sp>
        <p:nvSpPr>
          <p:cNvPr id="25" name="Ovale 24"/>
          <p:cNvSpPr/>
          <p:nvPr/>
        </p:nvSpPr>
        <p:spPr>
          <a:xfrm>
            <a:off x="12954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66" name="Picture 2"/>
          <p:cNvPicPr>
            <a:picLocks noChangeAspect="1" noChangeArrowheads="1"/>
          </p:cNvPicPr>
          <p:nvPr/>
        </p:nvPicPr>
        <p:blipFill>
          <a:blip r:embed="rId2" cstate="print"/>
          <a:srcRect/>
          <a:stretch>
            <a:fillRect/>
          </a:stretch>
        </p:blipFill>
        <p:spPr bwMode="auto">
          <a:xfrm>
            <a:off x="1219200" y="3505200"/>
            <a:ext cx="838200" cy="533400"/>
          </a:xfrm>
          <a:prstGeom prst="rect">
            <a:avLst/>
          </a:prstGeom>
          <a:noFill/>
          <a:ln w="9525">
            <a:noFill/>
            <a:miter lim="800000"/>
            <a:headEnd/>
            <a:tailEnd/>
          </a:ln>
        </p:spPr>
      </p:pic>
      <p:sp>
        <p:nvSpPr>
          <p:cNvPr id="27" name="Ovale 26"/>
          <p:cNvSpPr/>
          <p:nvPr/>
        </p:nvSpPr>
        <p:spPr>
          <a:xfrm>
            <a:off x="12192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68" name="Picture 2"/>
          <p:cNvPicPr>
            <a:picLocks noChangeAspect="1" noChangeArrowheads="1"/>
          </p:cNvPicPr>
          <p:nvPr/>
        </p:nvPicPr>
        <p:blipFill>
          <a:blip r:embed="rId2" cstate="print"/>
          <a:srcRect/>
          <a:stretch>
            <a:fillRect/>
          </a:stretch>
        </p:blipFill>
        <p:spPr bwMode="auto">
          <a:xfrm>
            <a:off x="1219200" y="5105400"/>
            <a:ext cx="838200" cy="533400"/>
          </a:xfrm>
          <a:prstGeom prst="rect">
            <a:avLst/>
          </a:prstGeom>
          <a:noFill/>
          <a:ln w="9525">
            <a:noFill/>
            <a:miter lim="800000"/>
            <a:headEnd/>
            <a:tailEnd/>
          </a:ln>
        </p:spPr>
      </p:pic>
      <p:sp>
        <p:nvSpPr>
          <p:cNvPr id="29" name="Ovale 28"/>
          <p:cNvSpPr/>
          <p:nvPr/>
        </p:nvSpPr>
        <p:spPr>
          <a:xfrm>
            <a:off x="12954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70" name="Picture 2"/>
          <p:cNvPicPr>
            <a:picLocks noChangeAspect="1" noChangeArrowheads="1"/>
          </p:cNvPicPr>
          <p:nvPr/>
        </p:nvPicPr>
        <p:blipFill>
          <a:blip r:embed="rId2" cstate="print"/>
          <a:srcRect/>
          <a:stretch>
            <a:fillRect/>
          </a:stretch>
        </p:blipFill>
        <p:spPr bwMode="auto">
          <a:xfrm>
            <a:off x="1219200" y="4572000"/>
            <a:ext cx="838200" cy="533400"/>
          </a:xfrm>
          <a:prstGeom prst="rect">
            <a:avLst/>
          </a:prstGeom>
          <a:noFill/>
          <a:ln w="9525">
            <a:noFill/>
            <a:miter lim="800000"/>
            <a:headEnd/>
            <a:tailEnd/>
          </a:ln>
        </p:spPr>
      </p:pic>
      <p:sp>
        <p:nvSpPr>
          <p:cNvPr id="31" name="Ovale 30"/>
          <p:cNvSpPr/>
          <p:nvPr/>
        </p:nvSpPr>
        <p:spPr>
          <a:xfrm>
            <a:off x="12192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72" name="Picture 2"/>
          <p:cNvPicPr>
            <a:picLocks noChangeAspect="1" noChangeArrowheads="1"/>
          </p:cNvPicPr>
          <p:nvPr/>
        </p:nvPicPr>
        <p:blipFill>
          <a:blip r:embed="rId2" cstate="print"/>
          <a:srcRect/>
          <a:stretch>
            <a:fillRect/>
          </a:stretch>
        </p:blipFill>
        <p:spPr bwMode="auto">
          <a:xfrm>
            <a:off x="1219200" y="4038600"/>
            <a:ext cx="838200" cy="533400"/>
          </a:xfrm>
          <a:prstGeom prst="rect">
            <a:avLst/>
          </a:prstGeom>
          <a:noFill/>
          <a:ln w="9525">
            <a:noFill/>
            <a:miter lim="800000"/>
            <a:headEnd/>
            <a:tailEnd/>
          </a:ln>
        </p:spPr>
      </p:pic>
      <p:sp>
        <p:nvSpPr>
          <p:cNvPr id="33" name="Ovale 32"/>
          <p:cNvSpPr/>
          <p:nvPr/>
        </p:nvSpPr>
        <p:spPr>
          <a:xfrm>
            <a:off x="12954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74" name="Picture 2"/>
          <p:cNvPicPr>
            <a:picLocks noChangeAspect="1" noChangeArrowheads="1"/>
          </p:cNvPicPr>
          <p:nvPr/>
        </p:nvPicPr>
        <p:blipFill>
          <a:blip r:embed="rId2" cstate="print"/>
          <a:srcRect/>
          <a:stretch>
            <a:fillRect/>
          </a:stretch>
        </p:blipFill>
        <p:spPr bwMode="auto">
          <a:xfrm>
            <a:off x="1219200" y="5638800"/>
            <a:ext cx="838200" cy="533400"/>
          </a:xfrm>
          <a:prstGeom prst="rect">
            <a:avLst/>
          </a:prstGeom>
          <a:noFill/>
          <a:ln w="9525">
            <a:noFill/>
            <a:miter lim="800000"/>
            <a:headEnd/>
            <a:tailEnd/>
          </a:ln>
        </p:spPr>
      </p:pic>
      <p:sp>
        <p:nvSpPr>
          <p:cNvPr id="35" name="Ovale 34"/>
          <p:cNvSpPr/>
          <p:nvPr/>
        </p:nvSpPr>
        <p:spPr>
          <a:xfrm>
            <a:off x="12192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76" name="Picture 2"/>
          <p:cNvPicPr>
            <a:picLocks noChangeAspect="1" noChangeArrowheads="1"/>
          </p:cNvPicPr>
          <p:nvPr/>
        </p:nvPicPr>
        <p:blipFill>
          <a:blip r:embed="rId2" cstate="print"/>
          <a:srcRect/>
          <a:stretch>
            <a:fillRect/>
          </a:stretch>
        </p:blipFill>
        <p:spPr bwMode="auto">
          <a:xfrm>
            <a:off x="1219200" y="1371600"/>
            <a:ext cx="838200" cy="533400"/>
          </a:xfrm>
          <a:prstGeom prst="rect">
            <a:avLst/>
          </a:prstGeom>
          <a:noFill/>
          <a:ln w="9525">
            <a:noFill/>
            <a:miter lim="800000"/>
            <a:headEnd/>
            <a:tailEnd/>
          </a:ln>
        </p:spPr>
      </p:pic>
      <p:sp>
        <p:nvSpPr>
          <p:cNvPr id="37" name="Ovale 36"/>
          <p:cNvSpPr/>
          <p:nvPr/>
        </p:nvSpPr>
        <p:spPr>
          <a:xfrm>
            <a:off x="12954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78" name="Picture 2"/>
          <p:cNvPicPr>
            <a:picLocks noChangeAspect="1" noChangeArrowheads="1"/>
          </p:cNvPicPr>
          <p:nvPr/>
        </p:nvPicPr>
        <p:blipFill>
          <a:blip r:embed="rId2" cstate="print"/>
          <a:srcRect/>
          <a:stretch>
            <a:fillRect/>
          </a:stretch>
        </p:blipFill>
        <p:spPr bwMode="auto">
          <a:xfrm>
            <a:off x="2057400" y="2971800"/>
            <a:ext cx="838200" cy="533400"/>
          </a:xfrm>
          <a:prstGeom prst="rect">
            <a:avLst/>
          </a:prstGeom>
          <a:noFill/>
          <a:ln w="9525">
            <a:noFill/>
            <a:miter lim="800000"/>
            <a:headEnd/>
            <a:tailEnd/>
          </a:ln>
        </p:spPr>
      </p:pic>
      <p:sp>
        <p:nvSpPr>
          <p:cNvPr id="39" name="Ovale 38"/>
          <p:cNvSpPr/>
          <p:nvPr/>
        </p:nvSpPr>
        <p:spPr>
          <a:xfrm>
            <a:off x="21336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80" name="Picture 2"/>
          <p:cNvPicPr>
            <a:picLocks noChangeAspect="1" noChangeArrowheads="1"/>
          </p:cNvPicPr>
          <p:nvPr/>
        </p:nvPicPr>
        <p:blipFill>
          <a:blip r:embed="rId2" cstate="print"/>
          <a:srcRect/>
          <a:stretch>
            <a:fillRect/>
          </a:stretch>
        </p:blipFill>
        <p:spPr bwMode="auto">
          <a:xfrm>
            <a:off x="2057400" y="2438400"/>
            <a:ext cx="838200" cy="533400"/>
          </a:xfrm>
          <a:prstGeom prst="rect">
            <a:avLst/>
          </a:prstGeom>
          <a:noFill/>
          <a:ln w="9525">
            <a:noFill/>
            <a:miter lim="800000"/>
            <a:headEnd/>
            <a:tailEnd/>
          </a:ln>
        </p:spPr>
      </p:pic>
      <p:sp>
        <p:nvSpPr>
          <p:cNvPr id="41" name="Ovale 40"/>
          <p:cNvSpPr/>
          <p:nvPr/>
        </p:nvSpPr>
        <p:spPr>
          <a:xfrm>
            <a:off x="20574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82" name="Picture 2"/>
          <p:cNvPicPr>
            <a:picLocks noChangeAspect="1" noChangeArrowheads="1"/>
          </p:cNvPicPr>
          <p:nvPr/>
        </p:nvPicPr>
        <p:blipFill>
          <a:blip r:embed="rId2" cstate="print"/>
          <a:srcRect/>
          <a:stretch>
            <a:fillRect/>
          </a:stretch>
        </p:blipFill>
        <p:spPr bwMode="auto">
          <a:xfrm>
            <a:off x="2057400" y="1905000"/>
            <a:ext cx="838200" cy="533400"/>
          </a:xfrm>
          <a:prstGeom prst="rect">
            <a:avLst/>
          </a:prstGeom>
          <a:noFill/>
          <a:ln w="9525">
            <a:noFill/>
            <a:miter lim="800000"/>
            <a:headEnd/>
            <a:tailEnd/>
          </a:ln>
        </p:spPr>
      </p:pic>
      <p:sp>
        <p:nvSpPr>
          <p:cNvPr id="43" name="Ovale 42"/>
          <p:cNvSpPr/>
          <p:nvPr/>
        </p:nvSpPr>
        <p:spPr>
          <a:xfrm>
            <a:off x="21336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84" name="Picture 2"/>
          <p:cNvPicPr>
            <a:picLocks noChangeAspect="1" noChangeArrowheads="1"/>
          </p:cNvPicPr>
          <p:nvPr/>
        </p:nvPicPr>
        <p:blipFill>
          <a:blip r:embed="rId2" cstate="print"/>
          <a:srcRect/>
          <a:stretch>
            <a:fillRect/>
          </a:stretch>
        </p:blipFill>
        <p:spPr bwMode="auto">
          <a:xfrm>
            <a:off x="2057400" y="3505200"/>
            <a:ext cx="838200" cy="533400"/>
          </a:xfrm>
          <a:prstGeom prst="rect">
            <a:avLst/>
          </a:prstGeom>
          <a:noFill/>
          <a:ln w="9525">
            <a:noFill/>
            <a:miter lim="800000"/>
            <a:headEnd/>
            <a:tailEnd/>
          </a:ln>
        </p:spPr>
      </p:pic>
      <p:sp>
        <p:nvSpPr>
          <p:cNvPr id="45" name="Ovale 44"/>
          <p:cNvSpPr/>
          <p:nvPr/>
        </p:nvSpPr>
        <p:spPr>
          <a:xfrm>
            <a:off x="20574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86" name="Picture 2"/>
          <p:cNvPicPr>
            <a:picLocks noChangeAspect="1" noChangeArrowheads="1"/>
          </p:cNvPicPr>
          <p:nvPr/>
        </p:nvPicPr>
        <p:blipFill>
          <a:blip r:embed="rId2" cstate="print"/>
          <a:srcRect/>
          <a:stretch>
            <a:fillRect/>
          </a:stretch>
        </p:blipFill>
        <p:spPr bwMode="auto">
          <a:xfrm>
            <a:off x="2057400" y="5105400"/>
            <a:ext cx="838200" cy="533400"/>
          </a:xfrm>
          <a:prstGeom prst="rect">
            <a:avLst/>
          </a:prstGeom>
          <a:noFill/>
          <a:ln w="9525">
            <a:noFill/>
            <a:miter lim="800000"/>
            <a:headEnd/>
            <a:tailEnd/>
          </a:ln>
        </p:spPr>
      </p:pic>
      <p:sp>
        <p:nvSpPr>
          <p:cNvPr id="47" name="Ovale 46"/>
          <p:cNvSpPr/>
          <p:nvPr/>
        </p:nvSpPr>
        <p:spPr>
          <a:xfrm>
            <a:off x="21336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88" name="Picture 2"/>
          <p:cNvPicPr>
            <a:picLocks noChangeAspect="1" noChangeArrowheads="1"/>
          </p:cNvPicPr>
          <p:nvPr/>
        </p:nvPicPr>
        <p:blipFill>
          <a:blip r:embed="rId2" cstate="print"/>
          <a:srcRect/>
          <a:stretch>
            <a:fillRect/>
          </a:stretch>
        </p:blipFill>
        <p:spPr bwMode="auto">
          <a:xfrm>
            <a:off x="2057400" y="4572000"/>
            <a:ext cx="838200" cy="533400"/>
          </a:xfrm>
          <a:prstGeom prst="rect">
            <a:avLst/>
          </a:prstGeom>
          <a:noFill/>
          <a:ln w="9525">
            <a:noFill/>
            <a:miter lim="800000"/>
            <a:headEnd/>
            <a:tailEnd/>
          </a:ln>
        </p:spPr>
      </p:pic>
      <p:sp>
        <p:nvSpPr>
          <p:cNvPr id="49" name="Ovale 48"/>
          <p:cNvSpPr/>
          <p:nvPr/>
        </p:nvSpPr>
        <p:spPr>
          <a:xfrm>
            <a:off x="20574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90" name="Picture 2"/>
          <p:cNvPicPr>
            <a:picLocks noChangeAspect="1" noChangeArrowheads="1"/>
          </p:cNvPicPr>
          <p:nvPr/>
        </p:nvPicPr>
        <p:blipFill>
          <a:blip r:embed="rId2" cstate="print"/>
          <a:srcRect/>
          <a:stretch>
            <a:fillRect/>
          </a:stretch>
        </p:blipFill>
        <p:spPr bwMode="auto">
          <a:xfrm>
            <a:off x="2057400" y="4038600"/>
            <a:ext cx="838200" cy="533400"/>
          </a:xfrm>
          <a:prstGeom prst="rect">
            <a:avLst/>
          </a:prstGeom>
          <a:noFill/>
          <a:ln w="9525">
            <a:noFill/>
            <a:miter lim="800000"/>
            <a:headEnd/>
            <a:tailEnd/>
          </a:ln>
        </p:spPr>
      </p:pic>
      <p:sp>
        <p:nvSpPr>
          <p:cNvPr id="51" name="Ovale 50"/>
          <p:cNvSpPr/>
          <p:nvPr/>
        </p:nvSpPr>
        <p:spPr>
          <a:xfrm>
            <a:off x="21336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92" name="Picture 2"/>
          <p:cNvPicPr>
            <a:picLocks noChangeAspect="1" noChangeArrowheads="1"/>
          </p:cNvPicPr>
          <p:nvPr/>
        </p:nvPicPr>
        <p:blipFill>
          <a:blip r:embed="rId2" cstate="print"/>
          <a:srcRect/>
          <a:stretch>
            <a:fillRect/>
          </a:stretch>
        </p:blipFill>
        <p:spPr bwMode="auto">
          <a:xfrm>
            <a:off x="2057400" y="5638800"/>
            <a:ext cx="838200" cy="533400"/>
          </a:xfrm>
          <a:prstGeom prst="rect">
            <a:avLst/>
          </a:prstGeom>
          <a:noFill/>
          <a:ln w="9525">
            <a:noFill/>
            <a:miter lim="800000"/>
            <a:headEnd/>
            <a:tailEnd/>
          </a:ln>
        </p:spPr>
      </p:pic>
      <p:sp>
        <p:nvSpPr>
          <p:cNvPr id="53" name="Ovale 52"/>
          <p:cNvSpPr/>
          <p:nvPr/>
        </p:nvSpPr>
        <p:spPr>
          <a:xfrm>
            <a:off x="20574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94" name="Picture 2"/>
          <p:cNvPicPr>
            <a:picLocks noChangeAspect="1" noChangeArrowheads="1"/>
          </p:cNvPicPr>
          <p:nvPr/>
        </p:nvPicPr>
        <p:blipFill>
          <a:blip r:embed="rId2" cstate="print"/>
          <a:srcRect/>
          <a:stretch>
            <a:fillRect/>
          </a:stretch>
        </p:blipFill>
        <p:spPr bwMode="auto">
          <a:xfrm>
            <a:off x="2057400" y="1371600"/>
            <a:ext cx="838200" cy="533400"/>
          </a:xfrm>
          <a:prstGeom prst="rect">
            <a:avLst/>
          </a:prstGeom>
          <a:noFill/>
          <a:ln w="9525">
            <a:noFill/>
            <a:miter lim="800000"/>
            <a:headEnd/>
            <a:tailEnd/>
          </a:ln>
        </p:spPr>
      </p:pic>
      <p:sp>
        <p:nvSpPr>
          <p:cNvPr id="55" name="Ovale 54"/>
          <p:cNvSpPr/>
          <p:nvPr/>
        </p:nvSpPr>
        <p:spPr>
          <a:xfrm>
            <a:off x="21336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96" name="Picture 2"/>
          <p:cNvPicPr>
            <a:picLocks noChangeAspect="1" noChangeArrowheads="1"/>
          </p:cNvPicPr>
          <p:nvPr/>
        </p:nvPicPr>
        <p:blipFill>
          <a:blip r:embed="rId2" cstate="print"/>
          <a:srcRect/>
          <a:stretch>
            <a:fillRect/>
          </a:stretch>
        </p:blipFill>
        <p:spPr bwMode="auto">
          <a:xfrm>
            <a:off x="2895600" y="2971800"/>
            <a:ext cx="838200" cy="533400"/>
          </a:xfrm>
          <a:prstGeom prst="rect">
            <a:avLst/>
          </a:prstGeom>
          <a:noFill/>
          <a:ln w="9525">
            <a:noFill/>
            <a:miter lim="800000"/>
            <a:headEnd/>
            <a:tailEnd/>
          </a:ln>
        </p:spPr>
      </p:pic>
      <p:sp>
        <p:nvSpPr>
          <p:cNvPr id="57" name="Ovale 56"/>
          <p:cNvSpPr/>
          <p:nvPr/>
        </p:nvSpPr>
        <p:spPr>
          <a:xfrm>
            <a:off x="29718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98" name="Picture 2"/>
          <p:cNvPicPr>
            <a:picLocks noChangeAspect="1" noChangeArrowheads="1"/>
          </p:cNvPicPr>
          <p:nvPr/>
        </p:nvPicPr>
        <p:blipFill>
          <a:blip r:embed="rId2" cstate="print"/>
          <a:srcRect/>
          <a:stretch>
            <a:fillRect/>
          </a:stretch>
        </p:blipFill>
        <p:spPr bwMode="auto">
          <a:xfrm>
            <a:off x="2895600" y="2438400"/>
            <a:ext cx="838200" cy="533400"/>
          </a:xfrm>
          <a:prstGeom prst="rect">
            <a:avLst/>
          </a:prstGeom>
          <a:noFill/>
          <a:ln w="9525">
            <a:noFill/>
            <a:miter lim="800000"/>
            <a:headEnd/>
            <a:tailEnd/>
          </a:ln>
        </p:spPr>
      </p:pic>
      <p:sp>
        <p:nvSpPr>
          <p:cNvPr id="59" name="Ovale 58"/>
          <p:cNvSpPr/>
          <p:nvPr/>
        </p:nvSpPr>
        <p:spPr>
          <a:xfrm>
            <a:off x="28956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00" name="Picture 2"/>
          <p:cNvPicPr>
            <a:picLocks noChangeAspect="1" noChangeArrowheads="1"/>
          </p:cNvPicPr>
          <p:nvPr/>
        </p:nvPicPr>
        <p:blipFill>
          <a:blip r:embed="rId2" cstate="print"/>
          <a:srcRect/>
          <a:stretch>
            <a:fillRect/>
          </a:stretch>
        </p:blipFill>
        <p:spPr bwMode="auto">
          <a:xfrm>
            <a:off x="2895600" y="1905000"/>
            <a:ext cx="838200" cy="533400"/>
          </a:xfrm>
          <a:prstGeom prst="rect">
            <a:avLst/>
          </a:prstGeom>
          <a:noFill/>
          <a:ln w="9525">
            <a:noFill/>
            <a:miter lim="800000"/>
            <a:headEnd/>
            <a:tailEnd/>
          </a:ln>
        </p:spPr>
      </p:pic>
      <p:sp>
        <p:nvSpPr>
          <p:cNvPr id="61" name="Ovale 60"/>
          <p:cNvSpPr/>
          <p:nvPr/>
        </p:nvSpPr>
        <p:spPr>
          <a:xfrm>
            <a:off x="29718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02" name="Picture 2"/>
          <p:cNvPicPr>
            <a:picLocks noChangeAspect="1" noChangeArrowheads="1"/>
          </p:cNvPicPr>
          <p:nvPr/>
        </p:nvPicPr>
        <p:blipFill>
          <a:blip r:embed="rId2" cstate="print"/>
          <a:srcRect/>
          <a:stretch>
            <a:fillRect/>
          </a:stretch>
        </p:blipFill>
        <p:spPr bwMode="auto">
          <a:xfrm>
            <a:off x="2895600" y="3505200"/>
            <a:ext cx="838200" cy="533400"/>
          </a:xfrm>
          <a:prstGeom prst="rect">
            <a:avLst/>
          </a:prstGeom>
          <a:noFill/>
          <a:ln w="9525">
            <a:noFill/>
            <a:miter lim="800000"/>
            <a:headEnd/>
            <a:tailEnd/>
          </a:ln>
        </p:spPr>
      </p:pic>
      <p:sp>
        <p:nvSpPr>
          <p:cNvPr id="63" name="Ovale 62"/>
          <p:cNvSpPr/>
          <p:nvPr/>
        </p:nvSpPr>
        <p:spPr>
          <a:xfrm>
            <a:off x="28956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04" name="Picture 2"/>
          <p:cNvPicPr>
            <a:picLocks noChangeAspect="1" noChangeArrowheads="1"/>
          </p:cNvPicPr>
          <p:nvPr/>
        </p:nvPicPr>
        <p:blipFill>
          <a:blip r:embed="rId2" cstate="print"/>
          <a:srcRect/>
          <a:stretch>
            <a:fillRect/>
          </a:stretch>
        </p:blipFill>
        <p:spPr bwMode="auto">
          <a:xfrm>
            <a:off x="2895600" y="5105400"/>
            <a:ext cx="838200" cy="533400"/>
          </a:xfrm>
          <a:prstGeom prst="rect">
            <a:avLst/>
          </a:prstGeom>
          <a:noFill/>
          <a:ln w="9525">
            <a:noFill/>
            <a:miter lim="800000"/>
            <a:headEnd/>
            <a:tailEnd/>
          </a:ln>
        </p:spPr>
      </p:pic>
      <p:sp>
        <p:nvSpPr>
          <p:cNvPr id="65" name="Ovale 64"/>
          <p:cNvSpPr/>
          <p:nvPr/>
        </p:nvSpPr>
        <p:spPr>
          <a:xfrm>
            <a:off x="29718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06" name="Picture 2"/>
          <p:cNvPicPr>
            <a:picLocks noChangeAspect="1" noChangeArrowheads="1"/>
          </p:cNvPicPr>
          <p:nvPr/>
        </p:nvPicPr>
        <p:blipFill>
          <a:blip r:embed="rId2" cstate="print"/>
          <a:srcRect/>
          <a:stretch>
            <a:fillRect/>
          </a:stretch>
        </p:blipFill>
        <p:spPr bwMode="auto">
          <a:xfrm>
            <a:off x="2895600" y="4572000"/>
            <a:ext cx="838200" cy="533400"/>
          </a:xfrm>
          <a:prstGeom prst="rect">
            <a:avLst/>
          </a:prstGeom>
          <a:noFill/>
          <a:ln w="9525">
            <a:noFill/>
            <a:miter lim="800000"/>
            <a:headEnd/>
            <a:tailEnd/>
          </a:ln>
        </p:spPr>
      </p:pic>
      <p:sp>
        <p:nvSpPr>
          <p:cNvPr id="67" name="Ovale 66"/>
          <p:cNvSpPr/>
          <p:nvPr/>
        </p:nvSpPr>
        <p:spPr>
          <a:xfrm>
            <a:off x="28956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08" name="Picture 2"/>
          <p:cNvPicPr>
            <a:picLocks noChangeAspect="1" noChangeArrowheads="1"/>
          </p:cNvPicPr>
          <p:nvPr/>
        </p:nvPicPr>
        <p:blipFill>
          <a:blip r:embed="rId2" cstate="print"/>
          <a:srcRect/>
          <a:stretch>
            <a:fillRect/>
          </a:stretch>
        </p:blipFill>
        <p:spPr bwMode="auto">
          <a:xfrm>
            <a:off x="2895600" y="4038600"/>
            <a:ext cx="838200" cy="533400"/>
          </a:xfrm>
          <a:prstGeom prst="rect">
            <a:avLst/>
          </a:prstGeom>
          <a:noFill/>
          <a:ln w="9525">
            <a:noFill/>
            <a:miter lim="800000"/>
            <a:headEnd/>
            <a:tailEnd/>
          </a:ln>
        </p:spPr>
      </p:pic>
      <p:sp>
        <p:nvSpPr>
          <p:cNvPr id="69" name="Ovale 68"/>
          <p:cNvSpPr/>
          <p:nvPr/>
        </p:nvSpPr>
        <p:spPr>
          <a:xfrm>
            <a:off x="29718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10" name="Picture 2"/>
          <p:cNvPicPr>
            <a:picLocks noChangeAspect="1" noChangeArrowheads="1"/>
          </p:cNvPicPr>
          <p:nvPr/>
        </p:nvPicPr>
        <p:blipFill>
          <a:blip r:embed="rId2" cstate="print"/>
          <a:srcRect/>
          <a:stretch>
            <a:fillRect/>
          </a:stretch>
        </p:blipFill>
        <p:spPr bwMode="auto">
          <a:xfrm>
            <a:off x="2895600" y="5638800"/>
            <a:ext cx="838200" cy="533400"/>
          </a:xfrm>
          <a:prstGeom prst="rect">
            <a:avLst/>
          </a:prstGeom>
          <a:noFill/>
          <a:ln w="9525">
            <a:noFill/>
            <a:miter lim="800000"/>
            <a:headEnd/>
            <a:tailEnd/>
          </a:ln>
        </p:spPr>
      </p:pic>
      <p:sp>
        <p:nvSpPr>
          <p:cNvPr id="71" name="Ovale 70"/>
          <p:cNvSpPr/>
          <p:nvPr/>
        </p:nvSpPr>
        <p:spPr>
          <a:xfrm>
            <a:off x="28956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12" name="Picture 2"/>
          <p:cNvPicPr>
            <a:picLocks noChangeAspect="1" noChangeArrowheads="1"/>
          </p:cNvPicPr>
          <p:nvPr/>
        </p:nvPicPr>
        <p:blipFill>
          <a:blip r:embed="rId2" cstate="print"/>
          <a:srcRect/>
          <a:stretch>
            <a:fillRect/>
          </a:stretch>
        </p:blipFill>
        <p:spPr bwMode="auto">
          <a:xfrm>
            <a:off x="2895600" y="1371600"/>
            <a:ext cx="838200" cy="533400"/>
          </a:xfrm>
          <a:prstGeom prst="rect">
            <a:avLst/>
          </a:prstGeom>
          <a:noFill/>
          <a:ln w="9525">
            <a:noFill/>
            <a:miter lim="800000"/>
            <a:headEnd/>
            <a:tailEnd/>
          </a:ln>
        </p:spPr>
      </p:pic>
      <p:sp>
        <p:nvSpPr>
          <p:cNvPr id="73" name="Ovale 72"/>
          <p:cNvSpPr/>
          <p:nvPr/>
        </p:nvSpPr>
        <p:spPr>
          <a:xfrm>
            <a:off x="29718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14" name="Picture 2"/>
          <p:cNvPicPr>
            <a:picLocks noChangeAspect="1" noChangeArrowheads="1"/>
          </p:cNvPicPr>
          <p:nvPr/>
        </p:nvPicPr>
        <p:blipFill>
          <a:blip r:embed="rId2" cstate="print"/>
          <a:srcRect/>
          <a:stretch>
            <a:fillRect/>
          </a:stretch>
        </p:blipFill>
        <p:spPr bwMode="auto">
          <a:xfrm>
            <a:off x="3733800" y="2971800"/>
            <a:ext cx="838200" cy="533400"/>
          </a:xfrm>
          <a:prstGeom prst="rect">
            <a:avLst/>
          </a:prstGeom>
          <a:noFill/>
          <a:ln w="9525">
            <a:noFill/>
            <a:miter lim="800000"/>
            <a:headEnd/>
            <a:tailEnd/>
          </a:ln>
        </p:spPr>
      </p:pic>
      <p:sp>
        <p:nvSpPr>
          <p:cNvPr id="75" name="Ovale 74"/>
          <p:cNvSpPr/>
          <p:nvPr/>
        </p:nvSpPr>
        <p:spPr>
          <a:xfrm>
            <a:off x="38100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16" name="Picture 2"/>
          <p:cNvPicPr>
            <a:picLocks noChangeAspect="1" noChangeArrowheads="1"/>
          </p:cNvPicPr>
          <p:nvPr/>
        </p:nvPicPr>
        <p:blipFill>
          <a:blip r:embed="rId2" cstate="print"/>
          <a:srcRect/>
          <a:stretch>
            <a:fillRect/>
          </a:stretch>
        </p:blipFill>
        <p:spPr bwMode="auto">
          <a:xfrm>
            <a:off x="3733800" y="2438400"/>
            <a:ext cx="838200" cy="533400"/>
          </a:xfrm>
          <a:prstGeom prst="rect">
            <a:avLst/>
          </a:prstGeom>
          <a:noFill/>
          <a:ln w="9525">
            <a:noFill/>
            <a:miter lim="800000"/>
            <a:headEnd/>
            <a:tailEnd/>
          </a:ln>
        </p:spPr>
      </p:pic>
      <p:sp>
        <p:nvSpPr>
          <p:cNvPr id="77" name="Ovale 76"/>
          <p:cNvSpPr/>
          <p:nvPr/>
        </p:nvSpPr>
        <p:spPr>
          <a:xfrm>
            <a:off x="37338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18" name="Picture 2"/>
          <p:cNvPicPr>
            <a:picLocks noChangeAspect="1" noChangeArrowheads="1"/>
          </p:cNvPicPr>
          <p:nvPr/>
        </p:nvPicPr>
        <p:blipFill>
          <a:blip r:embed="rId2" cstate="print"/>
          <a:srcRect/>
          <a:stretch>
            <a:fillRect/>
          </a:stretch>
        </p:blipFill>
        <p:spPr bwMode="auto">
          <a:xfrm>
            <a:off x="3733800" y="1905000"/>
            <a:ext cx="838200" cy="533400"/>
          </a:xfrm>
          <a:prstGeom prst="rect">
            <a:avLst/>
          </a:prstGeom>
          <a:noFill/>
          <a:ln w="9525">
            <a:noFill/>
            <a:miter lim="800000"/>
            <a:headEnd/>
            <a:tailEnd/>
          </a:ln>
        </p:spPr>
      </p:pic>
      <p:sp>
        <p:nvSpPr>
          <p:cNvPr id="79" name="Ovale 78"/>
          <p:cNvSpPr/>
          <p:nvPr/>
        </p:nvSpPr>
        <p:spPr>
          <a:xfrm>
            <a:off x="38100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20" name="Picture 2"/>
          <p:cNvPicPr>
            <a:picLocks noChangeAspect="1" noChangeArrowheads="1"/>
          </p:cNvPicPr>
          <p:nvPr/>
        </p:nvPicPr>
        <p:blipFill>
          <a:blip r:embed="rId2" cstate="print"/>
          <a:srcRect/>
          <a:stretch>
            <a:fillRect/>
          </a:stretch>
        </p:blipFill>
        <p:spPr bwMode="auto">
          <a:xfrm>
            <a:off x="3733800" y="3505200"/>
            <a:ext cx="838200" cy="533400"/>
          </a:xfrm>
          <a:prstGeom prst="rect">
            <a:avLst/>
          </a:prstGeom>
          <a:noFill/>
          <a:ln w="9525">
            <a:noFill/>
            <a:miter lim="800000"/>
            <a:headEnd/>
            <a:tailEnd/>
          </a:ln>
        </p:spPr>
      </p:pic>
      <p:sp>
        <p:nvSpPr>
          <p:cNvPr id="81" name="Ovale 80"/>
          <p:cNvSpPr/>
          <p:nvPr/>
        </p:nvSpPr>
        <p:spPr>
          <a:xfrm>
            <a:off x="37338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22" name="Picture 2"/>
          <p:cNvPicPr>
            <a:picLocks noChangeAspect="1" noChangeArrowheads="1"/>
          </p:cNvPicPr>
          <p:nvPr/>
        </p:nvPicPr>
        <p:blipFill>
          <a:blip r:embed="rId2" cstate="print"/>
          <a:srcRect/>
          <a:stretch>
            <a:fillRect/>
          </a:stretch>
        </p:blipFill>
        <p:spPr bwMode="auto">
          <a:xfrm>
            <a:off x="3733800" y="5105400"/>
            <a:ext cx="838200" cy="533400"/>
          </a:xfrm>
          <a:prstGeom prst="rect">
            <a:avLst/>
          </a:prstGeom>
          <a:noFill/>
          <a:ln w="9525">
            <a:noFill/>
            <a:miter lim="800000"/>
            <a:headEnd/>
            <a:tailEnd/>
          </a:ln>
        </p:spPr>
      </p:pic>
      <p:sp>
        <p:nvSpPr>
          <p:cNvPr id="83" name="Ovale 82"/>
          <p:cNvSpPr/>
          <p:nvPr/>
        </p:nvSpPr>
        <p:spPr>
          <a:xfrm>
            <a:off x="38100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24" name="Picture 2"/>
          <p:cNvPicPr>
            <a:picLocks noChangeAspect="1" noChangeArrowheads="1"/>
          </p:cNvPicPr>
          <p:nvPr/>
        </p:nvPicPr>
        <p:blipFill>
          <a:blip r:embed="rId2" cstate="print"/>
          <a:srcRect/>
          <a:stretch>
            <a:fillRect/>
          </a:stretch>
        </p:blipFill>
        <p:spPr bwMode="auto">
          <a:xfrm>
            <a:off x="3733800" y="4572000"/>
            <a:ext cx="838200" cy="533400"/>
          </a:xfrm>
          <a:prstGeom prst="rect">
            <a:avLst/>
          </a:prstGeom>
          <a:noFill/>
          <a:ln w="9525">
            <a:noFill/>
            <a:miter lim="800000"/>
            <a:headEnd/>
            <a:tailEnd/>
          </a:ln>
        </p:spPr>
      </p:pic>
      <p:sp>
        <p:nvSpPr>
          <p:cNvPr id="85" name="Ovale 84"/>
          <p:cNvSpPr/>
          <p:nvPr/>
        </p:nvSpPr>
        <p:spPr>
          <a:xfrm>
            <a:off x="37338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26" name="Picture 2"/>
          <p:cNvPicPr>
            <a:picLocks noChangeAspect="1" noChangeArrowheads="1"/>
          </p:cNvPicPr>
          <p:nvPr/>
        </p:nvPicPr>
        <p:blipFill>
          <a:blip r:embed="rId2" cstate="print"/>
          <a:srcRect/>
          <a:stretch>
            <a:fillRect/>
          </a:stretch>
        </p:blipFill>
        <p:spPr bwMode="auto">
          <a:xfrm>
            <a:off x="3733800" y="4038600"/>
            <a:ext cx="838200" cy="533400"/>
          </a:xfrm>
          <a:prstGeom prst="rect">
            <a:avLst/>
          </a:prstGeom>
          <a:noFill/>
          <a:ln w="9525">
            <a:noFill/>
            <a:miter lim="800000"/>
            <a:headEnd/>
            <a:tailEnd/>
          </a:ln>
        </p:spPr>
      </p:pic>
      <p:sp>
        <p:nvSpPr>
          <p:cNvPr id="87" name="Ovale 86"/>
          <p:cNvSpPr/>
          <p:nvPr/>
        </p:nvSpPr>
        <p:spPr>
          <a:xfrm>
            <a:off x="38100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28" name="Picture 2"/>
          <p:cNvPicPr>
            <a:picLocks noChangeAspect="1" noChangeArrowheads="1"/>
          </p:cNvPicPr>
          <p:nvPr/>
        </p:nvPicPr>
        <p:blipFill>
          <a:blip r:embed="rId2" cstate="print"/>
          <a:srcRect/>
          <a:stretch>
            <a:fillRect/>
          </a:stretch>
        </p:blipFill>
        <p:spPr bwMode="auto">
          <a:xfrm>
            <a:off x="3733800" y="5638800"/>
            <a:ext cx="838200" cy="533400"/>
          </a:xfrm>
          <a:prstGeom prst="rect">
            <a:avLst/>
          </a:prstGeom>
          <a:noFill/>
          <a:ln w="9525">
            <a:noFill/>
            <a:miter lim="800000"/>
            <a:headEnd/>
            <a:tailEnd/>
          </a:ln>
        </p:spPr>
      </p:pic>
      <p:sp>
        <p:nvSpPr>
          <p:cNvPr id="89" name="Ovale 88"/>
          <p:cNvSpPr/>
          <p:nvPr/>
        </p:nvSpPr>
        <p:spPr>
          <a:xfrm>
            <a:off x="37338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30" name="Picture 2"/>
          <p:cNvPicPr>
            <a:picLocks noChangeAspect="1" noChangeArrowheads="1"/>
          </p:cNvPicPr>
          <p:nvPr/>
        </p:nvPicPr>
        <p:blipFill>
          <a:blip r:embed="rId2" cstate="print"/>
          <a:srcRect/>
          <a:stretch>
            <a:fillRect/>
          </a:stretch>
        </p:blipFill>
        <p:spPr bwMode="auto">
          <a:xfrm>
            <a:off x="3733800" y="1371600"/>
            <a:ext cx="838200" cy="533400"/>
          </a:xfrm>
          <a:prstGeom prst="rect">
            <a:avLst/>
          </a:prstGeom>
          <a:noFill/>
          <a:ln w="9525">
            <a:noFill/>
            <a:miter lim="800000"/>
            <a:headEnd/>
            <a:tailEnd/>
          </a:ln>
        </p:spPr>
      </p:pic>
      <p:sp>
        <p:nvSpPr>
          <p:cNvPr id="91" name="Ovale 90"/>
          <p:cNvSpPr/>
          <p:nvPr/>
        </p:nvSpPr>
        <p:spPr>
          <a:xfrm>
            <a:off x="38100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32" name="Picture 2"/>
          <p:cNvPicPr>
            <a:picLocks noChangeAspect="1" noChangeArrowheads="1"/>
          </p:cNvPicPr>
          <p:nvPr/>
        </p:nvPicPr>
        <p:blipFill>
          <a:blip r:embed="rId2" cstate="print"/>
          <a:srcRect/>
          <a:stretch>
            <a:fillRect/>
          </a:stretch>
        </p:blipFill>
        <p:spPr bwMode="auto">
          <a:xfrm>
            <a:off x="4572000" y="2971800"/>
            <a:ext cx="838200" cy="533400"/>
          </a:xfrm>
          <a:prstGeom prst="rect">
            <a:avLst/>
          </a:prstGeom>
          <a:noFill/>
          <a:ln w="9525">
            <a:noFill/>
            <a:miter lim="800000"/>
            <a:headEnd/>
            <a:tailEnd/>
          </a:ln>
        </p:spPr>
      </p:pic>
      <p:sp>
        <p:nvSpPr>
          <p:cNvPr id="93" name="Ovale 92"/>
          <p:cNvSpPr/>
          <p:nvPr/>
        </p:nvSpPr>
        <p:spPr>
          <a:xfrm>
            <a:off x="46482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34" name="Picture 2"/>
          <p:cNvPicPr>
            <a:picLocks noChangeAspect="1" noChangeArrowheads="1"/>
          </p:cNvPicPr>
          <p:nvPr/>
        </p:nvPicPr>
        <p:blipFill>
          <a:blip r:embed="rId2" cstate="print"/>
          <a:srcRect/>
          <a:stretch>
            <a:fillRect/>
          </a:stretch>
        </p:blipFill>
        <p:spPr bwMode="auto">
          <a:xfrm>
            <a:off x="4572000" y="2438400"/>
            <a:ext cx="838200" cy="533400"/>
          </a:xfrm>
          <a:prstGeom prst="rect">
            <a:avLst/>
          </a:prstGeom>
          <a:noFill/>
          <a:ln w="9525">
            <a:noFill/>
            <a:miter lim="800000"/>
            <a:headEnd/>
            <a:tailEnd/>
          </a:ln>
        </p:spPr>
      </p:pic>
      <p:sp>
        <p:nvSpPr>
          <p:cNvPr id="95" name="Ovale 94"/>
          <p:cNvSpPr/>
          <p:nvPr/>
        </p:nvSpPr>
        <p:spPr>
          <a:xfrm>
            <a:off x="45720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36" name="Picture 2"/>
          <p:cNvPicPr>
            <a:picLocks noChangeAspect="1" noChangeArrowheads="1"/>
          </p:cNvPicPr>
          <p:nvPr/>
        </p:nvPicPr>
        <p:blipFill>
          <a:blip r:embed="rId2" cstate="print"/>
          <a:srcRect/>
          <a:stretch>
            <a:fillRect/>
          </a:stretch>
        </p:blipFill>
        <p:spPr bwMode="auto">
          <a:xfrm>
            <a:off x="4572000" y="1905000"/>
            <a:ext cx="838200" cy="533400"/>
          </a:xfrm>
          <a:prstGeom prst="rect">
            <a:avLst/>
          </a:prstGeom>
          <a:noFill/>
          <a:ln w="9525">
            <a:noFill/>
            <a:miter lim="800000"/>
            <a:headEnd/>
            <a:tailEnd/>
          </a:ln>
        </p:spPr>
      </p:pic>
      <p:sp>
        <p:nvSpPr>
          <p:cNvPr id="97" name="Ovale 96"/>
          <p:cNvSpPr/>
          <p:nvPr/>
        </p:nvSpPr>
        <p:spPr>
          <a:xfrm>
            <a:off x="46482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38" name="Picture 2"/>
          <p:cNvPicPr>
            <a:picLocks noChangeAspect="1" noChangeArrowheads="1"/>
          </p:cNvPicPr>
          <p:nvPr/>
        </p:nvPicPr>
        <p:blipFill>
          <a:blip r:embed="rId2" cstate="print"/>
          <a:srcRect/>
          <a:stretch>
            <a:fillRect/>
          </a:stretch>
        </p:blipFill>
        <p:spPr bwMode="auto">
          <a:xfrm>
            <a:off x="4572000" y="3505200"/>
            <a:ext cx="838200" cy="533400"/>
          </a:xfrm>
          <a:prstGeom prst="rect">
            <a:avLst/>
          </a:prstGeom>
          <a:noFill/>
          <a:ln w="9525">
            <a:noFill/>
            <a:miter lim="800000"/>
            <a:headEnd/>
            <a:tailEnd/>
          </a:ln>
        </p:spPr>
      </p:pic>
      <p:sp>
        <p:nvSpPr>
          <p:cNvPr id="99" name="Ovale 98"/>
          <p:cNvSpPr/>
          <p:nvPr/>
        </p:nvSpPr>
        <p:spPr>
          <a:xfrm>
            <a:off x="45720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40" name="Picture 2"/>
          <p:cNvPicPr>
            <a:picLocks noChangeAspect="1" noChangeArrowheads="1"/>
          </p:cNvPicPr>
          <p:nvPr/>
        </p:nvPicPr>
        <p:blipFill>
          <a:blip r:embed="rId2" cstate="print"/>
          <a:srcRect/>
          <a:stretch>
            <a:fillRect/>
          </a:stretch>
        </p:blipFill>
        <p:spPr bwMode="auto">
          <a:xfrm>
            <a:off x="4572000" y="5105400"/>
            <a:ext cx="838200" cy="533400"/>
          </a:xfrm>
          <a:prstGeom prst="rect">
            <a:avLst/>
          </a:prstGeom>
          <a:noFill/>
          <a:ln w="9525">
            <a:noFill/>
            <a:miter lim="800000"/>
            <a:headEnd/>
            <a:tailEnd/>
          </a:ln>
        </p:spPr>
      </p:pic>
      <p:sp>
        <p:nvSpPr>
          <p:cNvPr id="101" name="Ovale 100"/>
          <p:cNvSpPr/>
          <p:nvPr/>
        </p:nvSpPr>
        <p:spPr>
          <a:xfrm>
            <a:off x="46482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42" name="Picture 2"/>
          <p:cNvPicPr>
            <a:picLocks noChangeAspect="1" noChangeArrowheads="1"/>
          </p:cNvPicPr>
          <p:nvPr/>
        </p:nvPicPr>
        <p:blipFill>
          <a:blip r:embed="rId2" cstate="print"/>
          <a:srcRect/>
          <a:stretch>
            <a:fillRect/>
          </a:stretch>
        </p:blipFill>
        <p:spPr bwMode="auto">
          <a:xfrm>
            <a:off x="4572000" y="4572000"/>
            <a:ext cx="838200" cy="533400"/>
          </a:xfrm>
          <a:prstGeom prst="rect">
            <a:avLst/>
          </a:prstGeom>
          <a:noFill/>
          <a:ln w="9525">
            <a:noFill/>
            <a:miter lim="800000"/>
            <a:headEnd/>
            <a:tailEnd/>
          </a:ln>
        </p:spPr>
      </p:pic>
      <p:sp>
        <p:nvSpPr>
          <p:cNvPr id="103" name="Ovale 102"/>
          <p:cNvSpPr/>
          <p:nvPr/>
        </p:nvSpPr>
        <p:spPr>
          <a:xfrm>
            <a:off x="45720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44" name="Picture 2"/>
          <p:cNvPicPr>
            <a:picLocks noChangeAspect="1" noChangeArrowheads="1"/>
          </p:cNvPicPr>
          <p:nvPr/>
        </p:nvPicPr>
        <p:blipFill>
          <a:blip r:embed="rId2" cstate="print"/>
          <a:srcRect/>
          <a:stretch>
            <a:fillRect/>
          </a:stretch>
        </p:blipFill>
        <p:spPr bwMode="auto">
          <a:xfrm>
            <a:off x="4572000" y="4038600"/>
            <a:ext cx="838200" cy="533400"/>
          </a:xfrm>
          <a:prstGeom prst="rect">
            <a:avLst/>
          </a:prstGeom>
          <a:noFill/>
          <a:ln w="9525">
            <a:noFill/>
            <a:miter lim="800000"/>
            <a:headEnd/>
            <a:tailEnd/>
          </a:ln>
        </p:spPr>
      </p:pic>
      <p:sp>
        <p:nvSpPr>
          <p:cNvPr id="105" name="Ovale 104"/>
          <p:cNvSpPr/>
          <p:nvPr/>
        </p:nvSpPr>
        <p:spPr>
          <a:xfrm>
            <a:off x="46482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46" name="Picture 2"/>
          <p:cNvPicPr>
            <a:picLocks noChangeAspect="1" noChangeArrowheads="1"/>
          </p:cNvPicPr>
          <p:nvPr/>
        </p:nvPicPr>
        <p:blipFill>
          <a:blip r:embed="rId2" cstate="print"/>
          <a:srcRect/>
          <a:stretch>
            <a:fillRect/>
          </a:stretch>
        </p:blipFill>
        <p:spPr bwMode="auto">
          <a:xfrm>
            <a:off x="4572000" y="5638800"/>
            <a:ext cx="838200" cy="533400"/>
          </a:xfrm>
          <a:prstGeom prst="rect">
            <a:avLst/>
          </a:prstGeom>
          <a:noFill/>
          <a:ln w="9525">
            <a:noFill/>
            <a:miter lim="800000"/>
            <a:headEnd/>
            <a:tailEnd/>
          </a:ln>
        </p:spPr>
      </p:pic>
      <p:sp>
        <p:nvSpPr>
          <p:cNvPr id="107" name="Ovale 106"/>
          <p:cNvSpPr/>
          <p:nvPr/>
        </p:nvSpPr>
        <p:spPr>
          <a:xfrm>
            <a:off x="45720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48" name="Picture 2"/>
          <p:cNvPicPr>
            <a:picLocks noChangeAspect="1" noChangeArrowheads="1"/>
          </p:cNvPicPr>
          <p:nvPr/>
        </p:nvPicPr>
        <p:blipFill>
          <a:blip r:embed="rId2" cstate="print"/>
          <a:srcRect/>
          <a:stretch>
            <a:fillRect/>
          </a:stretch>
        </p:blipFill>
        <p:spPr bwMode="auto">
          <a:xfrm>
            <a:off x="4572000" y="1371600"/>
            <a:ext cx="838200" cy="533400"/>
          </a:xfrm>
          <a:prstGeom prst="rect">
            <a:avLst/>
          </a:prstGeom>
          <a:noFill/>
          <a:ln w="9525">
            <a:noFill/>
            <a:miter lim="800000"/>
            <a:headEnd/>
            <a:tailEnd/>
          </a:ln>
        </p:spPr>
      </p:pic>
      <p:sp>
        <p:nvSpPr>
          <p:cNvPr id="109" name="Ovale 108"/>
          <p:cNvSpPr/>
          <p:nvPr/>
        </p:nvSpPr>
        <p:spPr>
          <a:xfrm>
            <a:off x="46482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50" name="Picture 2"/>
          <p:cNvPicPr>
            <a:picLocks noChangeAspect="1" noChangeArrowheads="1"/>
          </p:cNvPicPr>
          <p:nvPr/>
        </p:nvPicPr>
        <p:blipFill>
          <a:blip r:embed="rId2" cstate="print"/>
          <a:srcRect/>
          <a:stretch>
            <a:fillRect/>
          </a:stretch>
        </p:blipFill>
        <p:spPr bwMode="auto">
          <a:xfrm>
            <a:off x="5410200" y="2971800"/>
            <a:ext cx="838200" cy="533400"/>
          </a:xfrm>
          <a:prstGeom prst="rect">
            <a:avLst/>
          </a:prstGeom>
          <a:noFill/>
          <a:ln w="9525">
            <a:noFill/>
            <a:miter lim="800000"/>
            <a:headEnd/>
            <a:tailEnd/>
          </a:ln>
        </p:spPr>
      </p:pic>
      <p:sp>
        <p:nvSpPr>
          <p:cNvPr id="111" name="Ovale 110"/>
          <p:cNvSpPr/>
          <p:nvPr/>
        </p:nvSpPr>
        <p:spPr>
          <a:xfrm>
            <a:off x="54864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52" name="Picture 2"/>
          <p:cNvPicPr>
            <a:picLocks noChangeAspect="1" noChangeArrowheads="1"/>
          </p:cNvPicPr>
          <p:nvPr/>
        </p:nvPicPr>
        <p:blipFill>
          <a:blip r:embed="rId2" cstate="print"/>
          <a:srcRect/>
          <a:stretch>
            <a:fillRect/>
          </a:stretch>
        </p:blipFill>
        <p:spPr bwMode="auto">
          <a:xfrm>
            <a:off x="5410200" y="2438400"/>
            <a:ext cx="838200" cy="533400"/>
          </a:xfrm>
          <a:prstGeom prst="rect">
            <a:avLst/>
          </a:prstGeom>
          <a:noFill/>
          <a:ln w="9525">
            <a:noFill/>
            <a:miter lim="800000"/>
            <a:headEnd/>
            <a:tailEnd/>
          </a:ln>
        </p:spPr>
      </p:pic>
      <p:sp>
        <p:nvSpPr>
          <p:cNvPr id="113" name="Ovale 112"/>
          <p:cNvSpPr/>
          <p:nvPr/>
        </p:nvSpPr>
        <p:spPr>
          <a:xfrm>
            <a:off x="54102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54" name="Picture 2"/>
          <p:cNvPicPr>
            <a:picLocks noChangeAspect="1" noChangeArrowheads="1"/>
          </p:cNvPicPr>
          <p:nvPr/>
        </p:nvPicPr>
        <p:blipFill>
          <a:blip r:embed="rId2" cstate="print"/>
          <a:srcRect/>
          <a:stretch>
            <a:fillRect/>
          </a:stretch>
        </p:blipFill>
        <p:spPr bwMode="auto">
          <a:xfrm>
            <a:off x="5410200" y="1905000"/>
            <a:ext cx="838200" cy="533400"/>
          </a:xfrm>
          <a:prstGeom prst="rect">
            <a:avLst/>
          </a:prstGeom>
          <a:noFill/>
          <a:ln w="9525">
            <a:noFill/>
            <a:miter lim="800000"/>
            <a:headEnd/>
            <a:tailEnd/>
          </a:ln>
        </p:spPr>
      </p:pic>
      <p:sp>
        <p:nvSpPr>
          <p:cNvPr id="115" name="Ovale 114"/>
          <p:cNvSpPr/>
          <p:nvPr/>
        </p:nvSpPr>
        <p:spPr>
          <a:xfrm>
            <a:off x="54864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56" name="Picture 2"/>
          <p:cNvPicPr>
            <a:picLocks noChangeAspect="1" noChangeArrowheads="1"/>
          </p:cNvPicPr>
          <p:nvPr/>
        </p:nvPicPr>
        <p:blipFill>
          <a:blip r:embed="rId2" cstate="print"/>
          <a:srcRect/>
          <a:stretch>
            <a:fillRect/>
          </a:stretch>
        </p:blipFill>
        <p:spPr bwMode="auto">
          <a:xfrm>
            <a:off x="5410200" y="3505200"/>
            <a:ext cx="838200" cy="533400"/>
          </a:xfrm>
          <a:prstGeom prst="rect">
            <a:avLst/>
          </a:prstGeom>
          <a:noFill/>
          <a:ln w="9525">
            <a:noFill/>
            <a:miter lim="800000"/>
            <a:headEnd/>
            <a:tailEnd/>
          </a:ln>
        </p:spPr>
      </p:pic>
      <p:sp>
        <p:nvSpPr>
          <p:cNvPr id="117" name="Ovale 116"/>
          <p:cNvSpPr/>
          <p:nvPr/>
        </p:nvSpPr>
        <p:spPr>
          <a:xfrm>
            <a:off x="54102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58" name="Picture 2"/>
          <p:cNvPicPr>
            <a:picLocks noChangeAspect="1" noChangeArrowheads="1"/>
          </p:cNvPicPr>
          <p:nvPr/>
        </p:nvPicPr>
        <p:blipFill>
          <a:blip r:embed="rId2" cstate="print"/>
          <a:srcRect/>
          <a:stretch>
            <a:fillRect/>
          </a:stretch>
        </p:blipFill>
        <p:spPr bwMode="auto">
          <a:xfrm>
            <a:off x="5410200" y="5105400"/>
            <a:ext cx="838200" cy="533400"/>
          </a:xfrm>
          <a:prstGeom prst="rect">
            <a:avLst/>
          </a:prstGeom>
          <a:noFill/>
          <a:ln w="9525">
            <a:noFill/>
            <a:miter lim="800000"/>
            <a:headEnd/>
            <a:tailEnd/>
          </a:ln>
        </p:spPr>
      </p:pic>
      <p:sp>
        <p:nvSpPr>
          <p:cNvPr id="119" name="Ovale 118"/>
          <p:cNvSpPr/>
          <p:nvPr/>
        </p:nvSpPr>
        <p:spPr>
          <a:xfrm>
            <a:off x="54864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60" name="Picture 2"/>
          <p:cNvPicPr>
            <a:picLocks noChangeAspect="1" noChangeArrowheads="1"/>
          </p:cNvPicPr>
          <p:nvPr/>
        </p:nvPicPr>
        <p:blipFill>
          <a:blip r:embed="rId2" cstate="print"/>
          <a:srcRect/>
          <a:stretch>
            <a:fillRect/>
          </a:stretch>
        </p:blipFill>
        <p:spPr bwMode="auto">
          <a:xfrm>
            <a:off x="5410200" y="4572000"/>
            <a:ext cx="838200" cy="533400"/>
          </a:xfrm>
          <a:prstGeom prst="rect">
            <a:avLst/>
          </a:prstGeom>
          <a:noFill/>
          <a:ln w="9525">
            <a:noFill/>
            <a:miter lim="800000"/>
            <a:headEnd/>
            <a:tailEnd/>
          </a:ln>
        </p:spPr>
      </p:pic>
      <p:sp>
        <p:nvSpPr>
          <p:cNvPr id="121" name="Ovale 120"/>
          <p:cNvSpPr/>
          <p:nvPr/>
        </p:nvSpPr>
        <p:spPr>
          <a:xfrm>
            <a:off x="54102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62" name="Picture 2"/>
          <p:cNvPicPr>
            <a:picLocks noChangeAspect="1" noChangeArrowheads="1"/>
          </p:cNvPicPr>
          <p:nvPr/>
        </p:nvPicPr>
        <p:blipFill>
          <a:blip r:embed="rId2" cstate="print"/>
          <a:srcRect/>
          <a:stretch>
            <a:fillRect/>
          </a:stretch>
        </p:blipFill>
        <p:spPr bwMode="auto">
          <a:xfrm>
            <a:off x="5410200" y="4038600"/>
            <a:ext cx="838200" cy="533400"/>
          </a:xfrm>
          <a:prstGeom prst="rect">
            <a:avLst/>
          </a:prstGeom>
          <a:noFill/>
          <a:ln w="9525">
            <a:noFill/>
            <a:miter lim="800000"/>
            <a:headEnd/>
            <a:tailEnd/>
          </a:ln>
        </p:spPr>
      </p:pic>
      <p:sp>
        <p:nvSpPr>
          <p:cNvPr id="123" name="Ovale 122"/>
          <p:cNvSpPr/>
          <p:nvPr/>
        </p:nvSpPr>
        <p:spPr>
          <a:xfrm>
            <a:off x="54864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64" name="Picture 2"/>
          <p:cNvPicPr>
            <a:picLocks noChangeAspect="1" noChangeArrowheads="1"/>
          </p:cNvPicPr>
          <p:nvPr/>
        </p:nvPicPr>
        <p:blipFill>
          <a:blip r:embed="rId2" cstate="print"/>
          <a:srcRect/>
          <a:stretch>
            <a:fillRect/>
          </a:stretch>
        </p:blipFill>
        <p:spPr bwMode="auto">
          <a:xfrm>
            <a:off x="5410200" y="5638800"/>
            <a:ext cx="838200" cy="533400"/>
          </a:xfrm>
          <a:prstGeom prst="rect">
            <a:avLst/>
          </a:prstGeom>
          <a:noFill/>
          <a:ln w="9525">
            <a:noFill/>
            <a:miter lim="800000"/>
            <a:headEnd/>
            <a:tailEnd/>
          </a:ln>
        </p:spPr>
      </p:pic>
      <p:sp>
        <p:nvSpPr>
          <p:cNvPr id="125" name="Ovale 124"/>
          <p:cNvSpPr/>
          <p:nvPr/>
        </p:nvSpPr>
        <p:spPr>
          <a:xfrm>
            <a:off x="54102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66" name="Picture 2"/>
          <p:cNvPicPr>
            <a:picLocks noChangeAspect="1" noChangeArrowheads="1"/>
          </p:cNvPicPr>
          <p:nvPr/>
        </p:nvPicPr>
        <p:blipFill>
          <a:blip r:embed="rId2" cstate="print"/>
          <a:srcRect/>
          <a:stretch>
            <a:fillRect/>
          </a:stretch>
        </p:blipFill>
        <p:spPr bwMode="auto">
          <a:xfrm>
            <a:off x="5410200" y="1371600"/>
            <a:ext cx="838200" cy="533400"/>
          </a:xfrm>
          <a:prstGeom prst="rect">
            <a:avLst/>
          </a:prstGeom>
          <a:noFill/>
          <a:ln w="9525">
            <a:noFill/>
            <a:miter lim="800000"/>
            <a:headEnd/>
            <a:tailEnd/>
          </a:ln>
        </p:spPr>
      </p:pic>
      <p:sp>
        <p:nvSpPr>
          <p:cNvPr id="127" name="Ovale 126"/>
          <p:cNvSpPr/>
          <p:nvPr/>
        </p:nvSpPr>
        <p:spPr>
          <a:xfrm>
            <a:off x="54864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68" name="Picture 2"/>
          <p:cNvPicPr>
            <a:picLocks noChangeAspect="1" noChangeArrowheads="1"/>
          </p:cNvPicPr>
          <p:nvPr/>
        </p:nvPicPr>
        <p:blipFill>
          <a:blip r:embed="rId2" cstate="print"/>
          <a:srcRect/>
          <a:stretch>
            <a:fillRect/>
          </a:stretch>
        </p:blipFill>
        <p:spPr bwMode="auto">
          <a:xfrm>
            <a:off x="6248400" y="2971800"/>
            <a:ext cx="838200" cy="533400"/>
          </a:xfrm>
          <a:prstGeom prst="rect">
            <a:avLst/>
          </a:prstGeom>
          <a:noFill/>
          <a:ln w="9525">
            <a:noFill/>
            <a:miter lim="800000"/>
            <a:headEnd/>
            <a:tailEnd/>
          </a:ln>
        </p:spPr>
      </p:pic>
      <p:sp>
        <p:nvSpPr>
          <p:cNvPr id="129" name="Ovale 128"/>
          <p:cNvSpPr/>
          <p:nvPr/>
        </p:nvSpPr>
        <p:spPr>
          <a:xfrm>
            <a:off x="63246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70" name="Picture 2"/>
          <p:cNvPicPr>
            <a:picLocks noChangeAspect="1" noChangeArrowheads="1"/>
          </p:cNvPicPr>
          <p:nvPr/>
        </p:nvPicPr>
        <p:blipFill>
          <a:blip r:embed="rId2" cstate="print"/>
          <a:srcRect/>
          <a:stretch>
            <a:fillRect/>
          </a:stretch>
        </p:blipFill>
        <p:spPr bwMode="auto">
          <a:xfrm>
            <a:off x="6248400" y="2438400"/>
            <a:ext cx="838200" cy="533400"/>
          </a:xfrm>
          <a:prstGeom prst="rect">
            <a:avLst/>
          </a:prstGeom>
          <a:noFill/>
          <a:ln w="9525">
            <a:noFill/>
            <a:miter lim="800000"/>
            <a:headEnd/>
            <a:tailEnd/>
          </a:ln>
        </p:spPr>
      </p:pic>
      <p:sp>
        <p:nvSpPr>
          <p:cNvPr id="131" name="Ovale 130"/>
          <p:cNvSpPr/>
          <p:nvPr/>
        </p:nvSpPr>
        <p:spPr>
          <a:xfrm>
            <a:off x="62484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72" name="Picture 2"/>
          <p:cNvPicPr>
            <a:picLocks noChangeAspect="1" noChangeArrowheads="1"/>
          </p:cNvPicPr>
          <p:nvPr/>
        </p:nvPicPr>
        <p:blipFill>
          <a:blip r:embed="rId2" cstate="print"/>
          <a:srcRect/>
          <a:stretch>
            <a:fillRect/>
          </a:stretch>
        </p:blipFill>
        <p:spPr bwMode="auto">
          <a:xfrm>
            <a:off x="6248400" y="1905000"/>
            <a:ext cx="838200" cy="533400"/>
          </a:xfrm>
          <a:prstGeom prst="rect">
            <a:avLst/>
          </a:prstGeom>
          <a:noFill/>
          <a:ln w="9525">
            <a:noFill/>
            <a:miter lim="800000"/>
            <a:headEnd/>
            <a:tailEnd/>
          </a:ln>
        </p:spPr>
      </p:pic>
      <p:sp>
        <p:nvSpPr>
          <p:cNvPr id="133" name="Ovale 132"/>
          <p:cNvSpPr/>
          <p:nvPr/>
        </p:nvSpPr>
        <p:spPr>
          <a:xfrm>
            <a:off x="63246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74" name="Picture 2"/>
          <p:cNvPicPr>
            <a:picLocks noChangeAspect="1" noChangeArrowheads="1"/>
          </p:cNvPicPr>
          <p:nvPr/>
        </p:nvPicPr>
        <p:blipFill>
          <a:blip r:embed="rId2" cstate="print"/>
          <a:srcRect/>
          <a:stretch>
            <a:fillRect/>
          </a:stretch>
        </p:blipFill>
        <p:spPr bwMode="auto">
          <a:xfrm>
            <a:off x="6248400" y="3505200"/>
            <a:ext cx="838200" cy="533400"/>
          </a:xfrm>
          <a:prstGeom prst="rect">
            <a:avLst/>
          </a:prstGeom>
          <a:noFill/>
          <a:ln w="9525">
            <a:noFill/>
            <a:miter lim="800000"/>
            <a:headEnd/>
            <a:tailEnd/>
          </a:ln>
        </p:spPr>
      </p:pic>
      <p:sp>
        <p:nvSpPr>
          <p:cNvPr id="135" name="Ovale 134"/>
          <p:cNvSpPr/>
          <p:nvPr/>
        </p:nvSpPr>
        <p:spPr>
          <a:xfrm>
            <a:off x="62484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76" name="Picture 2"/>
          <p:cNvPicPr>
            <a:picLocks noChangeAspect="1" noChangeArrowheads="1"/>
          </p:cNvPicPr>
          <p:nvPr/>
        </p:nvPicPr>
        <p:blipFill>
          <a:blip r:embed="rId2" cstate="print"/>
          <a:srcRect/>
          <a:stretch>
            <a:fillRect/>
          </a:stretch>
        </p:blipFill>
        <p:spPr bwMode="auto">
          <a:xfrm>
            <a:off x="6248400" y="5105400"/>
            <a:ext cx="838200" cy="533400"/>
          </a:xfrm>
          <a:prstGeom prst="rect">
            <a:avLst/>
          </a:prstGeom>
          <a:noFill/>
          <a:ln w="9525">
            <a:noFill/>
            <a:miter lim="800000"/>
            <a:headEnd/>
            <a:tailEnd/>
          </a:ln>
        </p:spPr>
      </p:pic>
      <p:sp>
        <p:nvSpPr>
          <p:cNvPr id="137" name="Ovale 136"/>
          <p:cNvSpPr/>
          <p:nvPr/>
        </p:nvSpPr>
        <p:spPr>
          <a:xfrm>
            <a:off x="63246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78" name="Picture 2"/>
          <p:cNvPicPr>
            <a:picLocks noChangeAspect="1" noChangeArrowheads="1"/>
          </p:cNvPicPr>
          <p:nvPr/>
        </p:nvPicPr>
        <p:blipFill>
          <a:blip r:embed="rId2" cstate="print"/>
          <a:srcRect/>
          <a:stretch>
            <a:fillRect/>
          </a:stretch>
        </p:blipFill>
        <p:spPr bwMode="auto">
          <a:xfrm>
            <a:off x="6248400" y="4572000"/>
            <a:ext cx="838200" cy="533400"/>
          </a:xfrm>
          <a:prstGeom prst="rect">
            <a:avLst/>
          </a:prstGeom>
          <a:noFill/>
          <a:ln w="9525">
            <a:noFill/>
            <a:miter lim="800000"/>
            <a:headEnd/>
            <a:tailEnd/>
          </a:ln>
        </p:spPr>
      </p:pic>
      <p:sp>
        <p:nvSpPr>
          <p:cNvPr id="139" name="Ovale 138"/>
          <p:cNvSpPr/>
          <p:nvPr/>
        </p:nvSpPr>
        <p:spPr>
          <a:xfrm>
            <a:off x="62484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80" name="Picture 2"/>
          <p:cNvPicPr>
            <a:picLocks noChangeAspect="1" noChangeArrowheads="1"/>
          </p:cNvPicPr>
          <p:nvPr/>
        </p:nvPicPr>
        <p:blipFill>
          <a:blip r:embed="rId2" cstate="print"/>
          <a:srcRect/>
          <a:stretch>
            <a:fillRect/>
          </a:stretch>
        </p:blipFill>
        <p:spPr bwMode="auto">
          <a:xfrm>
            <a:off x="6248400" y="4038600"/>
            <a:ext cx="838200" cy="533400"/>
          </a:xfrm>
          <a:prstGeom prst="rect">
            <a:avLst/>
          </a:prstGeom>
          <a:noFill/>
          <a:ln w="9525">
            <a:noFill/>
            <a:miter lim="800000"/>
            <a:headEnd/>
            <a:tailEnd/>
          </a:ln>
        </p:spPr>
      </p:pic>
      <p:sp>
        <p:nvSpPr>
          <p:cNvPr id="141" name="Ovale 140"/>
          <p:cNvSpPr/>
          <p:nvPr/>
        </p:nvSpPr>
        <p:spPr>
          <a:xfrm>
            <a:off x="63246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82" name="Picture 2"/>
          <p:cNvPicPr>
            <a:picLocks noChangeAspect="1" noChangeArrowheads="1"/>
          </p:cNvPicPr>
          <p:nvPr/>
        </p:nvPicPr>
        <p:blipFill>
          <a:blip r:embed="rId2" cstate="print"/>
          <a:srcRect/>
          <a:stretch>
            <a:fillRect/>
          </a:stretch>
        </p:blipFill>
        <p:spPr bwMode="auto">
          <a:xfrm>
            <a:off x="6248400" y="5638800"/>
            <a:ext cx="838200" cy="533400"/>
          </a:xfrm>
          <a:prstGeom prst="rect">
            <a:avLst/>
          </a:prstGeom>
          <a:noFill/>
          <a:ln w="9525">
            <a:noFill/>
            <a:miter lim="800000"/>
            <a:headEnd/>
            <a:tailEnd/>
          </a:ln>
        </p:spPr>
      </p:pic>
      <p:sp>
        <p:nvSpPr>
          <p:cNvPr id="143" name="Ovale 142"/>
          <p:cNvSpPr/>
          <p:nvPr/>
        </p:nvSpPr>
        <p:spPr>
          <a:xfrm>
            <a:off x="62484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84" name="Picture 2"/>
          <p:cNvPicPr>
            <a:picLocks noChangeAspect="1" noChangeArrowheads="1"/>
          </p:cNvPicPr>
          <p:nvPr/>
        </p:nvPicPr>
        <p:blipFill>
          <a:blip r:embed="rId2" cstate="print"/>
          <a:srcRect/>
          <a:stretch>
            <a:fillRect/>
          </a:stretch>
        </p:blipFill>
        <p:spPr bwMode="auto">
          <a:xfrm>
            <a:off x="6248400" y="1371600"/>
            <a:ext cx="838200" cy="533400"/>
          </a:xfrm>
          <a:prstGeom prst="rect">
            <a:avLst/>
          </a:prstGeom>
          <a:noFill/>
          <a:ln w="9525">
            <a:noFill/>
            <a:miter lim="800000"/>
            <a:headEnd/>
            <a:tailEnd/>
          </a:ln>
        </p:spPr>
      </p:pic>
      <p:sp>
        <p:nvSpPr>
          <p:cNvPr id="145" name="Ovale 144"/>
          <p:cNvSpPr/>
          <p:nvPr/>
        </p:nvSpPr>
        <p:spPr>
          <a:xfrm>
            <a:off x="63246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86" name="Picture 2"/>
          <p:cNvPicPr>
            <a:picLocks noChangeAspect="1" noChangeArrowheads="1"/>
          </p:cNvPicPr>
          <p:nvPr/>
        </p:nvPicPr>
        <p:blipFill>
          <a:blip r:embed="rId2" cstate="print"/>
          <a:srcRect/>
          <a:stretch>
            <a:fillRect/>
          </a:stretch>
        </p:blipFill>
        <p:spPr bwMode="auto">
          <a:xfrm>
            <a:off x="7086600" y="2971800"/>
            <a:ext cx="838200" cy="533400"/>
          </a:xfrm>
          <a:prstGeom prst="rect">
            <a:avLst/>
          </a:prstGeom>
          <a:noFill/>
          <a:ln w="9525">
            <a:noFill/>
            <a:miter lim="800000"/>
            <a:headEnd/>
            <a:tailEnd/>
          </a:ln>
        </p:spPr>
      </p:pic>
      <p:sp>
        <p:nvSpPr>
          <p:cNvPr id="147" name="Ovale 146"/>
          <p:cNvSpPr/>
          <p:nvPr/>
        </p:nvSpPr>
        <p:spPr>
          <a:xfrm>
            <a:off x="71628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88" name="Picture 2"/>
          <p:cNvPicPr>
            <a:picLocks noChangeAspect="1" noChangeArrowheads="1"/>
          </p:cNvPicPr>
          <p:nvPr/>
        </p:nvPicPr>
        <p:blipFill>
          <a:blip r:embed="rId2" cstate="print"/>
          <a:srcRect/>
          <a:stretch>
            <a:fillRect/>
          </a:stretch>
        </p:blipFill>
        <p:spPr bwMode="auto">
          <a:xfrm>
            <a:off x="7086600" y="2438400"/>
            <a:ext cx="838200" cy="533400"/>
          </a:xfrm>
          <a:prstGeom prst="rect">
            <a:avLst/>
          </a:prstGeom>
          <a:noFill/>
          <a:ln w="9525">
            <a:noFill/>
            <a:miter lim="800000"/>
            <a:headEnd/>
            <a:tailEnd/>
          </a:ln>
        </p:spPr>
      </p:pic>
      <p:sp>
        <p:nvSpPr>
          <p:cNvPr id="149" name="Ovale 148"/>
          <p:cNvSpPr/>
          <p:nvPr/>
        </p:nvSpPr>
        <p:spPr>
          <a:xfrm>
            <a:off x="70866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90" name="Picture 2"/>
          <p:cNvPicPr>
            <a:picLocks noChangeAspect="1" noChangeArrowheads="1"/>
          </p:cNvPicPr>
          <p:nvPr/>
        </p:nvPicPr>
        <p:blipFill>
          <a:blip r:embed="rId2" cstate="print"/>
          <a:srcRect/>
          <a:stretch>
            <a:fillRect/>
          </a:stretch>
        </p:blipFill>
        <p:spPr bwMode="auto">
          <a:xfrm>
            <a:off x="7086600" y="1905000"/>
            <a:ext cx="838200" cy="533400"/>
          </a:xfrm>
          <a:prstGeom prst="rect">
            <a:avLst/>
          </a:prstGeom>
          <a:noFill/>
          <a:ln w="9525">
            <a:noFill/>
            <a:miter lim="800000"/>
            <a:headEnd/>
            <a:tailEnd/>
          </a:ln>
        </p:spPr>
      </p:pic>
      <p:sp>
        <p:nvSpPr>
          <p:cNvPr id="151" name="Ovale 150"/>
          <p:cNvSpPr/>
          <p:nvPr/>
        </p:nvSpPr>
        <p:spPr>
          <a:xfrm>
            <a:off x="71628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92" name="Picture 2"/>
          <p:cNvPicPr>
            <a:picLocks noChangeAspect="1" noChangeArrowheads="1"/>
          </p:cNvPicPr>
          <p:nvPr/>
        </p:nvPicPr>
        <p:blipFill>
          <a:blip r:embed="rId2" cstate="print"/>
          <a:srcRect/>
          <a:stretch>
            <a:fillRect/>
          </a:stretch>
        </p:blipFill>
        <p:spPr bwMode="auto">
          <a:xfrm>
            <a:off x="7086600" y="3505200"/>
            <a:ext cx="838200" cy="533400"/>
          </a:xfrm>
          <a:prstGeom prst="rect">
            <a:avLst/>
          </a:prstGeom>
          <a:noFill/>
          <a:ln w="9525">
            <a:noFill/>
            <a:miter lim="800000"/>
            <a:headEnd/>
            <a:tailEnd/>
          </a:ln>
        </p:spPr>
      </p:pic>
      <p:sp>
        <p:nvSpPr>
          <p:cNvPr id="153" name="Ovale 152"/>
          <p:cNvSpPr/>
          <p:nvPr/>
        </p:nvSpPr>
        <p:spPr>
          <a:xfrm>
            <a:off x="70866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94" name="Picture 2"/>
          <p:cNvPicPr>
            <a:picLocks noChangeAspect="1" noChangeArrowheads="1"/>
          </p:cNvPicPr>
          <p:nvPr/>
        </p:nvPicPr>
        <p:blipFill>
          <a:blip r:embed="rId2" cstate="print"/>
          <a:srcRect/>
          <a:stretch>
            <a:fillRect/>
          </a:stretch>
        </p:blipFill>
        <p:spPr bwMode="auto">
          <a:xfrm>
            <a:off x="7086600" y="5105400"/>
            <a:ext cx="838200" cy="533400"/>
          </a:xfrm>
          <a:prstGeom prst="rect">
            <a:avLst/>
          </a:prstGeom>
          <a:noFill/>
          <a:ln w="9525">
            <a:noFill/>
            <a:miter lim="800000"/>
            <a:headEnd/>
            <a:tailEnd/>
          </a:ln>
        </p:spPr>
      </p:pic>
      <p:sp>
        <p:nvSpPr>
          <p:cNvPr id="155" name="Ovale 154"/>
          <p:cNvSpPr/>
          <p:nvPr/>
        </p:nvSpPr>
        <p:spPr>
          <a:xfrm>
            <a:off x="71628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96" name="Picture 2"/>
          <p:cNvPicPr>
            <a:picLocks noChangeAspect="1" noChangeArrowheads="1"/>
          </p:cNvPicPr>
          <p:nvPr/>
        </p:nvPicPr>
        <p:blipFill>
          <a:blip r:embed="rId2" cstate="print"/>
          <a:srcRect/>
          <a:stretch>
            <a:fillRect/>
          </a:stretch>
        </p:blipFill>
        <p:spPr bwMode="auto">
          <a:xfrm>
            <a:off x="7086600" y="4572000"/>
            <a:ext cx="838200" cy="533400"/>
          </a:xfrm>
          <a:prstGeom prst="rect">
            <a:avLst/>
          </a:prstGeom>
          <a:noFill/>
          <a:ln w="9525">
            <a:noFill/>
            <a:miter lim="800000"/>
            <a:headEnd/>
            <a:tailEnd/>
          </a:ln>
        </p:spPr>
      </p:pic>
      <p:sp>
        <p:nvSpPr>
          <p:cNvPr id="157" name="Ovale 156"/>
          <p:cNvSpPr/>
          <p:nvPr/>
        </p:nvSpPr>
        <p:spPr>
          <a:xfrm>
            <a:off x="70866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998" name="Picture 2"/>
          <p:cNvPicPr>
            <a:picLocks noChangeAspect="1" noChangeArrowheads="1"/>
          </p:cNvPicPr>
          <p:nvPr/>
        </p:nvPicPr>
        <p:blipFill>
          <a:blip r:embed="rId2" cstate="print"/>
          <a:srcRect/>
          <a:stretch>
            <a:fillRect/>
          </a:stretch>
        </p:blipFill>
        <p:spPr bwMode="auto">
          <a:xfrm>
            <a:off x="7086600" y="4038600"/>
            <a:ext cx="838200" cy="533400"/>
          </a:xfrm>
          <a:prstGeom prst="rect">
            <a:avLst/>
          </a:prstGeom>
          <a:noFill/>
          <a:ln w="9525">
            <a:noFill/>
            <a:miter lim="800000"/>
            <a:headEnd/>
            <a:tailEnd/>
          </a:ln>
        </p:spPr>
      </p:pic>
      <p:sp>
        <p:nvSpPr>
          <p:cNvPr id="159" name="Ovale 158"/>
          <p:cNvSpPr/>
          <p:nvPr/>
        </p:nvSpPr>
        <p:spPr>
          <a:xfrm>
            <a:off x="71628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00" name="Picture 2"/>
          <p:cNvPicPr>
            <a:picLocks noChangeAspect="1" noChangeArrowheads="1"/>
          </p:cNvPicPr>
          <p:nvPr/>
        </p:nvPicPr>
        <p:blipFill>
          <a:blip r:embed="rId2" cstate="print"/>
          <a:srcRect/>
          <a:stretch>
            <a:fillRect/>
          </a:stretch>
        </p:blipFill>
        <p:spPr bwMode="auto">
          <a:xfrm>
            <a:off x="7086600" y="5638800"/>
            <a:ext cx="838200" cy="533400"/>
          </a:xfrm>
          <a:prstGeom prst="rect">
            <a:avLst/>
          </a:prstGeom>
          <a:noFill/>
          <a:ln w="9525">
            <a:noFill/>
            <a:miter lim="800000"/>
            <a:headEnd/>
            <a:tailEnd/>
          </a:ln>
        </p:spPr>
      </p:pic>
      <p:sp>
        <p:nvSpPr>
          <p:cNvPr id="161" name="Ovale 160"/>
          <p:cNvSpPr/>
          <p:nvPr/>
        </p:nvSpPr>
        <p:spPr>
          <a:xfrm>
            <a:off x="70866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02" name="Picture 2"/>
          <p:cNvPicPr>
            <a:picLocks noChangeAspect="1" noChangeArrowheads="1"/>
          </p:cNvPicPr>
          <p:nvPr/>
        </p:nvPicPr>
        <p:blipFill>
          <a:blip r:embed="rId2" cstate="print"/>
          <a:srcRect/>
          <a:stretch>
            <a:fillRect/>
          </a:stretch>
        </p:blipFill>
        <p:spPr bwMode="auto">
          <a:xfrm>
            <a:off x="7086600" y="1371600"/>
            <a:ext cx="838200" cy="533400"/>
          </a:xfrm>
          <a:prstGeom prst="rect">
            <a:avLst/>
          </a:prstGeom>
          <a:noFill/>
          <a:ln w="9525">
            <a:noFill/>
            <a:miter lim="800000"/>
            <a:headEnd/>
            <a:tailEnd/>
          </a:ln>
        </p:spPr>
      </p:pic>
      <p:sp>
        <p:nvSpPr>
          <p:cNvPr id="163" name="Ovale 162"/>
          <p:cNvSpPr/>
          <p:nvPr/>
        </p:nvSpPr>
        <p:spPr>
          <a:xfrm>
            <a:off x="71628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04" name="Picture 2"/>
          <p:cNvPicPr>
            <a:picLocks noChangeAspect="1" noChangeArrowheads="1"/>
          </p:cNvPicPr>
          <p:nvPr/>
        </p:nvPicPr>
        <p:blipFill>
          <a:blip r:embed="rId2" cstate="print"/>
          <a:srcRect/>
          <a:stretch>
            <a:fillRect/>
          </a:stretch>
        </p:blipFill>
        <p:spPr bwMode="auto">
          <a:xfrm>
            <a:off x="7924800" y="2971800"/>
            <a:ext cx="838200" cy="533400"/>
          </a:xfrm>
          <a:prstGeom prst="rect">
            <a:avLst/>
          </a:prstGeom>
          <a:noFill/>
          <a:ln w="9525">
            <a:noFill/>
            <a:miter lim="800000"/>
            <a:headEnd/>
            <a:tailEnd/>
          </a:ln>
        </p:spPr>
      </p:pic>
      <p:sp>
        <p:nvSpPr>
          <p:cNvPr id="165" name="Ovale 164"/>
          <p:cNvSpPr/>
          <p:nvPr/>
        </p:nvSpPr>
        <p:spPr>
          <a:xfrm>
            <a:off x="8001000" y="3200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06" name="Picture 2"/>
          <p:cNvPicPr>
            <a:picLocks noChangeAspect="1" noChangeArrowheads="1"/>
          </p:cNvPicPr>
          <p:nvPr/>
        </p:nvPicPr>
        <p:blipFill>
          <a:blip r:embed="rId2" cstate="print"/>
          <a:srcRect/>
          <a:stretch>
            <a:fillRect/>
          </a:stretch>
        </p:blipFill>
        <p:spPr bwMode="auto">
          <a:xfrm>
            <a:off x="7924800" y="2438400"/>
            <a:ext cx="838200" cy="533400"/>
          </a:xfrm>
          <a:prstGeom prst="rect">
            <a:avLst/>
          </a:prstGeom>
          <a:noFill/>
          <a:ln w="9525">
            <a:noFill/>
            <a:miter lim="800000"/>
            <a:headEnd/>
            <a:tailEnd/>
          </a:ln>
        </p:spPr>
      </p:pic>
      <p:sp>
        <p:nvSpPr>
          <p:cNvPr id="167" name="Ovale 166"/>
          <p:cNvSpPr/>
          <p:nvPr/>
        </p:nvSpPr>
        <p:spPr>
          <a:xfrm>
            <a:off x="7924800" y="2667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08" name="Picture 2"/>
          <p:cNvPicPr>
            <a:picLocks noChangeAspect="1" noChangeArrowheads="1"/>
          </p:cNvPicPr>
          <p:nvPr/>
        </p:nvPicPr>
        <p:blipFill>
          <a:blip r:embed="rId2" cstate="print"/>
          <a:srcRect/>
          <a:stretch>
            <a:fillRect/>
          </a:stretch>
        </p:blipFill>
        <p:spPr bwMode="auto">
          <a:xfrm>
            <a:off x="7924800" y="1905000"/>
            <a:ext cx="838200" cy="533400"/>
          </a:xfrm>
          <a:prstGeom prst="rect">
            <a:avLst/>
          </a:prstGeom>
          <a:noFill/>
          <a:ln w="9525">
            <a:noFill/>
            <a:miter lim="800000"/>
            <a:headEnd/>
            <a:tailEnd/>
          </a:ln>
        </p:spPr>
      </p:pic>
      <p:sp>
        <p:nvSpPr>
          <p:cNvPr id="169" name="Ovale 168"/>
          <p:cNvSpPr/>
          <p:nvPr/>
        </p:nvSpPr>
        <p:spPr>
          <a:xfrm>
            <a:off x="8001000" y="2133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10" name="Picture 2"/>
          <p:cNvPicPr>
            <a:picLocks noChangeAspect="1" noChangeArrowheads="1"/>
          </p:cNvPicPr>
          <p:nvPr/>
        </p:nvPicPr>
        <p:blipFill>
          <a:blip r:embed="rId2" cstate="print"/>
          <a:srcRect/>
          <a:stretch>
            <a:fillRect/>
          </a:stretch>
        </p:blipFill>
        <p:spPr bwMode="auto">
          <a:xfrm>
            <a:off x="7924800" y="3505200"/>
            <a:ext cx="838200" cy="533400"/>
          </a:xfrm>
          <a:prstGeom prst="rect">
            <a:avLst/>
          </a:prstGeom>
          <a:noFill/>
          <a:ln w="9525">
            <a:noFill/>
            <a:miter lim="800000"/>
            <a:headEnd/>
            <a:tailEnd/>
          </a:ln>
        </p:spPr>
      </p:pic>
      <p:sp>
        <p:nvSpPr>
          <p:cNvPr id="171" name="Ovale 170"/>
          <p:cNvSpPr/>
          <p:nvPr/>
        </p:nvSpPr>
        <p:spPr>
          <a:xfrm>
            <a:off x="7924800" y="37338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12" name="Picture 2"/>
          <p:cNvPicPr>
            <a:picLocks noChangeAspect="1" noChangeArrowheads="1"/>
          </p:cNvPicPr>
          <p:nvPr/>
        </p:nvPicPr>
        <p:blipFill>
          <a:blip r:embed="rId2" cstate="print"/>
          <a:srcRect/>
          <a:stretch>
            <a:fillRect/>
          </a:stretch>
        </p:blipFill>
        <p:spPr bwMode="auto">
          <a:xfrm>
            <a:off x="7924800" y="5105400"/>
            <a:ext cx="838200" cy="533400"/>
          </a:xfrm>
          <a:prstGeom prst="rect">
            <a:avLst/>
          </a:prstGeom>
          <a:noFill/>
          <a:ln w="9525">
            <a:noFill/>
            <a:miter lim="800000"/>
            <a:headEnd/>
            <a:tailEnd/>
          </a:ln>
        </p:spPr>
      </p:pic>
      <p:sp>
        <p:nvSpPr>
          <p:cNvPr id="173" name="Ovale 172"/>
          <p:cNvSpPr/>
          <p:nvPr/>
        </p:nvSpPr>
        <p:spPr>
          <a:xfrm>
            <a:off x="8001000" y="53340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14" name="Picture 2"/>
          <p:cNvPicPr>
            <a:picLocks noChangeAspect="1" noChangeArrowheads="1"/>
          </p:cNvPicPr>
          <p:nvPr/>
        </p:nvPicPr>
        <p:blipFill>
          <a:blip r:embed="rId2" cstate="print"/>
          <a:srcRect/>
          <a:stretch>
            <a:fillRect/>
          </a:stretch>
        </p:blipFill>
        <p:spPr bwMode="auto">
          <a:xfrm>
            <a:off x="7924800" y="4572000"/>
            <a:ext cx="838200" cy="533400"/>
          </a:xfrm>
          <a:prstGeom prst="rect">
            <a:avLst/>
          </a:prstGeom>
          <a:noFill/>
          <a:ln w="9525">
            <a:noFill/>
            <a:miter lim="800000"/>
            <a:headEnd/>
            <a:tailEnd/>
          </a:ln>
        </p:spPr>
      </p:pic>
      <p:sp>
        <p:nvSpPr>
          <p:cNvPr id="175" name="Ovale 174"/>
          <p:cNvSpPr/>
          <p:nvPr/>
        </p:nvSpPr>
        <p:spPr>
          <a:xfrm>
            <a:off x="7924800" y="48006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16" name="Picture 2"/>
          <p:cNvPicPr>
            <a:picLocks noChangeAspect="1" noChangeArrowheads="1"/>
          </p:cNvPicPr>
          <p:nvPr/>
        </p:nvPicPr>
        <p:blipFill>
          <a:blip r:embed="rId2" cstate="print"/>
          <a:srcRect/>
          <a:stretch>
            <a:fillRect/>
          </a:stretch>
        </p:blipFill>
        <p:spPr bwMode="auto">
          <a:xfrm>
            <a:off x="7924800" y="4038600"/>
            <a:ext cx="838200" cy="533400"/>
          </a:xfrm>
          <a:prstGeom prst="rect">
            <a:avLst/>
          </a:prstGeom>
          <a:noFill/>
          <a:ln w="9525">
            <a:noFill/>
            <a:miter lim="800000"/>
            <a:headEnd/>
            <a:tailEnd/>
          </a:ln>
        </p:spPr>
      </p:pic>
      <p:sp>
        <p:nvSpPr>
          <p:cNvPr id="177" name="Ovale 176"/>
          <p:cNvSpPr/>
          <p:nvPr/>
        </p:nvSpPr>
        <p:spPr>
          <a:xfrm>
            <a:off x="8001000" y="4267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18" name="Picture 2"/>
          <p:cNvPicPr>
            <a:picLocks noChangeAspect="1" noChangeArrowheads="1"/>
          </p:cNvPicPr>
          <p:nvPr/>
        </p:nvPicPr>
        <p:blipFill>
          <a:blip r:embed="rId2" cstate="print"/>
          <a:srcRect/>
          <a:stretch>
            <a:fillRect/>
          </a:stretch>
        </p:blipFill>
        <p:spPr bwMode="auto">
          <a:xfrm>
            <a:off x="7924800" y="5638800"/>
            <a:ext cx="838200" cy="533400"/>
          </a:xfrm>
          <a:prstGeom prst="rect">
            <a:avLst/>
          </a:prstGeom>
          <a:noFill/>
          <a:ln w="9525">
            <a:noFill/>
            <a:miter lim="800000"/>
            <a:headEnd/>
            <a:tailEnd/>
          </a:ln>
        </p:spPr>
      </p:pic>
      <p:sp>
        <p:nvSpPr>
          <p:cNvPr id="179" name="Ovale 178"/>
          <p:cNvSpPr/>
          <p:nvPr/>
        </p:nvSpPr>
        <p:spPr>
          <a:xfrm>
            <a:off x="7924800" y="58674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020" name="Picture 2"/>
          <p:cNvPicPr>
            <a:picLocks noChangeAspect="1" noChangeArrowheads="1"/>
          </p:cNvPicPr>
          <p:nvPr/>
        </p:nvPicPr>
        <p:blipFill>
          <a:blip r:embed="rId2" cstate="print"/>
          <a:srcRect/>
          <a:stretch>
            <a:fillRect/>
          </a:stretch>
        </p:blipFill>
        <p:spPr bwMode="auto">
          <a:xfrm>
            <a:off x="7924800" y="1371600"/>
            <a:ext cx="838200" cy="533400"/>
          </a:xfrm>
          <a:prstGeom prst="rect">
            <a:avLst/>
          </a:prstGeom>
          <a:noFill/>
          <a:ln w="9525">
            <a:noFill/>
            <a:miter lim="800000"/>
            <a:headEnd/>
            <a:tailEnd/>
          </a:ln>
        </p:spPr>
      </p:pic>
      <p:sp>
        <p:nvSpPr>
          <p:cNvPr id="181" name="Ovale 180"/>
          <p:cNvSpPr/>
          <p:nvPr/>
        </p:nvSpPr>
        <p:spPr>
          <a:xfrm>
            <a:off x="8001000" y="1600200"/>
            <a:ext cx="187325"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022" name="Titolo 182"/>
          <p:cNvSpPr>
            <a:spLocks noGrp="1"/>
          </p:cNvSpPr>
          <p:nvPr>
            <p:ph type="title"/>
          </p:nvPr>
        </p:nvSpPr>
        <p:spPr>
          <a:xfrm>
            <a:off x="457200" y="274638"/>
            <a:ext cx="8229600" cy="1096962"/>
          </a:xfrm>
          <a:solidFill>
            <a:srgbClr val="FF0000"/>
          </a:solidFill>
        </p:spPr>
        <p:txBody>
          <a:bodyPr/>
          <a:lstStyle/>
          <a:p>
            <a:r>
              <a:rPr lang="it-IT" sz="2800" smtClean="0"/>
              <a:t>Ci vogliono 90 cucchiaini di farina per fare muovere forse qualche cellula nella mucosa intestinale</a:t>
            </a:r>
            <a:endParaRPr lang="en-GB" sz="28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6866" name="Titolo 1"/>
          <p:cNvSpPr>
            <a:spLocks noGrp="1"/>
          </p:cNvSpPr>
          <p:nvPr>
            <p:ph type="title"/>
          </p:nvPr>
        </p:nvSpPr>
        <p:spPr>
          <a:solidFill>
            <a:srgbClr val="FF0000"/>
          </a:solidFill>
        </p:spPr>
        <p:txBody>
          <a:bodyPr/>
          <a:lstStyle/>
          <a:p>
            <a:r>
              <a:rPr lang="it-IT" i="1" smtClean="0"/>
              <a:t>Vivere Felici Senza Glutine ! </a:t>
            </a:r>
            <a:endParaRPr lang="en-GB" i="1" smtClean="0"/>
          </a:p>
        </p:txBody>
      </p:sp>
      <p:pic>
        <p:nvPicPr>
          <p:cNvPr id="36867" name="Picture 2" descr="Scozia"/>
          <p:cNvPicPr>
            <a:picLocks noChangeAspect="1" noChangeArrowheads="1"/>
          </p:cNvPicPr>
          <p:nvPr/>
        </p:nvPicPr>
        <p:blipFill>
          <a:blip r:embed="rId2" cstate="print"/>
          <a:srcRect/>
          <a:stretch>
            <a:fillRect/>
          </a:stretch>
        </p:blipFill>
        <p:spPr bwMode="auto">
          <a:xfrm>
            <a:off x="1524000" y="2068513"/>
            <a:ext cx="5867400" cy="4246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613239" y="1131095"/>
            <a:ext cx="7886700" cy="758709"/>
          </a:xfrm>
          <a:solidFill>
            <a:srgbClr val="FFC000"/>
          </a:solidFill>
        </p:spPr>
        <p:txBody>
          <a:bodyPr/>
          <a:lstStyle/>
          <a:p>
            <a:r>
              <a:rPr lang="it-IT" altLang="it-IT" smtClean="0"/>
              <a:t>San Francesco parlava ai Lieviti ?</a:t>
            </a:r>
          </a:p>
        </p:txBody>
      </p:sp>
      <p:pic>
        <p:nvPicPr>
          <p:cNvPr id="29699" name="Picture 5" descr="sanFrancesc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354" y="2025093"/>
            <a:ext cx="2857500" cy="363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descr="2003359095403223933_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86051"/>
            <a:ext cx="2800350" cy="190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28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3736" name="Rectangle 8"/>
          <p:cNvSpPr>
            <a:spLocks noGrp="1" noChangeArrowheads="1"/>
          </p:cNvSpPr>
          <p:nvPr>
            <p:ph type="body" sz="half" idx="1"/>
          </p:nvPr>
        </p:nvSpPr>
        <p:spPr>
          <a:xfrm>
            <a:off x="1681250" y="569001"/>
            <a:ext cx="6115050" cy="1543050"/>
          </a:xfrm>
        </p:spPr>
        <p:txBody>
          <a:bodyPr/>
          <a:lstStyle/>
          <a:p>
            <a:pPr marL="0" indent="0">
              <a:buNone/>
            </a:pPr>
            <a:r>
              <a:rPr lang="it-IT" altLang="it-IT" b="1" dirty="0">
                <a:solidFill>
                  <a:srgbClr val="FFFFFF"/>
                </a:solidFill>
              </a:rPr>
              <a:t>La meccanizzazione e la produzione industriale di fertilizzanti e pesticidi contribuiscono alla crescita della produttività delle nuove varietà di grano migliorate geneticamente.</a:t>
            </a:r>
            <a:r>
              <a:rPr lang="it-IT" altLang="it-IT" b="1" dirty="0">
                <a:solidFill>
                  <a:srgbClr val="FFFF00"/>
                </a:solidFill>
              </a:rPr>
              <a:t> </a:t>
            </a:r>
          </a:p>
        </p:txBody>
      </p:sp>
      <p:grpSp>
        <p:nvGrpSpPr>
          <p:cNvPr id="73753" name="Group 25"/>
          <p:cNvGrpSpPr>
            <a:grpSpLocks/>
          </p:cNvGrpSpPr>
          <p:nvPr/>
        </p:nvGrpSpPr>
        <p:grpSpPr bwMode="auto">
          <a:xfrm>
            <a:off x="1763688" y="3631282"/>
            <a:ext cx="6268641" cy="3257550"/>
            <a:chOff x="432" y="1539"/>
            <a:chExt cx="5265" cy="2736"/>
          </a:xfrm>
        </p:grpSpPr>
        <p:pic>
          <p:nvPicPr>
            <p:cNvPr id="73748" name="Picture 20" descr="J:\meccanizzazione per triennale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 y="1920"/>
              <a:ext cx="2395" cy="1564"/>
            </a:xfrm>
            <a:prstGeom prst="rect">
              <a:avLst/>
            </a:prstGeom>
            <a:noFill/>
            <a:extLst>
              <a:ext uri="{909E8E84-426E-40DD-AFC4-6F175D3DCCD1}">
                <a14:hiddenFill xmlns:a14="http://schemas.microsoft.com/office/drawing/2010/main">
                  <a:solidFill>
                    <a:srgbClr val="FFFFFF"/>
                  </a:solidFill>
                </a14:hiddenFill>
              </a:ext>
            </a:extLst>
          </p:spPr>
        </p:pic>
        <p:grpSp>
          <p:nvGrpSpPr>
            <p:cNvPr id="73749" name="Group 21"/>
            <p:cNvGrpSpPr>
              <a:grpSpLocks/>
            </p:cNvGrpSpPr>
            <p:nvPr/>
          </p:nvGrpSpPr>
          <p:grpSpPr bwMode="auto">
            <a:xfrm>
              <a:off x="2793" y="1539"/>
              <a:ext cx="2904" cy="2736"/>
              <a:chOff x="2856" y="1584"/>
              <a:chExt cx="2904" cy="2736"/>
            </a:xfrm>
          </p:grpSpPr>
          <p:pic>
            <p:nvPicPr>
              <p:cNvPr id="73750" name="Picture 22" descr="J:\meccanizzazione per triennale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 y="3115"/>
                <a:ext cx="2352" cy="1205"/>
              </a:xfrm>
              <a:prstGeom prst="rect">
                <a:avLst/>
              </a:prstGeom>
              <a:noFill/>
              <a:extLst>
                <a:ext uri="{909E8E84-426E-40DD-AFC4-6F175D3DCCD1}">
                  <a14:hiddenFill xmlns:a14="http://schemas.microsoft.com/office/drawing/2010/main">
                    <a:solidFill>
                      <a:srgbClr val="FFFFFF"/>
                    </a:solidFill>
                  </a14:hiddenFill>
                </a:ext>
              </a:extLst>
            </p:spPr>
          </p:pic>
          <p:pic>
            <p:nvPicPr>
              <p:cNvPr id="73751" name="Picture 23" descr="J:\meccanizzazione per triennale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6" y="1584"/>
                <a:ext cx="2904" cy="15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752" name="Text Box 24"/>
          <p:cNvSpPr txBox="1">
            <a:spLocks noChangeArrowheads="1"/>
          </p:cNvSpPr>
          <p:nvPr/>
        </p:nvSpPr>
        <p:spPr bwMode="auto">
          <a:xfrm>
            <a:off x="1543050" y="15301"/>
            <a:ext cx="6286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1800" b="1" dirty="0">
                <a:solidFill>
                  <a:srgbClr val="FFFF00"/>
                </a:solidFill>
              </a:rPr>
              <a:t>Miglioramento genetico del grano: lo straordinario XX secolo</a:t>
            </a:r>
          </a:p>
        </p:txBody>
      </p:sp>
    </p:spTree>
    <p:extLst>
      <p:ext uri="{BB962C8B-B14F-4D97-AF65-F5344CB8AC3E}">
        <p14:creationId xmlns:p14="http://schemas.microsoft.com/office/powerpoint/2010/main" val="24617463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362164" y="1131094"/>
            <a:ext cx="8153186" cy="754856"/>
          </a:xfrm>
          <a:solidFill>
            <a:srgbClr val="92D050"/>
          </a:solidFill>
        </p:spPr>
        <p:txBody>
          <a:bodyPr/>
          <a:lstStyle/>
          <a:p>
            <a:r>
              <a:rPr lang="it-IT" altLang="it-IT" sz="3000" dirty="0"/>
              <a:t>Il </a:t>
            </a:r>
            <a:r>
              <a:rPr lang="it-IT" altLang="it-IT" sz="3000" dirty="0" err="1"/>
              <a:t>Criscito</a:t>
            </a:r>
            <a:r>
              <a:rPr lang="it-IT" altLang="it-IT" sz="3000" dirty="0"/>
              <a:t> del Lattobacillo ‘San </a:t>
            </a:r>
            <a:r>
              <a:rPr lang="it-IT" altLang="it-IT" sz="3000" dirty="0" err="1"/>
              <a:t>Franciscanensis</a:t>
            </a:r>
            <a:r>
              <a:rPr lang="it-IT" altLang="it-IT" sz="3000" dirty="0"/>
              <a:t>’</a:t>
            </a:r>
          </a:p>
        </p:txBody>
      </p:sp>
      <p:pic>
        <p:nvPicPr>
          <p:cNvPr id="30723" name="Picture 5" descr="ciabatta_veloc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88595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descr="1604284886_e167a103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943100"/>
            <a:ext cx="291465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flora-batte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1" y="4343401"/>
            <a:ext cx="1321594"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descr="Mastocina%20con%20granuli%20istam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186237"/>
            <a:ext cx="14287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3" descr="RAPD_PCR_lattobacil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4413648"/>
            <a:ext cx="2171700" cy="121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48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nvPr>
        </p:nvGraphicFramePr>
        <p:xfrm>
          <a:off x="1407319" y="988247"/>
          <a:ext cx="3071813" cy="2497931"/>
        </p:xfrm>
        <a:graphic>
          <a:graphicData uri="http://schemas.openxmlformats.org/presentationml/2006/ole">
            <mc:AlternateContent xmlns:mc="http://schemas.openxmlformats.org/markup-compatibility/2006">
              <mc:Choice xmlns:v="urn:schemas-microsoft-com:vml" Requires="v">
                <p:oleObj spid="_x0000_s242701" name="Immagine bitmap" r:id="rId3" imgW="3371429" imgH="2752381" progId="Paint.Picture">
                  <p:embed/>
                </p:oleObj>
              </mc:Choice>
              <mc:Fallback>
                <p:oleObj name="Immagine bitmap" r:id="rId3" imgW="3371429" imgH="2752381" progId="Paint.Picture">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319" y="988247"/>
                        <a:ext cx="3071813" cy="249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5" name="Picture 4" descr="http://www.collevento.it/images/p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297180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CasellaDiTesto 3"/>
          <p:cNvSpPr txBox="1">
            <a:spLocks noChangeArrowheads="1"/>
          </p:cNvSpPr>
          <p:nvPr/>
        </p:nvSpPr>
        <p:spPr bwMode="auto">
          <a:xfrm>
            <a:off x="416103" y="3714750"/>
            <a:ext cx="4392203" cy="230832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eaLnBrk="1" hangingPunct="1"/>
            <a:r>
              <a:rPr lang="it-IT" altLang="it-IT" dirty="0"/>
              <a:t>Abbiamo prodotto, dopo 6 anni di fallimenti, una farina di grano con meno di 6 </a:t>
            </a:r>
            <a:r>
              <a:rPr lang="it-IT" altLang="it-IT" dirty="0" err="1"/>
              <a:t>ppm</a:t>
            </a:r>
            <a:r>
              <a:rPr lang="it-IT" altLang="it-IT" dirty="0"/>
              <a:t> di glutine !</a:t>
            </a:r>
          </a:p>
          <a:p>
            <a:pPr eaLnBrk="1" hangingPunct="1"/>
            <a:endParaRPr lang="it-IT" altLang="it-IT" dirty="0"/>
          </a:p>
          <a:p>
            <a:pPr eaLnBrk="1" hangingPunct="1"/>
            <a:r>
              <a:rPr lang="it-IT" altLang="it-IT" dirty="0"/>
              <a:t>Secondo la tradizione , facendo poi biscotti, pasta, panini ecc. </a:t>
            </a:r>
          </a:p>
        </p:txBody>
      </p:sp>
    </p:spTree>
    <p:extLst>
      <p:ext uri="{BB962C8B-B14F-4D97-AF65-F5344CB8AC3E}">
        <p14:creationId xmlns:p14="http://schemas.microsoft.com/office/powerpoint/2010/main" val="2935879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285875" y="99739"/>
            <a:ext cx="6515100" cy="15327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just" eaLnBrk="1" hangingPunct="1">
              <a:lnSpc>
                <a:spcPct val="130000"/>
              </a:lnSpc>
            </a:pPr>
            <a:r>
              <a:rPr lang="en-GB" altLang="it-IT" sz="1800" dirty="0" err="1">
                <a:latin typeface="Comic Sans MS" panose="030F0702030302020204" pitchFamily="66" charset="0"/>
                <a:ea typeface="Arial Unicode MS" pitchFamily="34" charset="-128"/>
              </a:rPr>
              <a:t>Gobetti</a:t>
            </a:r>
            <a:r>
              <a:rPr lang="en-GB" altLang="it-IT" sz="1800" dirty="0">
                <a:latin typeface="Comic Sans MS" panose="030F0702030302020204" pitchFamily="66" charset="0"/>
                <a:ea typeface="Arial Unicode MS" pitchFamily="34" charset="-128"/>
              </a:rPr>
              <a:t> et al described the hydrolysis of various gliadin Pro-rich peptides, including the 33-mer, by lactobacilli from natural sourdoughs yeast, that were able to induce an almost complete hydrolysis of the gliadin peptides.</a:t>
            </a:r>
            <a:endParaRPr lang="it-IT" altLang="it-IT" sz="1800" dirty="0">
              <a:latin typeface="Comic Sans MS" panose="030F0702030302020204" pitchFamily="66" charset="0"/>
            </a:endParaRPr>
          </a:p>
        </p:txBody>
      </p:sp>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080" y="1771650"/>
            <a:ext cx="1663303" cy="3200400"/>
          </a:xfrm>
          <a:prstGeom prst="rect">
            <a:avLst/>
          </a:prstGeom>
          <a:noFill/>
          <a:ln w="476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075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1" y="1771650"/>
            <a:ext cx="1822847" cy="1525191"/>
          </a:xfrm>
          <a:prstGeom prst="rect">
            <a:avLst/>
          </a:prstGeom>
          <a:noFill/>
          <a:ln w="476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075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0" y="3371851"/>
            <a:ext cx="1828800" cy="1554956"/>
          </a:xfrm>
          <a:prstGeom prst="rect">
            <a:avLst/>
          </a:prstGeom>
          <a:noFill/>
          <a:ln w="4762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107526" name="Rectangle 6"/>
          <p:cNvSpPr>
            <a:spLocks noChangeArrowheads="1"/>
          </p:cNvSpPr>
          <p:nvPr/>
        </p:nvSpPr>
        <p:spPr bwMode="auto">
          <a:xfrm>
            <a:off x="1200150" y="5600700"/>
            <a:ext cx="668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just" eaLnBrk="1" hangingPunct="1"/>
            <a:r>
              <a:rPr lang="en-GB" altLang="it-IT" sz="900" b="1" i="1">
                <a:solidFill>
                  <a:schemeClr val="accent1"/>
                </a:solidFill>
                <a:latin typeface="Comic Sans MS" panose="030F0702030302020204" pitchFamily="66" charset="0"/>
                <a:ea typeface="Arial Unicode MS" pitchFamily="34" charset="-128"/>
              </a:rPr>
              <a:t>Di Cagno et al. Sourdough Bread Made from Wheat and Nontoxic Flours and Started with Selected Lactobacilli Is Tolerated in Celiac Sprue Patients. </a:t>
            </a:r>
            <a:r>
              <a:rPr lang="fr-FR" altLang="it-IT" sz="900" b="1" i="1">
                <a:solidFill>
                  <a:schemeClr val="accent1"/>
                </a:solidFill>
                <a:latin typeface="Comic Sans MS" panose="030F0702030302020204" pitchFamily="66" charset="0"/>
                <a:cs typeface="Times New Roman" panose="02020603050405020304" pitchFamily="18" charset="0"/>
              </a:rPr>
              <a:t>Appl Environ Microbiol. </a:t>
            </a:r>
            <a:r>
              <a:rPr lang="it-IT" altLang="it-IT" sz="900" b="1" i="1">
                <a:solidFill>
                  <a:schemeClr val="accent1"/>
                </a:solidFill>
                <a:latin typeface="Comic Sans MS" panose="030F0702030302020204" pitchFamily="66" charset="0"/>
                <a:cs typeface="Times New Roman" panose="02020603050405020304" pitchFamily="18" charset="0"/>
              </a:rPr>
              <a:t>2004 Feb;70(2):1088-1096.</a:t>
            </a:r>
            <a:r>
              <a:rPr lang="it-IT" altLang="it-IT" sz="900" b="1" i="1">
                <a:solidFill>
                  <a:srgbClr val="00FF00"/>
                </a:solidFill>
                <a:latin typeface="Comic Sans MS" panose="030F0702030302020204" pitchFamily="66" charset="0"/>
              </a:rPr>
              <a:t> </a:t>
            </a:r>
          </a:p>
        </p:txBody>
      </p:sp>
      <p:sp>
        <p:nvSpPr>
          <p:cNvPr id="107527" name="Text Box 7"/>
          <p:cNvSpPr txBox="1">
            <a:spLocks noChangeArrowheads="1"/>
          </p:cNvSpPr>
          <p:nvPr/>
        </p:nvSpPr>
        <p:spPr bwMode="auto">
          <a:xfrm>
            <a:off x="1428750" y="5055395"/>
            <a:ext cx="2343150" cy="438582"/>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just" eaLnBrk="1" hangingPunct="1"/>
            <a:r>
              <a:rPr lang="it-IT" altLang="it-IT" sz="750" b="1" i="1">
                <a:latin typeface="Comic Sans MS" panose="030F0702030302020204" pitchFamily="66" charset="0"/>
              </a:rPr>
              <a:t>Hydrolysis of peptides by pooled cells (109 CFU/ml) and CE (2.42 mg of protein/ml) of the four selected lactobacilli. </a:t>
            </a:r>
          </a:p>
        </p:txBody>
      </p:sp>
      <p:sp>
        <p:nvSpPr>
          <p:cNvPr id="107528" name="Text Box 8"/>
          <p:cNvSpPr txBox="1">
            <a:spLocks noChangeArrowheads="1"/>
          </p:cNvSpPr>
          <p:nvPr/>
        </p:nvSpPr>
        <p:spPr bwMode="auto">
          <a:xfrm>
            <a:off x="4743450" y="5029201"/>
            <a:ext cx="2743200" cy="438582"/>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just" eaLnBrk="1" hangingPunct="1"/>
            <a:r>
              <a:rPr lang="it-IT" altLang="it-IT" sz="750" b="1" i="1">
                <a:latin typeface="Comic Sans MS" panose="030F0702030302020204" pitchFamily="66" charset="0"/>
              </a:rPr>
              <a:t>Analysis of the prolamin protein fractions of different doughs made of a mixture of wheat (30%), oat (10%), millet (40%), and buckwheat (20%) flours</a:t>
            </a:r>
          </a:p>
        </p:txBody>
      </p:sp>
      <p:sp>
        <p:nvSpPr>
          <p:cNvPr id="9" name="Segnaposto piè di pagina 8"/>
          <p:cNvSpPr>
            <a:spLocks noGrp="1"/>
          </p:cNvSpPr>
          <p:nvPr>
            <p:ph type="ftr" sz="quarter" idx="11"/>
          </p:nvPr>
        </p:nvSpPr>
        <p:spPr/>
        <p:txBody>
          <a:bodyPr/>
          <a:lstStyle/>
          <a:p>
            <a:pPr>
              <a:defRPr/>
            </a:pPr>
            <a:r>
              <a:rPr lang="en-US" altLang="en-US"/>
              <a:t>European Laboratory for Food Induced Research Federico II</a:t>
            </a:r>
            <a:endParaRPr lang="it-IT" altLang="en-US"/>
          </a:p>
        </p:txBody>
      </p:sp>
    </p:spTree>
    <p:extLst>
      <p:ext uri="{BB962C8B-B14F-4D97-AF65-F5344CB8AC3E}">
        <p14:creationId xmlns:p14="http://schemas.microsoft.com/office/powerpoint/2010/main" val="401384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p:cNvSpPr>
          <p:nvPr>
            <p:ph type="title"/>
          </p:nvPr>
        </p:nvSpPr>
        <p:spPr>
          <a:solidFill>
            <a:srgbClr val="FFFF00"/>
          </a:solidFill>
        </p:spPr>
        <p:txBody>
          <a:bodyPr/>
          <a:lstStyle/>
          <a:p>
            <a:r>
              <a:rPr lang="it-IT" altLang="it-IT" sz="2700"/>
              <a:t>Infiltrazione Intraepiteliale CD3 Prima e dopo il Glutine Predigerito al 95%</a:t>
            </a:r>
          </a:p>
        </p:txBody>
      </p:sp>
      <p:pic>
        <p:nvPicPr>
          <p:cNvPr id="32771" name="Picture 5" descr="Fig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174081"/>
            <a:ext cx="3257550" cy="318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Fig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700" y="2171700"/>
            <a:ext cx="3543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p:cNvSpPr>
          <p:nvPr>
            <p:ph type="title"/>
          </p:nvPr>
        </p:nvSpPr>
        <p:spPr>
          <a:solidFill>
            <a:srgbClr val="FFFF00"/>
          </a:solidFill>
        </p:spPr>
        <p:txBody>
          <a:bodyPr/>
          <a:lstStyle/>
          <a:p>
            <a:r>
              <a:rPr lang="it-IT" altLang="it-IT" sz="2700"/>
              <a:t>Infiltrazione Intraepiteliale CD3 Prima e dopo il Glutine Trattato</a:t>
            </a:r>
          </a:p>
        </p:txBody>
      </p:sp>
      <p:pic>
        <p:nvPicPr>
          <p:cNvPr id="33795" name="Picture 5"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31256"/>
            <a:ext cx="3429000" cy="271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Fig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00301"/>
            <a:ext cx="3429000" cy="274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59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p:cNvSpPr>
            <a:spLocks noGrp="1"/>
          </p:cNvSpPr>
          <p:nvPr>
            <p:ph type="title" idx="4294967295"/>
          </p:nvPr>
        </p:nvSpPr>
        <p:spPr>
          <a:solidFill>
            <a:srgbClr val="FFFF00"/>
          </a:solidFill>
        </p:spPr>
        <p:txBody>
          <a:bodyPr/>
          <a:lstStyle/>
          <a:p>
            <a:r>
              <a:rPr lang="it-IT" altLang="it-IT" sz="2400"/>
              <a:t>Mucosa Intestinale prima e dopo 90 giorni di biscotti di grano trattato</a:t>
            </a:r>
          </a:p>
        </p:txBody>
      </p:sp>
      <p:sp>
        <p:nvSpPr>
          <p:cNvPr id="3" name="Segnaposto piè di pagina 2"/>
          <p:cNvSpPr txBox="1">
            <a:spLocks noGrp="1"/>
          </p:cNvSpPr>
          <p:nvPr/>
        </p:nvSpPr>
        <p:spPr>
          <a:xfrm>
            <a:off x="3486150" y="5624514"/>
            <a:ext cx="2171700" cy="273844"/>
          </a:xfrm>
          <a:prstGeom prst="rect">
            <a:avLst/>
          </a:prstGeom>
          <a:noFill/>
        </p:spPr>
        <p:txBody>
          <a:bodyPr anchor="ctr"/>
          <a:lstStyle/>
          <a:p>
            <a:pPr algn="ctr">
              <a:defRPr/>
            </a:pPr>
            <a:r>
              <a:rPr lang="en-US" altLang="en-US" sz="900">
                <a:solidFill>
                  <a:schemeClr val="tx1">
                    <a:tint val="75000"/>
                  </a:schemeClr>
                </a:solidFill>
                <a:latin typeface="Bradley Hand ITC" pitchFamily="66" charset="0"/>
              </a:rPr>
              <a:t>European Laboratory for Food Induced Research Federico II</a:t>
            </a:r>
            <a:endParaRPr lang="it-IT" altLang="en-US" sz="900">
              <a:solidFill>
                <a:schemeClr val="tx1">
                  <a:tint val="75000"/>
                </a:schemeClr>
              </a:solidFill>
              <a:latin typeface="Bradley Hand ITC" pitchFamily="66" charset="0"/>
            </a:endParaRPr>
          </a:p>
        </p:txBody>
      </p:sp>
      <p:pic>
        <p:nvPicPr>
          <p:cNvPr id="34820" name="Picture 2" descr="H:\celiachia\chito\R.R T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28850"/>
            <a:ext cx="2743200" cy="355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descr="H:\celiachia\chito\R. R. T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850" y="2286000"/>
            <a:ext cx="3028950" cy="349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21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txBox="1">
            <a:spLocks noGrp="1"/>
          </p:cNvSpPr>
          <p:nvPr/>
        </p:nvSpPr>
        <p:spPr>
          <a:xfrm>
            <a:off x="3486150" y="5624514"/>
            <a:ext cx="2171700" cy="273844"/>
          </a:xfrm>
          <a:prstGeom prst="rect">
            <a:avLst/>
          </a:prstGeom>
          <a:noFill/>
        </p:spPr>
        <p:txBody>
          <a:bodyPr anchor="ctr"/>
          <a:lstStyle/>
          <a:p>
            <a:pPr algn="ctr">
              <a:defRPr/>
            </a:pPr>
            <a:r>
              <a:rPr lang="en-US" altLang="en-US" sz="900">
                <a:solidFill>
                  <a:schemeClr val="tx1">
                    <a:tint val="75000"/>
                  </a:schemeClr>
                </a:solidFill>
                <a:latin typeface="Bradley Hand ITC" pitchFamily="66" charset="0"/>
              </a:rPr>
              <a:t>European Laboratory for Food Induced Research Federico II</a:t>
            </a:r>
            <a:endParaRPr lang="it-IT" altLang="en-US" sz="900">
              <a:solidFill>
                <a:schemeClr val="tx1">
                  <a:tint val="75000"/>
                </a:schemeClr>
              </a:solidFill>
              <a:latin typeface="Bradley Hand ITC" pitchFamily="66" charset="0"/>
            </a:endParaRPr>
          </a:p>
        </p:txBody>
      </p:sp>
      <p:sp>
        <p:nvSpPr>
          <p:cNvPr id="35843" name="Titolo 1"/>
          <p:cNvSpPr>
            <a:spLocks noGrp="1"/>
          </p:cNvSpPr>
          <p:nvPr>
            <p:ph type="title" idx="4294967295"/>
          </p:nvPr>
        </p:nvSpPr>
        <p:spPr>
          <a:solidFill>
            <a:srgbClr val="FFFF00"/>
          </a:solidFill>
        </p:spPr>
        <p:txBody>
          <a:bodyPr/>
          <a:lstStyle/>
          <a:p>
            <a:r>
              <a:rPr lang="it-IT" altLang="it-IT" sz="2400"/>
              <a:t>Mucosa Intestinale prima e dopo 90 giorni di biscotti di grano trattato</a:t>
            </a:r>
          </a:p>
        </p:txBody>
      </p:sp>
      <p:pic>
        <p:nvPicPr>
          <p:cNvPr id="35844" name="Picture 2" descr="H:\celiachia\chito\I.I. T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06228"/>
            <a:ext cx="28575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descr="H:\celiachia\chito\I. C. T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28850"/>
            <a:ext cx="2971800" cy="355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72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idx="4294967295"/>
          </p:nvPr>
        </p:nvSpPr>
        <p:spPr>
          <a:xfrm>
            <a:off x="1543050" y="971551"/>
            <a:ext cx="6172200" cy="854869"/>
          </a:xfrm>
          <a:solidFill>
            <a:srgbClr val="FF0000"/>
          </a:solidFill>
        </p:spPr>
        <p:txBody>
          <a:bodyPr/>
          <a:lstStyle/>
          <a:p>
            <a:pPr eaLnBrk="1" hangingPunct="1"/>
            <a:r>
              <a:rPr lang="it-IT" altLang="it-IT" sz="3600" b="1">
                <a:solidFill>
                  <a:srgbClr val="66FF33"/>
                </a:solidFill>
                <a:latin typeface="Times New Roman" panose="02020603050405020304" pitchFamily="18" charset="0"/>
              </a:rPr>
              <a:t>CONCLUSIONI</a:t>
            </a:r>
          </a:p>
        </p:txBody>
      </p:sp>
      <p:sp>
        <p:nvSpPr>
          <p:cNvPr id="5" name="CasellaDiTesto 4"/>
          <p:cNvSpPr txBox="1">
            <a:spLocks noChangeArrowheads="1"/>
          </p:cNvSpPr>
          <p:nvPr/>
        </p:nvSpPr>
        <p:spPr bwMode="auto">
          <a:xfrm>
            <a:off x="1518049" y="1875235"/>
            <a:ext cx="6268640" cy="646331"/>
          </a:xfrm>
          <a:prstGeom prst="rect">
            <a:avLst/>
          </a:prstGeom>
          <a:solidFill>
            <a:srgbClr val="FFCC00"/>
          </a:solidFill>
          <a:ln w="9525">
            <a:solidFill>
              <a:schemeClr val="bg1"/>
            </a:solidFill>
            <a:miter lim="800000"/>
            <a:headEnd/>
            <a:tailEnd/>
          </a:ln>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eaLnBrk="1" hangingPunct="1"/>
            <a:r>
              <a:rPr lang="it-IT" altLang="it-IT" sz="1800" b="1">
                <a:latin typeface="MS Gothic" panose="020B0609070205080204" pitchFamily="49" charset="-128"/>
              </a:rPr>
              <a:t>Siamo riusciti ad ottenere una buona farina dopo aver distrutto il glutine</a:t>
            </a:r>
          </a:p>
        </p:txBody>
      </p:sp>
      <p:sp>
        <p:nvSpPr>
          <p:cNvPr id="6" name="CasellaDiTesto 5"/>
          <p:cNvSpPr txBox="1">
            <a:spLocks noChangeArrowheads="1"/>
          </p:cNvSpPr>
          <p:nvPr/>
        </p:nvSpPr>
        <p:spPr bwMode="auto">
          <a:xfrm>
            <a:off x="1518049" y="2937272"/>
            <a:ext cx="6268640" cy="1061829"/>
          </a:xfrm>
          <a:prstGeom prst="rect">
            <a:avLst/>
          </a:prstGeom>
          <a:solidFill>
            <a:schemeClr val="accent1"/>
          </a:solidFill>
          <a:ln w="9525">
            <a:solidFill>
              <a:schemeClr val="bg1"/>
            </a:solidFill>
            <a:miter lim="800000"/>
            <a:headEnd/>
            <a:tailEnd/>
          </a:ln>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just" eaLnBrk="1" hangingPunct="1"/>
            <a:r>
              <a:rPr lang="it-IT" altLang="it-IT" sz="2100">
                <a:solidFill>
                  <a:srgbClr val="000066"/>
                </a:solidFill>
                <a:latin typeface="Berlin Sans FB" panose="020E0602020502020306" pitchFamily="34" charset="0"/>
              </a:rPr>
              <a:t>La fermentazione con il lievito del ‘criscito’ San Franciscanensis ha ridotto il glutine sotto le tracce tossiche(&lt;20 ppm).</a:t>
            </a:r>
          </a:p>
        </p:txBody>
      </p:sp>
      <p:sp>
        <p:nvSpPr>
          <p:cNvPr id="7" name="CasellaDiTesto 6"/>
          <p:cNvSpPr txBox="1">
            <a:spLocks noChangeArrowheads="1"/>
          </p:cNvSpPr>
          <p:nvPr/>
        </p:nvSpPr>
        <p:spPr bwMode="auto">
          <a:xfrm>
            <a:off x="1494236" y="4455320"/>
            <a:ext cx="6322219" cy="923330"/>
          </a:xfrm>
          <a:prstGeom prst="rect">
            <a:avLst/>
          </a:prstGeom>
          <a:solidFill>
            <a:schemeClr val="accent2"/>
          </a:solidFill>
          <a:ln w="28575">
            <a:solidFill>
              <a:schemeClr val="bg1"/>
            </a:solidFill>
            <a:miter lim="800000"/>
            <a:headEnd/>
            <a:tailEnd/>
          </a:ln>
        </p:spPr>
        <p:txBody>
          <a:bodyPr>
            <a:spAutoFit/>
          </a:bodyPr>
          <a:lstStyle>
            <a:lvl1pPr eaLnBrk="0" hangingPunct="0">
              <a:defRPr>
                <a:solidFill>
                  <a:schemeClr val="tx1"/>
                </a:solidFill>
                <a:latin typeface="Arial Narrow" panose="020B0606020202030204" pitchFamily="34" charset="0"/>
              </a:defRPr>
            </a:lvl1pPr>
            <a:lvl2pPr marL="742950" indent="-285750" eaLnBrk="0" hangingPunct="0">
              <a:defRPr>
                <a:solidFill>
                  <a:schemeClr val="tx1"/>
                </a:solidFill>
                <a:latin typeface="Arial Narrow" panose="020B0606020202030204" pitchFamily="34" charset="0"/>
              </a:defRPr>
            </a:lvl2pPr>
            <a:lvl3pPr marL="1143000" indent="-228600" eaLnBrk="0" hangingPunct="0">
              <a:defRPr>
                <a:solidFill>
                  <a:schemeClr val="tx1"/>
                </a:solidFill>
                <a:latin typeface="Arial Narrow" panose="020B0606020202030204" pitchFamily="34" charset="0"/>
              </a:defRPr>
            </a:lvl3pPr>
            <a:lvl4pPr marL="1600200" indent="-228600" eaLnBrk="0" hangingPunct="0">
              <a:defRPr>
                <a:solidFill>
                  <a:schemeClr val="tx1"/>
                </a:solidFill>
                <a:latin typeface="Arial Narrow" panose="020B0606020202030204" pitchFamily="34" charset="0"/>
              </a:defRPr>
            </a:lvl4pPr>
            <a:lvl5pPr marL="2057400" indent="-228600" eaLnBrk="0" hangingPunct="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pPr algn="just" eaLnBrk="1" hangingPunct="1"/>
            <a:r>
              <a:rPr lang="it-IT" altLang="it-IT" sz="1800" b="1">
                <a:solidFill>
                  <a:schemeClr val="bg1"/>
                </a:solidFill>
              </a:rPr>
              <a:t>Pane e biscotti fatti con questa farina non hanno prodotto alcun danno a pazienti che li hanno mangiato per 60 giorni in dosi abbondanti</a:t>
            </a:r>
          </a:p>
        </p:txBody>
      </p:sp>
      <p:sp>
        <p:nvSpPr>
          <p:cNvPr id="8" name="Segnaposto piè di pagina 7"/>
          <p:cNvSpPr>
            <a:spLocks noGrp="1"/>
          </p:cNvSpPr>
          <p:nvPr>
            <p:ph type="ftr" sz="quarter" idx="11"/>
          </p:nvPr>
        </p:nvSpPr>
        <p:spPr/>
        <p:txBody>
          <a:bodyPr/>
          <a:lstStyle/>
          <a:p>
            <a:pPr>
              <a:defRPr/>
            </a:pPr>
            <a:r>
              <a:rPr lang="en-US" altLang="en-US"/>
              <a:t>European Laboratory for Food Induced Research Federico II</a:t>
            </a:r>
            <a:endParaRPr lang="it-IT" altLang="en-US"/>
          </a:p>
        </p:txBody>
      </p:sp>
    </p:spTree>
    <p:extLst>
      <p:ext uri="{BB962C8B-B14F-4D97-AF65-F5344CB8AC3E}">
        <p14:creationId xmlns:p14="http://schemas.microsoft.com/office/powerpoint/2010/main" val="2555744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5058" name="Titolo 1"/>
          <p:cNvSpPr>
            <a:spLocks noGrp="1"/>
          </p:cNvSpPr>
          <p:nvPr>
            <p:ph type="title"/>
          </p:nvPr>
        </p:nvSpPr>
        <p:spPr>
          <a:xfrm>
            <a:off x="304800" y="274638"/>
            <a:ext cx="8686800" cy="1020762"/>
          </a:xfrm>
          <a:solidFill>
            <a:srgbClr val="FFFF00"/>
          </a:solidFill>
        </p:spPr>
        <p:txBody>
          <a:bodyPr/>
          <a:lstStyle/>
          <a:p>
            <a:r>
              <a:rPr lang="it-IT" smtClean="0"/>
              <a:t>Tutta Farina di grano, non tossica !</a:t>
            </a:r>
            <a:endParaRPr lang="en-US" smtClean="0"/>
          </a:p>
        </p:txBody>
      </p:sp>
      <p:sp>
        <p:nvSpPr>
          <p:cNvPr id="3" name="Segnaposto piè di pagina 2"/>
          <p:cNvSpPr>
            <a:spLocks noGrp="1"/>
          </p:cNvSpPr>
          <p:nvPr>
            <p:ph type="ftr" sz="quarter" idx="11"/>
          </p:nvPr>
        </p:nvSpPr>
        <p:spPr/>
        <p:txBody>
          <a:bodyPr/>
          <a:lstStyle/>
          <a:p>
            <a:pPr>
              <a:defRPr/>
            </a:pPr>
            <a:r>
              <a:rPr lang="en-US" altLang="en-US" smtClean="0"/>
              <a:t>European Laboratory for Food Induced Research Federico II</a:t>
            </a:r>
            <a:endParaRPr lang="it-IT" altLang="en-US"/>
          </a:p>
        </p:txBody>
      </p:sp>
      <p:pic>
        <p:nvPicPr>
          <p:cNvPr id="45060" name="Picture 2"/>
          <p:cNvPicPr>
            <a:picLocks noChangeAspect="1" noChangeArrowheads="1"/>
          </p:cNvPicPr>
          <p:nvPr/>
        </p:nvPicPr>
        <p:blipFill>
          <a:blip r:embed="rId2" cstate="print"/>
          <a:srcRect/>
          <a:stretch>
            <a:fillRect/>
          </a:stretch>
        </p:blipFill>
        <p:spPr bwMode="auto">
          <a:xfrm>
            <a:off x="1066800" y="1352550"/>
            <a:ext cx="7340600" cy="5505450"/>
          </a:xfrm>
          <a:prstGeom prst="rect">
            <a:avLst/>
          </a:prstGeom>
          <a:noFill/>
          <a:ln w="9525">
            <a:noFill/>
            <a:miter lim="800000"/>
            <a:headEnd/>
            <a:tailEnd/>
          </a:ln>
        </p:spPr>
      </p:pic>
      <p:sp>
        <p:nvSpPr>
          <p:cNvPr id="45061" name="CasellaDiTesto 4"/>
          <p:cNvSpPr txBox="1">
            <a:spLocks noChangeArrowheads="1"/>
          </p:cNvSpPr>
          <p:nvPr/>
        </p:nvSpPr>
        <p:spPr bwMode="auto">
          <a:xfrm>
            <a:off x="6019800" y="6273800"/>
            <a:ext cx="3124200" cy="584200"/>
          </a:xfrm>
          <a:prstGeom prst="rect">
            <a:avLst/>
          </a:prstGeom>
          <a:solidFill>
            <a:srgbClr val="FFFF00"/>
          </a:solidFill>
          <a:ln w="9525">
            <a:noFill/>
            <a:miter lim="800000"/>
            <a:headEnd/>
            <a:tailEnd/>
          </a:ln>
        </p:spPr>
        <p:txBody>
          <a:bodyPr>
            <a:spAutoFit/>
          </a:bodyPr>
          <a:lstStyle/>
          <a:p>
            <a:r>
              <a:rPr lang="en-US" sz="3200"/>
              <a:t>ydongre@unina.it</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99329" name="Titolo 1"/>
          <p:cNvSpPr>
            <a:spLocks noGrp="1"/>
          </p:cNvSpPr>
          <p:nvPr>
            <p:ph type="title"/>
          </p:nvPr>
        </p:nvSpPr>
        <p:spPr>
          <a:solidFill>
            <a:srgbClr val="FFFF00"/>
          </a:solidFill>
        </p:spPr>
        <p:txBody>
          <a:bodyPr/>
          <a:lstStyle/>
          <a:p>
            <a:pPr eaLnBrk="1" hangingPunct="1"/>
            <a:r>
              <a:rPr lang="it-IT" smtClean="0"/>
              <a:t>Senza Glutine… si può !!</a:t>
            </a:r>
            <a:endParaRPr lang="en-US" smtClean="0"/>
          </a:p>
        </p:txBody>
      </p:sp>
      <p:pic>
        <p:nvPicPr>
          <p:cNvPr id="99330" name="Picture 2" descr="http://farm4.static.flickr.com/3452/3942116036_0ec78338c6.jpg"/>
          <p:cNvPicPr>
            <a:picLocks noChangeAspect="1" noChangeArrowheads="1"/>
          </p:cNvPicPr>
          <p:nvPr/>
        </p:nvPicPr>
        <p:blipFill>
          <a:blip r:embed="rId2" cstate="print"/>
          <a:srcRect/>
          <a:stretch>
            <a:fillRect/>
          </a:stretch>
        </p:blipFill>
        <p:spPr bwMode="auto">
          <a:xfrm>
            <a:off x="1187450" y="1484313"/>
            <a:ext cx="7235825" cy="508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TotalTime>
  <Words>3252</Words>
  <Application>Microsoft Office PowerPoint</Application>
  <PresentationFormat>Presentazione su schermo (4:3)</PresentationFormat>
  <Paragraphs>492</Paragraphs>
  <Slides>100</Slides>
  <Notes>45</Notes>
  <HiddenSlides>0</HiddenSlides>
  <MMClips>0</MMClips>
  <ScaleCrop>false</ScaleCrop>
  <HeadingPairs>
    <vt:vector size="8" baseType="variant">
      <vt:variant>
        <vt:lpstr>Caratteri utilizzati</vt:lpstr>
      </vt:variant>
      <vt:variant>
        <vt:i4>27</vt:i4>
      </vt:variant>
      <vt:variant>
        <vt:lpstr>Tema</vt:lpstr>
      </vt:variant>
      <vt:variant>
        <vt:i4>1</vt:i4>
      </vt:variant>
      <vt:variant>
        <vt:lpstr>Server OLE incorporati</vt:lpstr>
      </vt:variant>
      <vt:variant>
        <vt:i4>7</vt:i4>
      </vt:variant>
      <vt:variant>
        <vt:lpstr>Titoli diapositive</vt:lpstr>
      </vt:variant>
      <vt:variant>
        <vt:i4>100</vt:i4>
      </vt:variant>
    </vt:vector>
  </HeadingPairs>
  <TitlesOfParts>
    <vt:vector size="135" baseType="lpstr">
      <vt:lpstr>MS Gothic</vt:lpstr>
      <vt:lpstr>MS PGothic</vt:lpstr>
      <vt:lpstr>MS PGothic</vt:lpstr>
      <vt:lpstr>Arial</vt:lpstr>
      <vt:lpstr>Arial Black</vt:lpstr>
      <vt:lpstr>Arial Narrow</vt:lpstr>
      <vt:lpstr>Arial Rounded MT Bold</vt:lpstr>
      <vt:lpstr>Arial Unicode MS</vt:lpstr>
      <vt:lpstr>Baskerville Old Face</vt:lpstr>
      <vt:lpstr>Berlin Sans FB</vt:lpstr>
      <vt:lpstr>Berlin Sans FB Demi</vt:lpstr>
      <vt:lpstr>Bodoni MT</vt:lpstr>
      <vt:lpstr>Bodoni MT Black</vt:lpstr>
      <vt:lpstr>Bookman Old Style</vt:lpstr>
      <vt:lpstr>Bradley Hand ITC</vt:lpstr>
      <vt:lpstr>Britannic Bold</vt:lpstr>
      <vt:lpstr>Calibri</vt:lpstr>
      <vt:lpstr>Calisto MT</vt:lpstr>
      <vt:lpstr>Comic Sans MS</vt:lpstr>
      <vt:lpstr>Goudy Old Style</vt:lpstr>
      <vt:lpstr>Harrington</vt:lpstr>
      <vt:lpstr>inherit</vt:lpstr>
      <vt:lpstr>IPAMincho</vt:lpstr>
      <vt:lpstr>Lucida Handwriting</vt:lpstr>
      <vt:lpstr>SchaerType</vt:lpstr>
      <vt:lpstr>Times New Roman</vt:lpstr>
      <vt:lpstr>Wingdings</vt:lpstr>
      <vt:lpstr>Struttura predefinita</vt:lpstr>
      <vt:lpstr>Immagine</vt:lpstr>
      <vt:lpstr>Fotografia di Photo Editor</vt:lpstr>
      <vt:lpstr>Grafico</vt:lpstr>
      <vt:lpstr>Immagine bitmap</vt:lpstr>
      <vt:lpstr>Fotografia di Photo Editor </vt:lpstr>
      <vt:lpstr>Fotografia Photo Editor</vt:lpstr>
      <vt:lpstr>Bitmap Image</vt:lpstr>
      <vt:lpstr>The epidemic of coeliac disease</vt:lpstr>
      <vt:lpstr>Presentazione standard di PowerPoint</vt:lpstr>
      <vt:lpstr> I PRIMI Grani in Turchia </vt:lpstr>
      <vt:lpstr>Il Villaggio  di Catal Hoiuk  delle prime granaglie</vt:lpstr>
      <vt:lpstr>I Falcetti per tagliare il grano</vt:lpstr>
      <vt:lpstr>La Migrazione dei Coltivatori di grano in 5000 anni</vt:lpstr>
      <vt:lpstr>I Grani Primitivi tra Tigri ed Eufrate</vt:lpstr>
      <vt:lpstr>I grani Ibridizzati e Trasgenici</vt:lpstr>
      <vt:lpstr>Presentazione standard di PowerPoint</vt:lpstr>
      <vt:lpstr>Presentazione standard di PowerPoint</vt:lpstr>
      <vt:lpstr>Presentazione standard di PowerPoint</vt:lpstr>
      <vt:lpstr>Presentazione standard di PowerPoint</vt:lpstr>
      <vt:lpstr>Presentazione standard di PowerPoint</vt:lpstr>
      <vt:lpstr>Le basi molecolari della celiachia </vt:lpstr>
      <vt:lpstr>Presentazione standard di PowerPoint</vt:lpstr>
      <vt:lpstr>Consumo di Grano per capita (Kcal/Day)</vt:lpstr>
      <vt:lpstr>Aumento del Consumo di Farina di Grano</vt:lpstr>
      <vt:lpstr>La celiachia negli anni ‘70</vt:lpstr>
      <vt:lpstr>La Celiachia negli anni 2000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Delichatsios HK et al. N Engl J Med 2016;374:1875-1883.</vt:lpstr>
      <vt:lpstr>Delichatsios HK et al. N Engl J Med 2016;374:1875-1883.</vt:lpstr>
      <vt:lpstr>Delichatsios HK et al. N Engl J Med 2016;374:1875-1883.</vt:lpstr>
      <vt:lpstr>Delichatsios HK et al. N Engl J Med 2016;374:1875-1883.</vt:lpstr>
      <vt:lpstr>Presentazione standard di PowerPoint</vt:lpstr>
      <vt:lpstr>Presentazione standard di PowerPoint</vt:lpstr>
      <vt:lpstr>CT Scan Showing Occipital Calcifications  in a Young Woman with C.D. and Epilepsy</vt:lpstr>
      <vt:lpstr>Low Bone Mineral Density (DXA)  in a Child With Untreated Celiac Disease</vt:lpstr>
      <vt:lpstr>www.medicel.unina.it</vt:lpstr>
      <vt:lpstr>Prevalence of Celiacs</vt:lpstr>
      <vt:lpstr>But know how and diagnostic facilities VERY different</vt:lpstr>
      <vt:lpstr>Potential coeliac disease (PCD)</vt:lpstr>
      <vt:lpstr>Presentazione standard di PowerPoint</vt:lpstr>
      <vt:lpstr>Presentazione standard di PowerPoint</vt:lpstr>
      <vt:lpstr>Presentazione standard di PowerPoint</vt:lpstr>
      <vt:lpstr>Presentazione standard di PowerPoint</vt:lpstr>
      <vt:lpstr>Presentazione standard di PowerPoint</vt:lpstr>
      <vt:lpstr>Che ci dicono questi geni?</vt:lpstr>
      <vt:lpstr>How many genes explain the very strong genetic component of CD ?</vt:lpstr>
      <vt:lpstr>Dalla Bibbia alle .. Azioni !</vt:lpstr>
      <vt:lpstr>I microRNA regolano la trascrizione di molti geni</vt:lpstr>
      <vt:lpstr>Presentazione standard di PowerPoint</vt:lpstr>
      <vt:lpstr>Ci può aiutare una ipotesi biologica del danno indotto dal glutine ?</vt:lpstr>
      <vt:lpstr>PERIPHERAL BLOOD MONOCYTES</vt:lpstr>
      <vt:lpstr>HOW MUCH GENE EXPRESSION IN MONOCYTES SEPARATE CELIACS FROM CONTROLS ?</vt:lpstr>
      <vt:lpstr>DISCRIMINANT ANALYSIS IN PERIPHERAL BLOOD MONOCYTES</vt:lpstr>
      <vt:lpstr>I celiaci hanno un Vantaggio Selettivo</vt:lpstr>
      <vt:lpstr>Ecco dove si attacca il minaccioso virus dell’ AIDS !!!</vt:lpstr>
      <vt:lpstr>Ma questo recettore può avere un mutante del CCR5 Delta-32</vt:lpstr>
      <vt:lpstr>Il gene SH2B3 è un inibitore del segnale delle citochine , può dunque ridurre il livello di infiammazione dentro la cellula. Inibisce il segnale dalla superficie cellulare alla infiammazione. La mutazione di questo gene agisce come una  una specie di ANTIBIOTICO innato, capace di aumentare le difese immunitarie dell’individuo </vt:lpstr>
      <vt:lpstr>Presentazione standard di PowerPoint</vt:lpstr>
      <vt:lpstr>Presentazione standard di PowerPoint</vt:lpstr>
      <vt:lpstr>Celiaquie ?</vt:lpstr>
      <vt:lpstr>MA .. SI NASCE CELIACI ???</vt:lpstr>
      <vt:lpstr>Vivere Sani e  Felici Senza Glutine !</vt:lpstr>
      <vt:lpstr>Presentazione standard di PowerPoint</vt:lpstr>
      <vt:lpstr>Presentazione standard di PowerPoint</vt:lpstr>
      <vt:lpstr>Presentazione standard di PowerPoint</vt:lpstr>
      <vt:lpstr>DIETA e CELIACHIA</vt:lpstr>
      <vt:lpstr>D’altronde, in Italia, non è facile resistere a certe tentazioni…</vt:lpstr>
      <vt:lpstr>Che cos’è l’intolleranza al glutine non celiaca?</vt:lpstr>
      <vt:lpstr>Presentazione standard di PowerPoint</vt:lpstr>
      <vt:lpstr>La Pasta Senza Glutine svuota dallo stomaco 45 minuti prima della Pasta col Glutine</vt:lpstr>
      <vt:lpstr>La Pasta Senza Glutine provoca una risposta insulinemica più bassa e prolungata</vt:lpstr>
      <vt:lpstr>Presentazione standard di PowerPoint</vt:lpstr>
      <vt:lpstr>Presentazione standard di PowerPoint</vt:lpstr>
      <vt:lpstr>Presentazione standard di PowerPoint</vt:lpstr>
      <vt:lpstr>Presentazione standard di PowerPoint</vt:lpstr>
      <vt:lpstr>Cosa deve mangiare il celiaco ?</vt:lpstr>
      <vt:lpstr>Il Mais : un mondo da scoprire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 vogliono 90 cucchiaini di farina per fare muovere forse qualche cellula nella mucosa intestinale</vt:lpstr>
      <vt:lpstr>Vivere Felici Senza Glutine ! </vt:lpstr>
      <vt:lpstr>San Francesco parlava ai Lieviti ?</vt:lpstr>
      <vt:lpstr>Il Criscito del Lattobacillo ‘San Franciscanensis’</vt:lpstr>
      <vt:lpstr>Presentazione standard di PowerPoint</vt:lpstr>
      <vt:lpstr>Presentazione standard di PowerPoint</vt:lpstr>
      <vt:lpstr>Infiltrazione Intraepiteliale CD3 Prima e dopo il Glutine Predigerito al 95%</vt:lpstr>
      <vt:lpstr>Infiltrazione Intraepiteliale CD3 Prima e dopo il Glutine Trattato</vt:lpstr>
      <vt:lpstr>Mucosa Intestinale prima e dopo 90 giorni di biscotti di grano trattato</vt:lpstr>
      <vt:lpstr>Mucosa Intestinale prima e dopo 90 giorni di biscotti di grano trattato</vt:lpstr>
      <vt:lpstr>CONCLUSIONI</vt:lpstr>
      <vt:lpstr>Tutta Farina di grano, non tossica !</vt:lpstr>
      <vt:lpstr>Senza Glutine… si può !!</vt:lpstr>
      <vt:lpstr>www.luigigreco.info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FRANCYS&amp;POLY</dc:creator>
  <cp:lastModifiedBy>Luigi</cp:lastModifiedBy>
  <cp:revision>88</cp:revision>
  <dcterms:created xsi:type="dcterms:W3CDTF">2003-04-23T16:45:07Z</dcterms:created>
  <dcterms:modified xsi:type="dcterms:W3CDTF">2021-11-30T17:47:37Z</dcterms:modified>
</cp:coreProperties>
</file>