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12" r:id="rId2"/>
    <p:sldId id="421" r:id="rId3"/>
    <p:sldId id="423" r:id="rId4"/>
    <p:sldId id="429" r:id="rId5"/>
    <p:sldId id="424" r:id="rId6"/>
    <p:sldId id="443" r:id="rId7"/>
    <p:sldId id="427" r:id="rId8"/>
    <p:sldId id="445" r:id="rId9"/>
    <p:sldId id="438" r:id="rId10"/>
    <p:sldId id="411" r:id="rId11"/>
    <p:sldId id="462" r:id="rId12"/>
    <p:sldId id="464" r:id="rId13"/>
    <p:sldId id="465" r:id="rId14"/>
    <p:sldId id="374" r:id="rId15"/>
    <p:sldId id="376" r:id="rId16"/>
    <p:sldId id="379" r:id="rId17"/>
    <p:sldId id="375" r:id="rId18"/>
    <p:sldId id="381" r:id="rId19"/>
    <p:sldId id="385" r:id="rId20"/>
    <p:sldId id="444" r:id="rId21"/>
    <p:sldId id="293" r:id="rId22"/>
    <p:sldId id="296" r:id="rId23"/>
    <p:sldId id="399" r:id="rId24"/>
    <p:sldId id="401" r:id="rId25"/>
    <p:sldId id="446" r:id="rId26"/>
    <p:sldId id="447" r:id="rId27"/>
    <p:sldId id="448" r:id="rId28"/>
    <p:sldId id="449" r:id="rId29"/>
    <p:sldId id="457" r:id="rId30"/>
    <p:sldId id="458" r:id="rId31"/>
    <p:sldId id="451" r:id="rId32"/>
    <p:sldId id="417" r:id="rId33"/>
    <p:sldId id="452" r:id="rId34"/>
    <p:sldId id="416" r:id="rId35"/>
    <p:sldId id="459" r:id="rId36"/>
    <p:sldId id="460" r:id="rId37"/>
    <p:sldId id="461" r:id="rId38"/>
    <p:sldId id="419" r:id="rId3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 varScale="1">
        <p:scale>
          <a:sx n="76" d="100"/>
          <a:sy n="76" d="100"/>
        </p:scale>
        <p:origin x="61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prof.%20Greco\Documenti\celiachia\famil\bays24n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 err="1" smtClean="0"/>
              <a:t>Heredity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CD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Ereditarietà</c:v>
                </c:pt>
              </c:strCache>
            </c:strRef>
          </c:tx>
          <c:dPt>
            <c:idx val="2"/>
            <c:bubble3D val="0"/>
            <c:spPr>
              <a:ln w="190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EAF0-44DE-9E49-6B9956E99449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50 </a:t>
                    </a:r>
                    <a:r>
                      <a:rPr lang="en-US" smtClean="0"/>
                      <a:t>Associated Genes</a:t>
                    </a:r>
                    <a:r>
                      <a:rPr lang="en-US" dirty="0"/>
                      <a:t>
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AF0-44DE-9E49-6B9956E9944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Foglio1!$A$2:$A$4</c:f>
              <c:strCache>
                <c:ptCount val="3"/>
                <c:pt idx="0">
                  <c:v>HLA</c:v>
                </c:pt>
                <c:pt idx="1">
                  <c:v>50 Geni</c:v>
                </c:pt>
                <c:pt idx="2">
                  <c:v>?????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40</c:v>
                </c:pt>
                <c:pt idx="1">
                  <c:v>6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F0-44DE-9E49-6B9956E9944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lang="fr-FR" sz="2800"/>
            </a:pPr>
            <a:r>
              <a:rPr lang="it-IT" sz="2800" dirty="0"/>
              <a:t>INCREASE </a:t>
            </a:r>
            <a:r>
              <a:rPr lang="it-IT" sz="2800" dirty="0" smtClean="0"/>
              <a:t>of</a:t>
            </a:r>
            <a:r>
              <a:rPr lang="it-IT" sz="2800" baseline="0" dirty="0" smtClean="0"/>
              <a:t> </a:t>
            </a:r>
            <a:r>
              <a:rPr lang="it-IT" sz="2800" dirty="0" smtClean="0"/>
              <a:t> </a:t>
            </a:r>
            <a:r>
              <a:rPr lang="it-IT" sz="2800" baseline="0" dirty="0" smtClean="0"/>
              <a:t>HLA</a:t>
            </a:r>
            <a:r>
              <a:rPr lang="it-IT" sz="2800" dirty="0" smtClean="0"/>
              <a:t> </a:t>
            </a:r>
            <a:r>
              <a:rPr lang="it-IT" sz="2800" dirty="0"/>
              <a:t>RISK BY N OF </a:t>
            </a:r>
            <a:r>
              <a:rPr lang="it-IT" sz="2800" baseline="0" dirty="0" smtClean="0"/>
              <a:t>‘A’ </a:t>
            </a:r>
            <a:r>
              <a:rPr lang="it-IT" sz="2800" dirty="0" smtClean="0"/>
              <a:t>ALLELES of LPP, c-REL and RGS1 </a:t>
            </a:r>
            <a:r>
              <a:rPr lang="it-IT" sz="2800" dirty="0" err="1" smtClean="0"/>
              <a:t>Genes</a:t>
            </a:r>
            <a:r>
              <a:rPr lang="it-IT" sz="2800" dirty="0" smtClean="0"/>
              <a:t>- </a:t>
            </a:r>
            <a:endParaRPr lang="it-IT" sz="2800" dirty="0"/>
          </a:p>
        </c:rich>
      </c:tx>
      <c:layout>
        <c:manualLayout>
          <c:xMode val="edge"/>
          <c:yMode val="edge"/>
          <c:x val="0.13711395070613022"/>
          <c:y val="3.2879094733881706E-3"/>
        </c:manualLayout>
      </c:layout>
      <c:overlay val="1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scores!$W$33</c:f>
              <c:strCache>
                <c:ptCount val="1"/>
                <c:pt idx="0">
                  <c:v>DQ22</c:v>
                </c:pt>
              </c:strCache>
            </c:strRef>
          </c:tx>
          <c:marker>
            <c:symbol val="none"/>
          </c:marker>
          <c:cat>
            <c:numRef>
              <c:f>scores!$V$34:$V$45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3.5</c:v>
                </c:pt>
                <c:pt idx="4">
                  <c:v>3.75</c:v>
                </c:pt>
                <c:pt idx="5">
                  <c:v>4</c:v>
                </c:pt>
                <c:pt idx="6">
                  <c:v>4.25</c:v>
                </c:pt>
                <c:pt idx="7">
                  <c:v>4.5</c:v>
                </c:pt>
                <c:pt idx="8">
                  <c:v>4.75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</c:numCache>
            </c:numRef>
          </c:cat>
          <c:val>
            <c:numRef>
              <c:f>scores!$W$34:$W$45</c:f>
              <c:numCache>
                <c:formatCode>0.00</c:formatCode>
                <c:ptCount val="12"/>
                <c:pt idx="0">
                  <c:v>0.66000000000000703</c:v>
                </c:pt>
                <c:pt idx="1">
                  <c:v>12.121212121211975</c:v>
                </c:pt>
                <c:pt idx="2">
                  <c:v>7.5757575757575664</c:v>
                </c:pt>
                <c:pt idx="3">
                  <c:v>19.696969696969692</c:v>
                </c:pt>
                <c:pt idx="4">
                  <c:v>22.72727272727273</c:v>
                </c:pt>
                <c:pt idx="5">
                  <c:v>31.818181818181813</c:v>
                </c:pt>
                <c:pt idx="6">
                  <c:v>28.787878787878835</c:v>
                </c:pt>
                <c:pt idx="7">
                  <c:v>36.363636363635997</c:v>
                </c:pt>
                <c:pt idx="8">
                  <c:v>37.878787878787875</c:v>
                </c:pt>
                <c:pt idx="9">
                  <c:v>42.424242424241974</c:v>
                </c:pt>
                <c:pt idx="10">
                  <c:v>40.909090909090907</c:v>
                </c:pt>
                <c:pt idx="11">
                  <c:v>43.939393939393923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A4-4CFE-9976-900DFF01EF02}"/>
            </c:ext>
          </c:extLst>
        </c:ser>
        <c:ser>
          <c:idx val="2"/>
          <c:order val="1"/>
          <c:tx>
            <c:strRef>
              <c:f>scores!$X$33</c:f>
              <c:strCache>
                <c:ptCount val="1"/>
                <c:pt idx="0">
                  <c:v>DQ2T</c:v>
                </c:pt>
              </c:strCache>
            </c:strRef>
          </c:tx>
          <c:marker>
            <c:symbol val="none"/>
          </c:marker>
          <c:cat>
            <c:numRef>
              <c:f>scores!$V$34:$V$45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3.5</c:v>
                </c:pt>
                <c:pt idx="4">
                  <c:v>3.75</c:v>
                </c:pt>
                <c:pt idx="5">
                  <c:v>4</c:v>
                </c:pt>
                <c:pt idx="6">
                  <c:v>4.25</c:v>
                </c:pt>
                <c:pt idx="7">
                  <c:v>4.5</c:v>
                </c:pt>
                <c:pt idx="8">
                  <c:v>4.75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</c:numCache>
            </c:numRef>
          </c:cat>
          <c:val>
            <c:numRef>
              <c:f>scores!$X$34:$X$45</c:f>
              <c:numCache>
                <c:formatCode>0.00</c:formatCode>
                <c:ptCount val="12"/>
                <c:pt idx="0">
                  <c:v>0.63000000000000611</c:v>
                </c:pt>
                <c:pt idx="1">
                  <c:v>15.87301587301587</c:v>
                </c:pt>
                <c:pt idx="2">
                  <c:v>9.5238095238095148</c:v>
                </c:pt>
                <c:pt idx="3">
                  <c:v>22.222222222221909</c:v>
                </c:pt>
                <c:pt idx="4">
                  <c:v>26.98412698412664</c:v>
                </c:pt>
                <c:pt idx="5">
                  <c:v>36.507936507936151</c:v>
                </c:pt>
                <c:pt idx="6">
                  <c:v>33.333333333333329</c:v>
                </c:pt>
                <c:pt idx="7">
                  <c:v>41.269841269841244</c:v>
                </c:pt>
                <c:pt idx="8">
                  <c:v>42.8571428571422</c:v>
                </c:pt>
                <c:pt idx="9">
                  <c:v>47.619047619046974</c:v>
                </c:pt>
                <c:pt idx="10">
                  <c:v>46.031746031745975</c:v>
                </c:pt>
                <c:pt idx="11">
                  <c:v>50.793650793650812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A4-4CFE-9976-900DFF01EF02}"/>
            </c:ext>
          </c:extLst>
        </c:ser>
        <c:ser>
          <c:idx val="3"/>
          <c:order val="2"/>
          <c:tx>
            <c:strRef>
              <c:f>scores!$Y$33</c:f>
              <c:strCache>
                <c:ptCount val="1"/>
                <c:pt idx="0">
                  <c:v>DQ2</c:v>
                </c:pt>
              </c:strCache>
            </c:strRef>
          </c:tx>
          <c:marker>
            <c:symbol val="none"/>
          </c:marker>
          <c:cat>
            <c:numRef>
              <c:f>scores!$V$34:$V$45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3.5</c:v>
                </c:pt>
                <c:pt idx="4">
                  <c:v>3.75</c:v>
                </c:pt>
                <c:pt idx="5">
                  <c:v>4</c:v>
                </c:pt>
                <c:pt idx="6">
                  <c:v>4.25</c:v>
                </c:pt>
                <c:pt idx="7">
                  <c:v>4.5</c:v>
                </c:pt>
                <c:pt idx="8">
                  <c:v>4.75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</c:numCache>
            </c:numRef>
          </c:cat>
          <c:val>
            <c:numRef>
              <c:f>scores!$Y$34:$Y$45</c:f>
              <c:numCache>
                <c:formatCode>0.00</c:formatCode>
                <c:ptCount val="12"/>
                <c:pt idx="0">
                  <c:v>0.31000000000000238</c:v>
                </c:pt>
                <c:pt idx="1">
                  <c:v>3.2258064516129092</c:v>
                </c:pt>
                <c:pt idx="2">
                  <c:v>35.483870967741844</c:v>
                </c:pt>
                <c:pt idx="3">
                  <c:v>22.580645161290324</c:v>
                </c:pt>
                <c:pt idx="4">
                  <c:v>54.838709677419345</c:v>
                </c:pt>
                <c:pt idx="5">
                  <c:v>67.741935483871799</c:v>
                </c:pt>
                <c:pt idx="6">
                  <c:v>100</c:v>
                </c:pt>
                <c:pt idx="7">
                  <c:v>87.096774193547958</c:v>
                </c:pt>
                <c:pt idx="8">
                  <c:v>119.35483870967744</c:v>
                </c:pt>
                <c:pt idx="9">
                  <c:v>154.83870967742138</c:v>
                </c:pt>
                <c:pt idx="10">
                  <c:v>145.16129032258064</c:v>
                </c:pt>
                <c:pt idx="11">
                  <c:v>167.74193548387098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A4-4CFE-9976-900DFF01EF02}"/>
            </c:ext>
          </c:extLst>
        </c:ser>
        <c:ser>
          <c:idx val="4"/>
          <c:order val="3"/>
          <c:tx>
            <c:strRef>
              <c:f>scores!$Z$33</c:f>
              <c:strCache>
                <c:ptCount val="1"/>
                <c:pt idx="0">
                  <c:v>DQ8</c:v>
                </c:pt>
              </c:strCache>
            </c:strRef>
          </c:tx>
          <c:marker>
            <c:symbol val="none"/>
          </c:marker>
          <c:cat>
            <c:numRef>
              <c:f>scores!$V$34:$V$45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3.5</c:v>
                </c:pt>
                <c:pt idx="4">
                  <c:v>3.75</c:v>
                </c:pt>
                <c:pt idx="5">
                  <c:v>4</c:v>
                </c:pt>
                <c:pt idx="6">
                  <c:v>4.25</c:v>
                </c:pt>
                <c:pt idx="7">
                  <c:v>4.5</c:v>
                </c:pt>
                <c:pt idx="8">
                  <c:v>4.75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</c:numCache>
            </c:numRef>
          </c:cat>
          <c:val>
            <c:numRef>
              <c:f>scores!$Z$34:$Z$45</c:f>
              <c:numCache>
                <c:formatCode>0.00</c:formatCode>
                <c:ptCount val="12"/>
                <c:pt idx="0">
                  <c:v>0.30000000000000032</c:v>
                </c:pt>
                <c:pt idx="1">
                  <c:v>30.000000000000007</c:v>
                </c:pt>
                <c:pt idx="2">
                  <c:v>16.666666666666664</c:v>
                </c:pt>
                <c:pt idx="3">
                  <c:v>53.33333333333335</c:v>
                </c:pt>
                <c:pt idx="4">
                  <c:v>63.333333333333336</c:v>
                </c:pt>
                <c:pt idx="5">
                  <c:v>100</c:v>
                </c:pt>
                <c:pt idx="6">
                  <c:v>83.333333333333258</c:v>
                </c:pt>
                <c:pt idx="7">
                  <c:v>120.00000000000003</c:v>
                </c:pt>
                <c:pt idx="8">
                  <c:v>129.99999999999997</c:v>
                </c:pt>
                <c:pt idx="9">
                  <c:v>156.66666666666652</c:v>
                </c:pt>
                <c:pt idx="10">
                  <c:v>146.66666666666652</c:v>
                </c:pt>
                <c:pt idx="11">
                  <c:v>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AA4-4CFE-9976-900DFF01EF02}"/>
            </c:ext>
          </c:extLst>
        </c:ser>
        <c:ser>
          <c:idx val="5"/>
          <c:order val="4"/>
          <c:tx>
            <c:strRef>
              <c:f>scores!$AA$33</c:f>
              <c:strCache>
                <c:ptCount val="1"/>
                <c:pt idx="0">
                  <c:v>NODQ</c:v>
                </c:pt>
              </c:strCache>
            </c:strRef>
          </c:tx>
          <c:marker>
            <c:symbol val="none"/>
          </c:marker>
          <c:cat>
            <c:numRef>
              <c:f>scores!$V$34:$V$45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3.5</c:v>
                </c:pt>
                <c:pt idx="4">
                  <c:v>3.75</c:v>
                </c:pt>
                <c:pt idx="5">
                  <c:v>4</c:v>
                </c:pt>
                <c:pt idx="6">
                  <c:v>4.25</c:v>
                </c:pt>
                <c:pt idx="7">
                  <c:v>4.5</c:v>
                </c:pt>
                <c:pt idx="8">
                  <c:v>4.75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</c:numCache>
            </c:numRef>
          </c:cat>
          <c:val>
            <c:numRef>
              <c:f>scores!$AA$34:$AA$45</c:f>
              <c:numCache>
                <c:formatCode>0.00</c:formatCode>
                <c:ptCount val="12"/>
                <c:pt idx="0">
                  <c:v>4.0000000000000022E-2</c:v>
                </c:pt>
                <c:pt idx="1">
                  <c:v>24.999999999999989</c:v>
                </c:pt>
                <c:pt idx="2">
                  <c:v>12.500000000000002</c:v>
                </c:pt>
                <c:pt idx="3">
                  <c:v>50</c:v>
                </c:pt>
                <c:pt idx="4">
                  <c:v>62.5</c:v>
                </c:pt>
                <c:pt idx="5">
                  <c:v>112.5</c:v>
                </c:pt>
                <c:pt idx="6">
                  <c:v>87.500000000000014</c:v>
                </c:pt>
                <c:pt idx="7">
                  <c:v>150</c:v>
                </c:pt>
                <c:pt idx="8">
                  <c:v>174.99999999999997</c:v>
                </c:pt>
                <c:pt idx="9">
                  <c:v>262.5</c:v>
                </c:pt>
                <c:pt idx="10">
                  <c:v>225</c:v>
                </c:pt>
                <c:pt idx="11">
                  <c:v>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AA4-4CFE-9976-900DFF01E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976512"/>
        <c:axId val="34978432"/>
      </c:lineChart>
      <c:catAx>
        <c:axId val="34976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fr-FR" sz="1800"/>
                </a:pPr>
                <a:r>
                  <a:rPr lang="en-US" sz="1800"/>
                  <a:t>N OF RISK ALLELE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r-FR"/>
            </a:pPr>
            <a:endParaRPr lang="it-IT"/>
          </a:p>
        </c:txPr>
        <c:crossAx val="34978432"/>
        <c:crosses val="autoZero"/>
        <c:auto val="1"/>
        <c:lblAlgn val="ctr"/>
        <c:lblOffset val="100"/>
        <c:noMultiLvlLbl val="0"/>
      </c:catAx>
      <c:valAx>
        <c:axId val="3497843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fr-FR"/>
            </a:pPr>
            <a:endParaRPr lang="it-IT"/>
          </a:p>
        </c:txPr>
        <c:crossAx val="349765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fr-FR" sz="1400"/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0.11938</cdr:x>
      <cdr:y>0.38757</cdr:y>
    </cdr:from>
    <cdr:to>
      <cdr:x>0.41324</cdr:x>
      <cdr:y>0.57379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936104" y="2397870"/>
          <a:ext cx="2304256" cy="1152128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2000" dirty="0" smtClean="0"/>
            <a:t>The </a:t>
          </a:r>
          <a:r>
            <a:rPr lang="it-IT" sz="2000" dirty="0" err="1" smtClean="0"/>
            <a:t>risk</a:t>
          </a:r>
          <a:r>
            <a:rPr lang="it-IT" sz="2000" dirty="0" smtClean="0"/>
            <a:t> </a:t>
          </a:r>
          <a:r>
            <a:rPr lang="it-IT" sz="2000" dirty="0" err="1" smtClean="0"/>
            <a:t>is</a:t>
          </a:r>
          <a:r>
            <a:rPr lang="it-IT" sz="2000" dirty="0" smtClean="0"/>
            <a:t> </a:t>
          </a:r>
          <a:r>
            <a:rPr lang="it-IT" sz="2000" dirty="0" err="1" smtClean="0"/>
            <a:t>increased</a:t>
          </a:r>
          <a:r>
            <a:rPr lang="it-IT" sz="2000" dirty="0" smtClean="0"/>
            <a:t> in the ‘</a:t>
          </a:r>
          <a:r>
            <a:rPr lang="it-IT" sz="2000" dirty="0" err="1" smtClean="0"/>
            <a:t>weak</a:t>
          </a:r>
          <a:r>
            <a:rPr lang="it-IT" sz="2000" dirty="0" smtClean="0"/>
            <a:t>’ HLA </a:t>
          </a:r>
          <a:r>
            <a:rPr lang="it-IT" sz="2000" dirty="0" err="1" smtClean="0"/>
            <a:t>haplotypes</a:t>
          </a:r>
          <a:endParaRPr lang="it-IT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094497F-B816-45BE-B5ED-3C1984434321}" type="datetimeFigureOut">
              <a:rPr lang="fr-FR"/>
              <a:pPr>
                <a:defRPr/>
              </a:pPr>
              <a:t>05/09/2023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fr-FR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0FFA5D8-315C-401B-AD37-8C0D45659015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3780663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8F6F6312-7ECF-471E-AB33-4F68799CB9A9}" type="slidenum">
              <a:rPr lang="it-IT" altLang="it-IT" smtClean="0">
                <a:solidFill>
                  <a:srgbClr val="000000"/>
                </a:solidFill>
              </a:rPr>
              <a:pPr/>
              <a:t>37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60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451429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ln>
            <a:solidFill>
              <a:srgbClr val="000000"/>
            </a:solidFill>
            <a:miter lim="800000"/>
          </a:ln>
        </p:spPr>
      </p:sp>
      <p:sp>
        <p:nvSpPr>
          <p:cNvPr id="66562" name="Segnaposto note 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lIns="104287" tIns="52144" rIns="104287" bIns="52144"/>
          <a:lstStyle/>
          <a:p>
            <a:pPr defTabSz="914400"/>
            <a:endParaRPr lang="it-IT" smtClean="0">
              <a:latin typeface="Times New Roman" pitchFamily="18" charset="0"/>
            </a:endParaRPr>
          </a:p>
        </p:txBody>
      </p:sp>
      <p:sp>
        <p:nvSpPr>
          <p:cNvPr id="66563" name="Segnaposto numero diapositiva 3"/>
          <p:cNvSpPr txBox="1">
            <a:spLocks noGrp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b"/>
          <a:lstStyle/>
          <a:p>
            <a:pPr algn="r" defTabSz="1042988"/>
            <a:fld id="{96C83673-6192-43C2-937D-7856BEB542FF}" type="slidenum">
              <a:rPr lang="it-IT" sz="1400">
                <a:latin typeface="Calibri" pitchFamily="34" charset="0"/>
              </a:rPr>
              <a:pPr algn="r" defTabSz="1042988"/>
              <a:t>6</a:t>
            </a:fld>
            <a:endParaRPr lang="it-IT" sz="1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741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81922" name="Rectangle 3"/>
          <p:cNvSpPr>
            <a:spLocks noGrp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lIns="91428" tIns="45715" rIns="91428" bIns="45715"/>
          <a:lstStyle/>
          <a:p>
            <a:pPr defTabSz="801654"/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270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2435031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4D6ECE-8B75-4596-A8DF-8FBD1EB21E9A}" type="slidenum">
              <a:rPr lang="it-IT" smtClean="0"/>
              <a:pPr/>
              <a:t>14</a:t>
            </a:fld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2D37-8BDF-4ACB-B05A-9BEE012D7231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354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1C94D539-17A9-4E52-8B4B-B16366A78EAE}" type="slidenum">
              <a:rPr lang="it-IT" altLang="it-IT" smtClean="0">
                <a:solidFill>
                  <a:srgbClr val="000000"/>
                </a:solidFill>
              </a:rPr>
              <a:pPr/>
              <a:t>35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55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5E988FEA-F22A-4657-863D-91503127C925}" type="slidenum">
              <a:rPr lang="it-IT" altLang="it-IT" smtClean="0">
                <a:solidFill>
                  <a:srgbClr val="000000"/>
                </a:solidFill>
              </a:rPr>
              <a:pPr/>
              <a:t>36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9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European Laboratory for Food Induced Diseases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707DF-10DD-4C6B-B826-A434F10858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E81C89-DC2D-435C-A8D2-3184B6B9B74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powerpointstyles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2916238" y="620713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hlinkClick r:id="rId17"/>
              </a:rPr>
              <a:t>Free Powerpoint Templates</a:t>
            </a:r>
            <a:endParaRPr lang="fr-FR"/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50825" y="6381750"/>
          <a:ext cx="82819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Image" r:id="rId18" imgW="5561905" imgH="304547" progId="">
                  <p:embed/>
                </p:oleObj>
              </mc:Choice>
              <mc:Fallback>
                <p:oleObj name="Image" r:id="rId18" imgW="5561905" imgH="304547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6381750"/>
                        <a:ext cx="82819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8459788" y="6329363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E8C6395E-0F9A-4B11-B43C-30BC954D480F}" type="slidenum">
              <a:rPr lang="fr-FR" b="1">
                <a:solidFill>
                  <a:srgbClr val="FF9900"/>
                </a:solidFill>
              </a:rPr>
              <a:pPr>
                <a:defRPr/>
              </a:pPr>
              <a:t>‹N›</a:t>
            </a:fld>
            <a:endParaRPr lang="fr-FR" b="1">
              <a:solidFill>
                <a:srgbClr val="FF9900"/>
              </a:solidFill>
            </a:endParaRPr>
          </a:p>
        </p:txBody>
      </p:sp>
      <p:pic>
        <p:nvPicPr>
          <p:cNvPr id="2" name="Picture 11" descr="fdghfzerfgddsffdghfzerfgddsf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-1588" y="0"/>
            <a:ext cx="9145588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62" r:id="rId13"/>
    <p:sldLayoutId id="2147483663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d/1bwn_opm.gif" TargetMode="External"/><Relationship Id="rId2" Type="http://schemas.openxmlformats.org/officeDocument/2006/relationships/hyperlink" Target="http://www.uscnk.com/directory/Lymphocyte-Adaptor-Protein(lnk)-7726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772400" cy="1470025"/>
          </a:xfrm>
          <a:solidFill>
            <a:srgbClr val="FF0000"/>
          </a:solidFill>
        </p:spPr>
        <p:txBody>
          <a:bodyPr/>
          <a:lstStyle/>
          <a:p>
            <a:r>
              <a:rPr lang="it-IT" dirty="0" smtClean="0"/>
              <a:t>Genetics of </a:t>
            </a:r>
            <a:r>
              <a:rPr lang="it-IT" dirty="0" err="1" smtClean="0"/>
              <a:t>Celiac</a:t>
            </a:r>
            <a:r>
              <a:rPr lang="it-IT" dirty="0" smtClean="0"/>
              <a:t> </a:t>
            </a:r>
            <a:r>
              <a:rPr lang="it-IT" dirty="0" err="1" smtClean="0"/>
              <a:t>Disease</a:t>
            </a:r>
            <a:r>
              <a:rPr lang="it-IT" dirty="0" smtClean="0"/>
              <a:t> :</a:t>
            </a:r>
            <a:br>
              <a:rPr lang="it-IT" dirty="0" smtClean="0"/>
            </a:br>
            <a:r>
              <a:rPr lang="it-IT" sz="2800" dirty="0" smtClean="0"/>
              <a:t>From the </a:t>
            </a:r>
            <a:r>
              <a:rPr lang="it-IT" sz="2800" dirty="0" err="1" smtClean="0"/>
              <a:t>Bible</a:t>
            </a:r>
            <a:r>
              <a:rPr lang="it-IT" sz="2800" dirty="0" smtClean="0"/>
              <a:t> of </a:t>
            </a:r>
            <a:r>
              <a:rPr lang="it-IT" sz="2800" dirty="0" err="1" smtClean="0"/>
              <a:t>Genes</a:t>
            </a:r>
            <a:r>
              <a:rPr lang="it-IT" sz="2800" dirty="0" smtClean="0"/>
              <a:t> to the </a:t>
            </a:r>
            <a:r>
              <a:rPr lang="it-IT" sz="2800" dirty="0" err="1" smtClean="0"/>
              <a:t>expression</a:t>
            </a:r>
            <a:endParaRPr lang="fr-FR" sz="2800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40760" cy="2207096"/>
          </a:xfrm>
          <a:solidFill>
            <a:srgbClr val="FFFF00"/>
          </a:solidFill>
        </p:spPr>
        <p:txBody>
          <a:bodyPr/>
          <a:lstStyle/>
          <a:p>
            <a:endParaRPr lang="it-IT" sz="2400" dirty="0" smtClean="0"/>
          </a:p>
          <a:p>
            <a:r>
              <a:rPr lang="it-IT" sz="2400" dirty="0" err="1" smtClean="0"/>
              <a:t>Discussion</a:t>
            </a:r>
            <a:r>
              <a:rPr lang="it-IT" sz="2400" dirty="0" smtClean="0"/>
              <a:t> </a:t>
            </a:r>
            <a:r>
              <a:rPr lang="it-IT" sz="2400" dirty="0" smtClean="0"/>
              <a:t>with luigi greco </a:t>
            </a:r>
            <a:r>
              <a:rPr lang="it-IT" sz="2400" dirty="0" smtClean="0"/>
              <a:t>on </a:t>
            </a:r>
            <a:r>
              <a:rPr lang="it-IT" sz="2400" dirty="0" err="1" smtClean="0"/>
              <a:t>September</a:t>
            </a:r>
            <a:r>
              <a:rPr lang="it-IT" sz="2400" dirty="0" smtClean="0"/>
              <a:t> </a:t>
            </a:r>
            <a:r>
              <a:rPr lang="it-IT" sz="2400" dirty="0" smtClean="0"/>
              <a:t>2023</a:t>
            </a:r>
          </a:p>
          <a:p>
            <a:endParaRPr lang="it-IT" sz="1600" b="1" i="1" dirty="0" smtClean="0"/>
          </a:p>
          <a:p>
            <a:r>
              <a:rPr lang="it-IT" sz="1600" b="1" i="1" dirty="0" err="1" smtClean="0"/>
              <a:t>European</a:t>
            </a:r>
            <a:r>
              <a:rPr lang="it-IT" sz="1600" b="1" i="1" dirty="0" smtClean="0"/>
              <a:t> </a:t>
            </a:r>
            <a:r>
              <a:rPr lang="it-IT" sz="1600" b="1" i="1" dirty="0" err="1" smtClean="0"/>
              <a:t>Laboratory</a:t>
            </a:r>
            <a:r>
              <a:rPr lang="it-IT" sz="1600" b="1" i="1" dirty="0" smtClean="0"/>
              <a:t> for </a:t>
            </a:r>
            <a:r>
              <a:rPr lang="it-IT" sz="1600" b="1" i="1" dirty="0" err="1" smtClean="0"/>
              <a:t>Food</a:t>
            </a:r>
            <a:r>
              <a:rPr lang="it-IT" sz="1600" b="1" i="1" dirty="0" smtClean="0"/>
              <a:t> </a:t>
            </a:r>
            <a:r>
              <a:rPr lang="it-IT" sz="1600" b="1" i="1" dirty="0" err="1" smtClean="0"/>
              <a:t>Induced</a:t>
            </a:r>
            <a:r>
              <a:rPr lang="it-IT" sz="1600" b="1" i="1" dirty="0" smtClean="0"/>
              <a:t> </a:t>
            </a:r>
            <a:r>
              <a:rPr lang="it-IT" sz="1600" b="1" i="1" dirty="0" err="1" smtClean="0"/>
              <a:t>Diseases</a:t>
            </a:r>
            <a:r>
              <a:rPr lang="it-IT" sz="1600" b="1" i="1" dirty="0" smtClean="0"/>
              <a:t>  </a:t>
            </a:r>
          </a:p>
          <a:p>
            <a:r>
              <a:rPr lang="it-IT" sz="1600" b="1" i="1" dirty="0" err="1" smtClean="0"/>
              <a:t>University</a:t>
            </a:r>
            <a:r>
              <a:rPr lang="it-IT" sz="1600" b="1" i="1" dirty="0" smtClean="0"/>
              <a:t> of </a:t>
            </a:r>
            <a:r>
              <a:rPr lang="it-IT" sz="1600" b="1" i="1" dirty="0" err="1" smtClean="0"/>
              <a:t>Naples</a:t>
            </a:r>
            <a:r>
              <a:rPr lang="it-IT" sz="1600" b="1" i="1" dirty="0" smtClean="0"/>
              <a:t> Federico </a:t>
            </a:r>
            <a:r>
              <a:rPr lang="it-IT" sz="1600" b="1" i="1" dirty="0" smtClean="0"/>
              <a:t>II</a:t>
            </a:r>
            <a:endParaRPr lang="fr-FR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576064"/>
          </a:xfrm>
        </p:spPr>
        <p:txBody>
          <a:bodyPr/>
          <a:lstStyle/>
          <a:p>
            <a:r>
              <a:rPr lang="it-IT" sz="2400" dirty="0" smtClean="0"/>
              <a:t>New </a:t>
            </a:r>
            <a:r>
              <a:rPr lang="it-IT" sz="2400" dirty="0" err="1" smtClean="0"/>
              <a:t>cases</a:t>
            </a:r>
            <a:r>
              <a:rPr lang="it-IT" sz="2400" dirty="0" smtClean="0"/>
              <a:t> by HLA </a:t>
            </a:r>
            <a:r>
              <a:rPr lang="it-IT" sz="2400" dirty="0" err="1" smtClean="0"/>
              <a:t>Risk</a:t>
            </a:r>
            <a:r>
              <a:rPr lang="it-IT" sz="2400" dirty="0" smtClean="0"/>
              <a:t> Group – PREVENT-CD </a:t>
            </a:r>
            <a:br>
              <a:rPr lang="it-IT" sz="2400" dirty="0" smtClean="0"/>
            </a:br>
            <a:r>
              <a:rPr lang="it-IT" sz="2400" dirty="0" smtClean="0"/>
              <a:t>1000 </a:t>
            </a:r>
            <a:r>
              <a:rPr lang="it-IT" sz="2400" dirty="0" err="1" smtClean="0"/>
              <a:t>newborns</a:t>
            </a:r>
            <a:r>
              <a:rPr lang="it-IT" sz="2400" dirty="0" smtClean="0"/>
              <a:t> </a:t>
            </a:r>
            <a:r>
              <a:rPr lang="it-IT" sz="2400" dirty="0" err="1" smtClean="0"/>
              <a:t>fro</a:t>
            </a:r>
            <a:r>
              <a:rPr lang="it-IT" sz="2400" dirty="0" smtClean="0"/>
              <a:t> families with a </a:t>
            </a:r>
            <a:r>
              <a:rPr lang="it-IT" sz="2400" dirty="0" err="1" smtClean="0"/>
              <a:t>proband</a:t>
            </a:r>
            <a:r>
              <a:rPr lang="it-IT" sz="2400" dirty="0" smtClean="0"/>
              <a:t> </a:t>
            </a:r>
            <a:endParaRPr lang="en-US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European Laboratory for Food Induced Diseases</a:t>
            </a:r>
            <a:endParaRPr lang="it-IT"/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553" y="1484784"/>
            <a:ext cx="6267835" cy="501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metto 2 5"/>
          <p:cNvSpPr/>
          <p:nvPr/>
        </p:nvSpPr>
        <p:spPr>
          <a:xfrm>
            <a:off x="2123728" y="1628800"/>
            <a:ext cx="1080120" cy="648072"/>
          </a:xfrm>
          <a:prstGeom prst="wedgeRoundRectCallout">
            <a:avLst>
              <a:gd name="adj1" fmla="val 259528"/>
              <a:gd name="adj2" fmla="val 95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Risk</a:t>
            </a:r>
            <a:r>
              <a:rPr lang="it-IT" dirty="0" smtClean="0">
                <a:solidFill>
                  <a:schemeClr val="tx1"/>
                </a:solidFill>
              </a:rPr>
              <a:t> 28-30</a:t>
            </a:r>
            <a:r>
              <a:rPr lang="it-IT" dirty="0" smtClean="0">
                <a:solidFill>
                  <a:schemeClr val="tx1"/>
                </a:solidFill>
              </a:rPr>
              <a:t>%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917449" y="1769040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DQ2/2</a:t>
            </a:r>
          </a:p>
          <a:p>
            <a:r>
              <a:rPr lang="it-IT" sz="1200" dirty="0" smtClean="0"/>
              <a:t>DQ2 trans</a:t>
            </a:r>
          </a:p>
          <a:p>
            <a:r>
              <a:rPr lang="it-IT" sz="1200" dirty="0" smtClean="0"/>
              <a:t>DQ2</a:t>
            </a:r>
          </a:p>
          <a:p>
            <a:r>
              <a:rPr lang="it-IT" sz="1200" dirty="0" smtClean="0"/>
              <a:t>DQ8/X</a:t>
            </a:r>
          </a:p>
          <a:p>
            <a:endParaRPr lang="it-IT" sz="1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444208" y="3501008"/>
            <a:ext cx="216024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Why</a:t>
            </a:r>
            <a:r>
              <a:rPr lang="it-IT" dirty="0" smtClean="0"/>
              <a:t> the single gene DQ2 in trans </a:t>
            </a:r>
            <a:r>
              <a:rPr lang="it-IT" dirty="0" err="1" smtClean="0"/>
              <a:t>give</a:t>
            </a:r>
            <a:r>
              <a:rPr lang="it-IT" dirty="0" smtClean="0"/>
              <a:t> the </a:t>
            </a:r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risk</a:t>
            </a:r>
            <a:r>
              <a:rPr lang="it-IT" dirty="0" smtClean="0"/>
              <a:t> of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copies</a:t>
            </a:r>
            <a:r>
              <a:rPr lang="it-IT" dirty="0" smtClean="0"/>
              <a:t> of DQ2?</a:t>
            </a: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 flipH="1" flipV="1">
            <a:off x="5364088" y="2492896"/>
            <a:ext cx="1080120" cy="9361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0820" y="0"/>
            <a:ext cx="7772400" cy="980728"/>
          </a:xfrm>
        </p:spPr>
        <p:txBody>
          <a:bodyPr/>
          <a:lstStyle/>
          <a:p>
            <a:r>
              <a:rPr lang="it-IT" sz="2800" dirty="0" err="1" smtClean="0"/>
              <a:t>Expression</a:t>
            </a:r>
            <a:r>
              <a:rPr lang="it-IT" sz="2800" dirty="0" smtClean="0"/>
              <a:t> of DQA*05 and DQB*02 </a:t>
            </a:r>
            <a:r>
              <a:rPr lang="it-IT" sz="2800" dirty="0" err="1" smtClean="0"/>
              <a:t>chains</a:t>
            </a:r>
            <a:r>
              <a:rPr lang="it-IT" sz="2800" dirty="0" smtClean="0"/>
              <a:t> in DR5/7 </a:t>
            </a:r>
            <a:r>
              <a:rPr lang="it-IT" sz="2800" dirty="0" err="1" smtClean="0"/>
              <a:t>Celiac</a:t>
            </a:r>
            <a:r>
              <a:rPr lang="it-IT" sz="2800" dirty="0" smtClean="0"/>
              <a:t> and </a:t>
            </a:r>
            <a:r>
              <a:rPr lang="it-IT" sz="2800" dirty="0" err="1" smtClean="0"/>
              <a:t>Controls</a:t>
            </a:r>
            <a:r>
              <a:rPr lang="it-IT" sz="2800" dirty="0" smtClean="0"/>
              <a:t> </a:t>
            </a:r>
            <a:r>
              <a:rPr lang="it-IT" sz="1600" dirty="0" smtClean="0"/>
              <a:t>(</a:t>
            </a:r>
            <a:r>
              <a:rPr lang="it-IT" sz="1600" dirty="0" err="1" smtClean="0"/>
              <a:t>Pisapia</a:t>
            </a:r>
            <a:r>
              <a:rPr lang="it-IT" sz="1600" dirty="0" smtClean="0"/>
              <a:t>, 2020, </a:t>
            </a:r>
            <a:r>
              <a:rPr lang="it-IT" sz="1600" dirty="0" err="1" smtClean="0"/>
              <a:t>Scient</a:t>
            </a:r>
            <a:r>
              <a:rPr lang="it-IT" sz="1600" dirty="0" smtClean="0"/>
              <a:t>. Rep)</a:t>
            </a:r>
            <a:endParaRPr lang="it-IT" sz="16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European Laboratory for Food Induced Diseases</a:t>
            </a:r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23989" t="23422" r="20668" b="5704"/>
          <a:stretch/>
        </p:blipFill>
        <p:spPr>
          <a:xfrm>
            <a:off x="1187624" y="1196752"/>
            <a:ext cx="7200800" cy="5472608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>
          <a:xfrm flipH="1">
            <a:off x="7308304" y="2006842"/>
            <a:ext cx="504056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>
            <a:off x="7380312" y="4014065"/>
            <a:ext cx="504056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43924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864096"/>
          </a:xfrm>
        </p:spPr>
        <p:txBody>
          <a:bodyPr/>
          <a:lstStyle/>
          <a:p>
            <a:r>
              <a:rPr lang="it-IT" sz="2400" dirty="0" err="1" smtClean="0"/>
              <a:t>mRNA</a:t>
            </a:r>
            <a:r>
              <a:rPr lang="it-IT" sz="2400" dirty="0" smtClean="0"/>
              <a:t> of DQB1 and DQA1 </a:t>
            </a:r>
            <a:r>
              <a:rPr lang="it-IT" sz="2400" dirty="0" err="1" smtClean="0"/>
              <a:t>genes</a:t>
            </a:r>
            <a:r>
              <a:rPr lang="it-IT" sz="2400" dirty="0" smtClean="0"/>
              <a:t> in HLA DR5/DR7 B </a:t>
            </a:r>
            <a:r>
              <a:rPr lang="it-IT" sz="2400" dirty="0" err="1" smtClean="0"/>
              <a:t>cell</a:t>
            </a:r>
            <a:r>
              <a:rPr lang="it-IT" sz="2400" dirty="0" smtClean="0"/>
              <a:t> </a:t>
            </a:r>
            <a:r>
              <a:rPr lang="it-IT" sz="2400" dirty="0" err="1" smtClean="0"/>
              <a:t>lines</a:t>
            </a:r>
            <a:r>
              <a:rPr lang="it-IT" sz="2400" dirty="0" smtClean="0"/>
              <a:t> of </a:t>
            </a:r>
            <a:r>
              <a:rPr lang="it-IT" sz="2400" dirty="0" err="1" smtClean="0"/>
              <a:t>Celiac</a:t>
            </a:r>
            <a:r>
              <a:rPr lang="it-IT" sz="2400" dirty="0" smtClean="0"/>
              <a:t> and </a:t>
            </a:r>
            <a:r>
              <a:rPr lang="it-IT" sz="2400" dirty="0" err="1" smtClean="0"/>
              <a:t>Controls</a:t>
            </a:r>
            <a:r>
              <a:rPr lang="it-IT" sz="2400" dirty="0" smtClean="0"/>
              <a:t> </a:t>
            </a:r>
            <a:r>
              <a:rPr lang="it-IT" sz="1200" dirty="0"/>
              <a:t>(</a:t>
            </a:r>
            <a:r>
              <a:rPr lang="it-IT" sz="1200" dirty="0" err="1"/>
              <a:t>Pisapia</a:t>
            </a:r>
            <a:r>
              <a:rPr lang="it-IT" sz="1200" dirty="0"/>
              <a:t>, 2020, </a:t>
            </a:r>
            <a:r>
              <a:rPr lang="it-IT" sz="1200" dirty="0" err="1"/>
              <a:t>Scient</a:t>
            </a:r>
            <a:r>
              <a:rPr lang="it-IT" sz="1200" dirty="0"/>
              <a:t>. Rep)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5183188" y="6477000"/>
            <a:ext cx="3960812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/>
              <a:t>European Laboratory for Food Induced Diseases</a:t>
            </a:r>
            <a:endParaRPr lang="it-IT" sz="1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22881" t="29329" r="21221" b="4719"/>
          <a:stretch/>
        </p:blipFill>
        <p:spPr>
          <a:xfrm>
            <a:off x="1043607" y="908720"/>
            <a:ext cx="8201307" cy="5568280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 flipH="1">
            <a:off x="8100392" y="1340768"/>
            <a:ext cx="504056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H="1">
            <a:off x="8122872" y="3692860"/>
            <a:ext cx="504056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6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/>
              <a:t>The </a:t>
            </a:r>
            <a:r>
              <a:rPr lang="it-IT" sz="2000" dirty="0" err="1" smtClean="0"/>
              <a:t>risk</a:t>
            </a:r>
            <a:r>
              <a:rPr lang="it-IT" sz="2000" dirty="0" smtClean="0"/>
              <a:t> to </a:t>
            </a:r>
            <a:r>
              <a:rPr lang="it-IT" sz="2000" dirty="0" err="1" smtClean="0"/>
              <a:t>develop</a:t>
            </a:r>
            <a:r>
              <a:rPr lang="it-IT" sz="2000" dirty="0" smtClean="0"/>
              <a:t> CD </a:t>
            </a:r>
            <a:r>
              <a:rPr lang="it-IT" sz="2000" dirty="0" err="1" smtClean="0"/>
              <a:t>is</a:t>
            </a:r>
            <a:r>
              <a:rPr lang="it-IT" sz="2000" dirty="0" smtClean="0"/>
              <a:t> due to the HLA </a:t>
            </a:r>
            <a:r>
              <a:rPr lang="it-IT" sz="2000" dirty="0" err="1" smtClean="0"/>
              <a:t>Genetic</a:t>
            </a:r>
            <a:r>
              <a:rPr lang="it-IT" sz="2000" dirty="0" smtClean="0"/>
              <a:t> </a:t>
            </a:r>
            <a:r>
              <a:rPr lang="it-IT" sz="2000" dirty="0" err="1" smtClean="0"/>
              <a:t>profile</a:t>
            </a:r>
            <a:r>
              <a:rPr lang="it-IT" sz="2000" dirty="0" smtClean="0"/>
              <a:t> + the </a:t>
            </a:r>
            <a:r>
              <a:rPr lang="it-IT" sz="2000" dirty="0" err="1" smtClean="0"/>
              <a:t>regulation</a:t>
            </a:r>
            <a:r>
              <a:rPr lang="it-IT" sz="2000" dirty="0" smtClean="0"/>
              <a:t> of the production of </a:t>
            </a:r>
            <a:r>
              <a:rPr lang="it-IT" sz="2000" dirty="0" err="1" smtClean="0"/>
              <a:t>mRNA</a:t>
            </a:r>
            <a:r>
              <a:rPr lang="it-IT" sz="2000" dirty="0" smtClean="0"/>
              <a:t> and  the </a:t>
            </a:r>
            <a:r>
              <a:rPr lang="it-IT" sz="2000" dirty="0" err="1" smtClean="0"/>
              <a:t>synthesis</a:t>
            </a:r>
            <a:r>
              <a:rPr lang="it-IT" sz="2000" dirty="0" smtClean="0"/>
              <a:t> of the HLA </a:t>
            </a:r>
            <a:r>
              <a:rPr lang="it-IT" sz="2000" dirty="0" err="1" smtClean="0"/>
              <a:t>Molecules</a:t>
            </a:r>
            <a:r>
              <a:rPr lang="it-IT" sz="2000" dirty="0" smtClean="0"/>
              <a:t> on the Cell Surface </a:t>
            </a:r>
            <a:r>
              <a:rPr lang="it-IT" sz="1400" dirty="0" smtClean="0"/>
              <a:t>(Del Pozzo, 2021, </a:t>
            </a:r>
            <a:r>
              <a:rPr lang="it-IT" sz="1400" dirty="0" err="1" smtClean="0"/>
              <a:t>Ped</a:t>
            </a:r>
            <a:r>
              <a:rPr lang="it-IT" sz="1400" dirty="0" smtClean="0"/>
              <a:t> Res)</a:t>
            </a:r>
            <a:endParaRPr lang="it-IT" sz="1400" dirty="0"/>
          </a:p>
        </p:txBody>
      </p:sp>
      <p:sp>
        <p:nvSpPr>
          <p:cNvPr id="3" name="Rettangolo 2"/>
          <p:cNvSpPr/>
          <p:nvPr/>
        </p:nvSpPr>
        <p:spPr>
          <a:xfrm>
            <a:off x="1115616" y="1556792"/>
            <a:ext cx="70567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high expression of alpha and beta transcripts, encoding for the DQ2.5 </a:t>
            </a:r>
            <a:r>
              <a:rPr lang="en-US" dirty="0" smtClean="0"/>
              <a:t>molecules</a:t>
            </a:r>
            <a:r>
              <a:rPr lang="en-US" dirty="0"/>
              <a:t>, i</a:t>
            </a:r>
            <a:r>
              <a:rPr lang="en-US" dirty="0" smtClean="0"/>
              <a:t>s </a:t>
            </a:r>
            <a:r>
              <a:rPr lang="en-US" dirty="0"/>
              <a:t>strictly coordinated by a mechanism acting at a transcriptional level. </a:t>
            </a:r>
            <a:endParaRPr lang="en-US" dirty="0" smtClean="0"/>
          </a:p>
          <a:p>
            <a:r>
              <a:rPr lang="en-US" b="1" dirty="0" smtClean="0"/>
              <a:t>In </a:t>
            </a:r>
            <a:r>
              <a:rPr lang="en-US" b="1" dirty="0"/>
              <a:t>addition to the predisposing HLA-DQ genotype, also the expression of risk alleles contributed to the establishment of autoimmunity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support an early, accurate, and non-invasive diagnosis, and to define genotype-guided preventive and therapeutic strategies for </a:t>
            </a:r>
            <a:r>
              <a:rPr lang="en-US" dirty="0" err="1" smtClean="0"/>
              <a:t>CeD</a:t>
            </a:r>
            <a:r>
              <a:rPr lang="en-US" dirty="0" smtClean="0"/>
              <a:t> a </a:t>
            </a:r>
            <a:r>
              <a:rPr lang="en-US" dirty="0"/>
              <a:t>stratification of genetic </a:t>
            </a:r>
            <a:r>
              <a:rPr lang="en-US" dirty="0" smtClean="0"/>
              <a:t>risk</a:t>
            </a:r>
            <a:r>
              <a:rPr lang="en-US" dirty="0"/>
              <a:t> </a:t>
            </a:r>
            <a:r>
              <a:rPr lang="en-US" dirty="0" smtClean="0"/>
              <a:t>and  </a:t>
            </a:r>
            <a:r>
              <a:rPr lang="en-US" dirty="0"/>
              <a:t>DQ2.5/DQ8 expression measurement and magnitude of T cell response to gluten is mandatory. </a:t>
            </a:r>
            <a:r>
              <a:rPr lang="en-US" sz="1200" dirty="0"/>
              <a:t>Pediatric Research (2021) 89:307–312; https://doi.org/10.1038/s41390-020-01217-4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84924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9219" name="Immagine 3" descr="RetePathwa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CasellaDiTesto 4"/>
          <p:cNvSpPr txBox="1">
            <a:spLocks noChangeArrowheads="1"/>
          </p:cNvSpPr>
          <p:nvPr/>
        </p:nvSpPr>
        <p:spPr bwMode="auto">
          <a:xfrm>
            <a:off x="6562109" y="4286250"/>
            <a:ext cx="239360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000" b="1" dirty="0" err="1">
                <a:solidFill>
                  <a:srgbClr val="FF0000"/>
                </a:solidFill>
                <a:latin typeface="Bodoni MT Black" pitchFamily="18" charset="0"/>
              </a:rPr>
              <a:t>Celiac</a:t>
            </a:r>
            <a:r>
              <a:rPr lang="it-IT" sz="2000" b="1" dirty="0">
                <a:solidFill>
                  <a:srgbClr val="FF0000"/>
                </a:solidFill>
                <a:latin typeface="Bodoni MT Black" pitchFamily="18" charset="0"/>
              </a:rPr>
              <a:t> </a:t>
            </a:r>
            <a:r>
              <a:rPr lang="it-IT" sz="2000" b="1" dirty="0" err="1">
                <a:solidFill>
                  <a:srgbClr val="FF0000"/>
                </a:solidFill>
                <a:latin typeface="Bodoni MT Black" pitchFamily="18" charset="0"/>
              </a:rPr>
              <a:t>disease</a:t>
            </a:r>
            <a:r>
              <a:rPr lang="it-IT" sz="2000" b="1" dirty="0" smtClean="0">
                <a:solidFill>
                  <a:srgbClr val="FF0000"/>
                </a:solidFill>
                <a:latin typeface="Bodoni MT Black" pitchFamily="18" charset="0"/>
              </a:rPr>
              <a:t>, &gt; </a:t>
            </a:r>
            <a:endParaRPr lang="it-IT" sz="2000" b="1" dirty="0">
              <a:solidFill>
                <a:srgbClr val="FF0000"/>
              </a:solidFill>
              <a:latin typeface="Bodoni MT Black" pitchFamily="18" charset="0"/>
            </a:endParaRPr>
          </a:p>
          <a:p>
            <a:pPr marL="457200" indent="-457200" algn="ctr">
              <a:buAutoNum type="arabicPlain" startAt="54"/>
            </a:pPr>
            <a:r>
              <a:rPr lang="it-IT" sz="2000" b="1" dirty="0" err="1" smtClean="0">
                <a:solidFill>
                  <a:srgbClr val="FF0000"/>
                </a:solidFill>
                <a:latin typeface="Bodoni MT Black" pitchFamily="18" charset="0"/>
              </a:rPr>
              <a:t>associated</a:t>
            </a:r>
            <a:r>
              <a:rPr lang="it-IT" sz="2000" b="1" dirty="0" smtClean="0">
                <a:solidFill>
                  <a:srgbClr val="FF0000"/>
                </a:solidFill>
                <a:latin typeface="Bodoni MT Black" pitchFamily="18" charset="0"/>
              </a:rPr>
              <a:t> </a:t>
            </a:r>
            <a:endParaRPr lang="it-IT" sz="2000" b="1" dirty="0" smtClean="0">
              <a:solidFill>
                <a:srgbClr val="FF0000"/>
              </a:solidFill>
              <a:latin typeface="Bodoni MT Black" pitchFamily="18" charset="0"/>
            </a:endParaRPr>
          </a:p>
          <a:p>
            <a:pPr algn="ctr"/>
            <a:r>
              <a:rPr lang="it-IT" sz="2000" b="1" dirty="0" err="1" smtClean="0">
                <a:solidFill>
                  <a:srgbClr val="FF0000"/>
                </a:solidFill>
                <a:latin typeface="Bodoni MT Black" pitchFamily="18" charset="0"/>
              </a:rPr>
              <a:t>genes</a:t>
            </a:r>
            <a:r>
              <a:rPr lang="it-IT" sz="2000" b="1" dirty="0" smtClean="0">
                <a:solidFill>
                  <a:srgbClr val="FF0000"/>
                </a:solidFill>
                <a:latin typeface="Bodoni MT Black" pitchFamily="18" charset="0"/>
              </a:rPr>
              <a:t> </a:t>
            </a:r>
            <a:r>
              <a:rPr lang="it-IT" sz="2000" b="1" dirty="0">
                <a:solidFill>
                  <a:srgbClr val="FF0000"/>
                </a:solidFill>
                <a:latin typeface="Bodoni MT Black" pitchFamily="18" charset="0"/>
              </a:rPr>
              <a:t>and</a:t>
            </a:r>
          </a:p>
          <a:p>
            <a:pPr algn="ctr"/>
            <a:r>
              <a:rPr lang="it-IT" sz="2000" b="1" dirty="0" err="1">
                <a:solidFill>
                  <a:srgbClr val="FF0000"/>
                </a:solidFill>
                <a:latin typeface="Bodoni MT Black" pitchFamily="18" charset="0"/>
              </a:rPr>
              <a:t>pathways</a:t>
            </a:r>
            <a:endParaRPr lang="it-IT" sz="2000" b="1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440012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sz="1000" dirty="0"/>
              <a:t>European Laboratory for Food Induced Research Federico II</a:t>
            </a:r>
            <a:endParaRPr lang="it-IT" altLang="en-US" sz="1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804248" y="0"/>
            <a:ext cx="18825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NON-HLA</a:t>
            </a:r>
            <a:endParaRPr lang="it-IT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/>
        </p:nvGraphicFramePr>
        <p:xfrm>
          <a:off x="1547664" y="206084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 smtClean="0"/>
              <a:t>How</a:t>
            </a:r>
            <a:r>
              <a:rPr lang="it-IT" sz="3200" dirty="0" smtClean="0"/>
              <a:t> </a:t>
            </a:r>
            <a:r>
              <a:rPr lang="it-IT" sz="3200" dirty="0" err="1" smtClean="0"/>
              <a:t>many</a:t>
            </a:r>
            <a:r>
              <a:rPr lang="it-IT" sz="3200" dirty="0" smtClean="0"/>
              <a:t> </a:t>
            </a:r>
            <a:r>
              <a:rPr lang="it-IT" sz="3200" dirty="0" err="1" smtClean="0"/>
              <a:t>genes</a:t>
            </a:r>
            <a:r>
              <a:rPr lang="it-IT" sz="3200" dirty="0" smtClean="0"/>
              <a:t> </a:t>
            </a:r>
            <a:r>
              <a:rPr lang="it-IT" sz="3200" dirty="0" err="1" smtClean="0"/>
              <a:t>explain</a:t>
            </a:r>
            <a:r>
              <a:rPr lang="it-IT" sz="3200" dirty="0" smtClean="0"/>
              <a:t> the </a:t>
            </a:r>
            <a:r>
              <a:rPr lang="it-IT" sz="3200" dirty="0" err="1" smtClean="0"/>
              <a:t>very</a:t>
            </a:r>
            <a:r>
              <a:rPr lang="it-IT" sz="3200" dirty="0" smtClean="0"/>
              <a:t> strong </a:t>
            </a:r>
            <a:r>
              <a:rPr lang="it-IT" sz="3200" dirty="0" err="1" smtClean="0"/>
              <a:t>genetic</a:t>
            </a:r>
            <a:r>
              <a:rPr lang="it-IT" sz="3200" dirty="0" smtClean="0"/>
              <a:t> </a:t>
            </a:r>
            <a:r>
              <a:rPr lang="it-IT" sz="3200" dirty="0" err="1" smtClean="0"/>
              <a:t>component</a:t>
            </a:r>
            <a:r>
              <a:rPr lang="it-IT" sz="3200" dirty="0" smtClean="0"/>
              <a:t> </a:t>
            </a:r>
            <a:r>
              <a:rPr lang="it-IT" sz="3200" dirty="0" err="1" smtClean="0"/>
              <a:t>of</a:t>
            </a:r>
            <a:r>
              <a:rPr lang="it-IT" sz="3200" dirty="0" smtClean="0"/>
              <a:t> </a:t>
            </a:r>
            <a:r>
              <a:rPr lang="it-IT" sz="3200" dirty="0" err="1" smtClean="0"/>
              <a:t>CD</a:t>
            </a:r>
            <a:r>
              <a:rPr lang="it-IT" sz="3200" dirty="0" smtClean="0"/>
              <a:t> ?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olo 1"/>
          <p:cNvSpPr>
            <a:spLocks noGrp="1"/>
          </p:cNvSpPr>
          <p:nvPr>
            <p:ph type="title"/>
          </p:nvPr>
        </p:nvSpPr>
        <p:spPr bwMode="auto">
          <a:xfrm>
            <a:off x="685800" y="260350"/>
            <a:ext cx="8134672" cy="720378"/>
          </a:xfrm>
          <a:solidFill>
            <a:srgbClr val="FFFF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sz="3200" dirty="0" smtClean="0"/>
              <a:t>CD </a:t>
            </a:r>
            <a:r>
              <a:rPr lang="it-IT" sz="3200" dirty="0" err="1" smtClean="0"/>
              <a:t>Associated</a:t>
            </a:r>
            <a:r>
              <a:rPr lang="it-IT" sz="3200" dirty="0" smtClean="0"/>
              <a:t> </a:t>
            </a:r>
            <a:r>
              <a:rPr lang="it-IT" sz="3200" dirty="0" err="1" smtClean="0"/>
              <a:t>Pathways</a:t>
            </a:r>
            <a:r>
              <a:rPr lang="it-IT" sz="3200" dirty="0" smtClean="0"/>
              <a:t>??? </a:t>
            </a:r>
            <a:r>
              <a:rPr lang="it-IT" sz="3200" dirty="0" err="1" smtClean="0"/>
              <a:t>Physiology</a:t>
            </a:r>
            <a:r>
              <a:rPr lang="it-IT" sz="3200" dirty="0" smtClean="0"/>
              <a:t> ? </a:t>
            </a:r>
            <a:endParaRPr lang="fr-FR" sz="3200" dirty="0" smtClean="0"/>
          </a:p>
        </p:txBody>
      </p:sp>
      <p:sp>
        <p:nvSpPr>
          <p:cNvPr id="30722" name="Segnaposto piè di pagina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European Laboratory for Food Induced Diseases</a:t>
            </a:r>
            <a:endParaRPr lang="it-IT"/>
          </a:p>
        </p:txBody>
      </p:sp>
      <p:pic>
        <p:nvPicPr>
          <p:cNvPr id="30723" name="Picture 4" descr="http://www.broadinstitute.org/~carneiro/img/g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9625"/>
            <a:ext cx="896461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sz="3200" dirty="0" smtClean="0"/>
              <a:t>WHICH MESSAGE FROM THESE GENE POLYMORPHISMS 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800" dirty="0" smtClean="0"/>
              <a:t>There are no ‘defective’ genes </a:t>
            </a:r>
          </a:p>
          <a:p>
            <a:r>
              <a:rPr lang="en-US" sz="2800" dirty="0" smtClean="0"/>
              <a:t>The majority have  a regulatory function</a:t>
            </a:r>
            <a:endParaRPr lang="it-IT" sz="2800" b="1" dirty="0" smtClean="0"/>
          </a:p>
          <a:p>
            <a:r>
              <a:rPr lang="it-IT" sz="2800" dirty="0" err="1" smtClean="0"/>
              <a:t>Many</a:t>
            </a:r>
            <a:r>
              <a:rPr lang="it-IT" sz="2800" dirty="0" smtClean="0"/>
              <a:t> of </a:t>
            </a:r>
            <a:r>
              <a:rPr lang="it-IT" sz="2800" dirty="0" err="1" smtClean="0"/>
              <a:t>them</a:t>
            </a:r>
            <a:r>
              <a:rPr lang="it-IT" sz="2800" dirty="0" smtClean="0"/>
              <a:t> are </a:t>
            </a:r>
            <a:r>
              <a:rPr lang="it-IT" sz="2800" dirty="0" err="1" smtClean="0"/>
              <a:t>active</a:t>
            </a:r>
            <a:r>
              <a:rPr lang="it-IT" sz="2800" dirty="0" smtClean="0"/>
              <a:t> in the </a:t>
            </a:r>
            <a:r>
              <a:rPr lang="it-IT" sz="2800" dirty="0" err="1" smtClean="0"/>
              <a:t>normal</a:t>
            </a:r>
            <a:r>
              <a:rPr lang="it-IT" sz="2800" dirty="0" smtClean="0"/>
              <a:t> immune </a:t>
            </a:r>
            <a:r>
              <a:rPr lang="it-IT" sz="2800" dirty="0" err="1" smtClean="0"/>
              <a:t>response</a:t>
            </a:r>
            <a:r>
              <a:rPr lang="it-IT" sz="2800" dirty="0" smtClean="0"/>
              <a:t> to </a:t>
            </a:r>
            <a:r>
              <a:rPr lang="it-IT" sz="2800" dirty="0" err="1" smtClean="0"/>
              <a:t>pathogens</a:t>
            </a:r>
            <a:endParaRPr lang="it-IT" sz="2800" dirty="0" smtClean="0"/>
          </a:p>
          <a:p>
            <a:r>
              <a:rPr lang="it-IT" sz="2800" dirty="0" smtClean="0"/>
              <a:t>Others are </a:t>
            </a:r>
            <a:r>
              <a:rPr lang="it-IT" sz="2800" dirty="0" err="1" smtClean="0"/>
              <a:t>implicated</a:t>
            </a:r>
            <a:r>
              <a:rPr lang="it-IT" sz="2800" dirty="0" smtClean="0"/>
              <a:t> in the innate </a:t>
            </a:r>
            <a:r>
              <a:rPr lang="it-IT" sz="2800" dirty="0" err="1" smtClean="0"/>
              <a:t>immuno</a:t>
            </a:r>
            <a:r>
              <a:rPr lang="it-IT" sz="2800" dirty="0" smtClean="0"/>
              <a:t> </a:t>
            </a:r>
            <a:r>
              <a:rPr lang="it-IT" sz="2800" dirty="0" err="1" smtClean="0"/>
              <a:t>function</a:t>
            </a:r>
            <a:r>
              <a:rPr lang="it-IT" sz="2800" dirty="0" smtClean="0"/>
              <a:t> and </a:t>
            </a:r>
            <a:r>
              <a:rPr lang="it-IT" sz="2800" dirty="0" err="1" smtClean="0"/>
              <a:t>inflammation</a:t>
            </a:r>
            <a:endParaRPr lang="it-IT" sz="2800" dirty="0" smtClean="0"/>
          </a:p>
          <a:p>
            <a:r>
              <a:rPr lang="it-IT" sz="2800" dirty="0" err="1" smtClean="0"/>
              <a:t>There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a </a:t>
            </a:r>
            <a:r>
              <a:rPr lang="it-IT" sz="2800" dirty="0" err="1" smtClean="0"/>
              <a:t>selective</a:t>
            </a:r>
            <a:r>
              <a:rPr lang="it-IT" sz="2800" dirty="0" smtClean="0"/>
              <a:t> </a:t>
            </a:r>
            <a:r>
              <a:rPr lang="it-IT" sz="2800" dirty="0" err="1" smtClean="0"/>
              <a:t>advantage</a:t>
            </a:r>
            <a:r>
              <a:rPr lang="it-IT" sz="2800" dirty="0" smtClean="0"/>
              <a:t> of </a:t>
            </a:r>
            <a:r>
              <a:rPr lang="it-IT" sz="2800" dirty="0" err="1" smtClean="0"/>
              <a:t>several</a:t>
            </a:r>
            <a:r>
              <a:rPr lang="it-IT" sz="2800" dirty="0" smtClean="0"/>
              <a:t> of </a:t>
            </a:r>
            <a:r>
              <a:rPr lang="it-IT" sz="2800" dirty="0" err="1" smtClean="0"/>
              <a:t>these</a:t>
            </a:r>
            <a:r>
              <a:rPr lang="it-IT" sz="2800" dirty="0" smtClean="0"/>
              <a:t> gene, </a:t>
            </a:r>
            <a:r>
              <a:rPr lang="it-IT" sz="2800" dirty="0" err="1" smtClean="0"/>
              <a:t>otherwise</a:t>
            </a:r>
            <a:r>
              <a:rPr lang="it-IT" sz="2800" dirty="0" smtClean="0"/>
              <a:t> </a:t>
            </a:r>
            <a:r>
              <a:rPr lang="it-IT" sz="2800" dirty="0" err="1" smtClean="0"/>
              <a:t>Celiac</a:t>
            </a:r>
            <a:r>
              <a:rPr lang="it-IT" sz="2800" dirty="0" smtClean="0"/>
              <a:t> </a:t>
            </a:r>
            <a:r>
              <a:rPr lang="it-IT" sz="2800" dirty="0" err="1" smtClean="0"/>
              <a:t>Disease</a:t>
            </a:r>
            <a:r>
              <a:rPr lang="it-IT" sz="2800" dirty="0" smtClean="0"/>
              <a:t> </a:t>
            </a:r>
            <a:r>
              <a:rPr lang="it-IT" sz="2800" dirty="0" err="1" smtClean="0"/>
              <a:t>should</a:t>
            </a:r>
            <a:r>
              <a:rPr lang="it-IT" sz="2800" dirty="0" smtClean="0"/>
              <a:t> be </a:t>
            </a:r>
            <a:r>
              <a:rPr lang="it-IT" sz="2800" dirty="0" err="1" smtClean="0"/>
              <a:t>extinct</a:t>
            </a:r>
            <a:endParaRPr lang="it-IT" sz="2800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683568" y="6356350"/>
            <a:ext cx="784887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sz="1000" dirty="0" smtClean="0"/>
              <a:t>European Laboratory for Food Induced Research Federico II</a:t>
            </a:r>
            <a:endParaRPr lang="it-IT" alt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9798" y="8978"/>
            <a:ext cx="8229600" cy="97175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it-IT" sz="3200" dirty="0" smtClean="0"/>
              <a:t>Here </a:t>
            </a:r>
            <a:r>
              <a:rPr lang="it-IT" sz="3200" dirty="0" err="1" smtClean="0"/>
              <a:t>is</a:t>
            </a:r>
            <a:r>
              <a:rPr lang="it-IT" sz="3200" dirty="0" smtClean="0"/>
              <a:t> the </a:t>
            </a:r>
            <a:r>
              <a:rPr lang="it-IT" sz="3200" dirty="0" err="1" smtClean="0"/>
              <a:t>point</a:t>
            </a:r>
            <a:r>
              <a:rPr lang="it-IT" sz="3200" dirty="0" smtClean="0"/>
              <a:t> of </a:t>
            </a:r>
            <a:r>
              <a:rPr lang="it-IT" sz="3200" dirty="0" err="1" smtClean="0"/>
              <a:t>entrance</a:t>
            </a:r>
            <a:r>
              <a:rPr lang="it-IT" sz="3200" dirty="0" smtClean="0"/>
              <a:t> of the AIDS virus: the </a:t>
            </a:r>
            <a:r>
              <a:rPr lang="it-IT" sz="3200" dirty="0" err="1" smtClean="0"/>
              <a:t>Chemokine</a:t>
            </a:r>
            <a:r>
              <a:rPr lang="it-IT" sz="3200" dirty="0" smtClean="0"/>
              <a:t> CCR5!!!</a:t>
            </a:r>
          </a:p>
        </p:txBody>
      </p:sp>
      <p:pic>
        <p:nvPicPr>
          <p:cNvPr id="16387" name="Picture 6" descr="091205_imag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3" y="1268760"/>
            <a:ext cx="580548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umetto 2 3"/>
          <p:cNvSpPr/>
          <p:nvPr/>
        </p:nvSpPr>
        <p:spPr>
          <a:xfrm>
            <a:off x="6660232" y="3381164"/>
            <a:ext cx="2438400" cy="1535832"/>
          </a:xfrm>
          <a:prstGeom prst="wedgeRoundRectCallout">
            <a:avLst>
              <a:gd name="adj1" fmla="val -136572"/>
              <a:gd name="adj2" fmla="val 2367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 err="1" smtClean="0">
                <a:solidFill>
                  <a:schemeClr val="tx1"/>
                </a:solidFill>
              </a:rPr>
              <a:t>Is</a:t>
            </a:r>
            <a:r>
              <a:rPr lang="it-IT" b="1" dirty="0" smtClean="0">
                <a:solidFill>
                  <a:schemeClr val="tx1"/>
                </a:solidFill>
              </a:rPr>
              <a:t> the </a:t>
            </a:r>
            <a:r>
              <a:rPr lang="it-IT" b="1" dirty="0" err="1" smtClean="0">
                <a:solidFill>
                  <a:schemeClr val="tx1"/>
                </a:solidFill>
              </a:rPr>
              <a:t>CD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associated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Chemokine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receptors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" name="Fumetto 2 1"/>
          <p:cNvSpPr/>
          <p:nvPr/>
        </p:nvSpPr>
        <p:spPr>
          <a:xfrm>
            <a:off x="7164288" y="1916832"/>
            <a:ext cx="1522512" cy="1296144"/>
          </a:xfrm>
          <a:prstGeom prst="wedgeRoundRectCallout">
            <a:avLst>
              <a:gd name="adj1" fmla="val -243859"/>
              <a:gd name="adj2" fmla="val 69738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Missing</a:t>
            </a:r>
            <a:r>
              <a:rPr lang="it-IT" dirty="0" smtClean="0">
                <a:solidFill>
                  <a:schemeClr val="tx1"/>
                </a:solidFill>
              </a:rPr>
              <a:t> by </a:t>
            </a:r>
            <a:r>
              <a:rPr lang="it-IT" dirty="0" err="1" smtClean="0">
                <a:solidFill>
                  <a:schemeClr val="tx1"/>
                </a:solidFill>
              </a:rPr>
              <a:t>mutation</a:t>
            </a:r>
            <a:r>
              <a:rPr lang="it-IT" dirty="0" smtClean="0">
                <a:solidFill>
                  <a:schemeClr val="tx1"/>
                </a:solidFill>
              </a:rPr>
              <a:t> in CD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69798" y="5157192"/>
            <a:ext cx="8291512" cy="11763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it-IT" sz="2400" kern="0" dirty="0" smtClean="0"/>
              <a:t>The CCR5-Delta32 </a:t>
            </a:r>
            <a:r>
              <a:rPr lang="it-IT" sz="2400" kern="0" dirty="0" err="1" smtClean="0"/>
              <a:t>mutation</a:t>
            </a:r>
            <a:r>
              <a:rPr lang="it-IT" sz="2400" kern="0" dirty="0" smtClean="0"/>
              <a:t> </a:t>
            </a:r>
            <a:r>
              <a:rPr lang="it-IT" sz="2400" kern="0" dirty="0" err="1" smtClean="0"/>
              <a:t>carrier</a:t>
            </a:r>
            <a:r>
              <a:rPr lang="it-IT" sz="2400" kern="0" dirty="0" smtClean="0"/>
              <a:t> </a:t>
            </a:r>
            <a:r>
              <a:rPr lang="it-IT" sz="2400" kern="0" dirty="0" err="1" smtClean="0"/>
              <a:t>has</a:t>
            </a:r>
            <a:r>
              <a:rPr lang="it-IT" sz="2400" kern="0" dirty="0" smtClean="0"/>
              <a:t> more chances to be </a:t>
            </a:r>
            <a:r>
              <a:rPr lang="it-IT" sz="2400" kern="0" dirty="0" err="1" smtClean="0"/>
              <a:t>proteced</a:t>
            </a:r>
            <a:r>
              <a:rPr lang="it-IT" sz="2400" kern="0" dirty="0" smtClean="0"/>
              <a:t> by the HIV Virus, </a:t>
            </a:r>
            <a:r>
              <a:rPr lang="it-IT" sz="2400" kern="0" dirty="0" err="1" smtClean="0"/>
              <a:t>because</a:t>
            </a:r>
            <a:r>
              <a:rPr lang="it-IT" sz="2400" kern="0" dirty="0" smtClean="0"/>
              <a:t> of the </a:t>
            </a:r>
            <a:r>
              <a:rPr lang="it-IT" sz="2400" kern="0" dirty="0" err="1" smtClean="0"/>
              <a:t>missing</a:t>
            </a:r>
            <a:r>
              <a:rPr lang="it-IT" sz="2400" kern="0" dirty="0" smtClean="0"/>
              <a:t> </a:t>
            </a:r>
            <a:r>
              <a:rPr lang="it-IT" sz="2400" kern="0" dirty="0" err="1" smtClean="0"/>
              <a:t>surface</a:t>
            </a:r>
            <a:r>
              <a:rPr lang="it-IT" sz="2400" kern="0" dirty="0" smtClean="0"/>
              <a:t> </a:t>
            </a:r>
            <a:r>
              <a:rPr lang="it-IT" sz="2400" kern="0" dirty="0" err="1" smtClean="0"/>
              <a:t>chain</a:t>
            </a:r>
            <a:r>
              <a:rPr lang="it-IT" sz="2400" kern="0" dirty="0" smtClean="0"/>
              <a:t> </a:t>
            </a:r>
            <a:r>
              <a:rPr lang="it-IT" sz="2400" kern="0" dirty="0" err="1" smtClean="0"/>
              <a:t>where</a:t>
            </a:r>
            <a:r>
              <a:rPr lang="it-IT" sz="2400" kern="0" dirty="0" smtClean="0"/>
              <a:t> the virus </a:t>
            </a:r>
            <a:r>
              <a:rPr lang="it-IT" sz="2400" kern="0" dirty="0" err="1" smtClean="0"/>
              <a:t>should</a:t>
            </a:r>
            <a:r>
              <a:rPr lang="it-IT" sz="2400" kern="0" dirty="0" smtClean="0"/>
              <a:t> be </a:t>
            </a:r>
            <a:r>
              <a:rPr lang="it-IT" sz="2400" kern="0" dirty="0" err="1" smtClean="0"/>
              <a:t>attached</a:t>
            </a:r>
            <a:r>
              <a:rPr lang="it-IT" sz="2400" kern="0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2002234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it-IT" sz="2400" b="1" dirty="0" smtClean="0">
                <a:hlinkClick r:id="rId2"/>
              </a:rPr>
              <a:t>The SH2B3</a:t>
            </a:r>
            <a:r>
              <a:rPr lang="it-IT" sz="2400" b="1" dirty="0" smtClean="0"/>
              <a:t> </a:t>
            </a:r>
            <a:r>
              <a:rPr lang="it-IT" sz="2000" b="1" dirty="0" smtClean="0">
                <a:hlinkClick r:id="rId2"/>
              </a:rPr>
              <a:t>gene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is</a:t>
            </a:r>
            <a:r>
              <a:rPr lang="it-IT" sz="2000" b="1" dirty="0" smtClean="0"/>
              <a:t> a </a:t>
            </a:r>
            <a:r>
              <a:rPr lang="it-IT" sz="2000" b="1" dirty="0" err="1" smtClean="0"/>
              <a:t>cytokine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signal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inhibitor</a:t>
            </a:r>
            <a:r>
              <a:rPr lang="it-IT" sz="2000" b="1" dirty="0" smtClean="0"/>
              <a:t> : </a:t>
            </a:r>
            <a:r>
              <a:rPr lang="it-IT" sz="2000" b="1" dirty="0" err="1" smtClean="0"/>
              <a:t>it</a:t>
            </a:r>
            <a:r>
              <a:rPr lang="it-IT" sz="2000" b="1" dirty="0" smtClean="0"/>
              <a:t> can reduce the </a:t>
            </a:r>
            <a:r>
              <a:rPr lang="it-IT" sz="2000" b="1" dirty="0" err="1" smtClean="0"/>
              <a:t>level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of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intracellullar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inflammation</a:t>
            </a:r>
            <a:r>
              <a:rPr lang="it-IT" sz="2000" b="1" dirty="0" smtClean="0"/>
              <a:t>.</a:t>
            </a:r>
            <a:br>
              <a:rPr lang="it-IT" sz="2000" b="1" dirty="0" smtClean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it-IT" sz="2000" b="1" dirty="0" smtClean="0"/>
              <a:t>The CD </a:t>
            </a:r>
            <a:r>
              <a:rPr lang="it-IT" sz="2000" b="1" dirty="0" err="1" smtClean="0"/>
              <a:t>associated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Mutation</a:t>
            </a:r>
            <a:r>
              <a:rPr lang="it-IT" sz="2000" b="1" dirty="0" smtClean="0"/>
              <a:t> of SHB3 </a:t>
            </a:r>
            <a:r>
              <a:rPr lang="it-IT" sz="2000" b="1" dirty="0" err="1" smtClean="0"/>
              <a:t>works</a:t>
            </a:r>
            <a:r>
              <a:rPr lang="it-IT" sz="2000" b="1" dirty="0" smtClean="0"/>
              <a:t> for the innate defense </a:t>
            </a:r>
            <a:r>
              <a:rPr lang="it-IT" sz="2000" b="1" dirty="0" err="1" smtClean="0"/>
              <a:t>mechanisms</a:t>
            </a:r>
            <a:r>
              <a:rPr lang="it-IT" sz="2000" b="1" dirty="0" smtClean="0"/>
              <a:t>, </a:t>
            </a:r>
            <a:r>
              <a:rPr lang="it-IT" sz="2000" b="1" dirty="0" err="1" smtClean="0"/>
              <a:t>as</a:t>
            </a:r>
            <a:r>
              <a:rPr lang="it-IT" sz="2000" b="1" dirty="0" smtClean="0"/>
              <a:t> a </a:t>
            </a:r>
            <a:r>
              <a:rPr lang="it-IT" sz="2000" b="1" dirty="0" err="1" smtClean="0"/>
              <a:t>natural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antibiotic</a:t>
            </a:r>
            <a:endParaRPr lang="it-IT" sz="2000" dirty="0" smtClean="0"/>
          </a:p>
        </p:txBody>
      </p:sp>
      <p:pic>
        <p:nvPicPr>
          <p:cNvPr id="20484" name="Picture 8" descr="File:1bwn opm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895600"/>
            <a:ext cx="4402138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umetto 2 4"/>
          <p:cNvSpPr/>
          <p:nvPr/>
        </p:nvSpPr>
        <p:spPr>
          <a:xfrm>
            <a:off x="457200" y="2492896"/>
            <a:ext cx="3034680" cy="2852936"/>
          </a:xfrm>
          <a:prstGeom prst="wedgeRoundRectCallout">
            <a:avLst>
              <a:gd name="adj1" fmla="val 89178"/>
              <a:gd name="adj2" fmla="val 2115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err="1" smtClean="0">
                <a:solidFill>
                  <a:schemeClr val="tx1"/>
                </a:solidFill>
              </a:rPr>
              <a:t>About</a:t>
            </a:r>
            <a:r>
              <a:rPr lang="it-IT" dirty="0" smtClean="0">
                <a:solidFill>
                  <a:schemeClr val="tx1"/>
                </a:solidFill>
              </a:rPr>
              <a:t> 1600 </a:t>
            </a:r>
            <a:r>
              <a:rPr lang="it-IT" dirty="0" err="1" smtClean="0">
                <a:solidFill>
                  <a:schemeClr val="tx1"/>
                </a:solidFill>
              </a:rPr>
              <a:t>years</a:t>
            </a:r>
            <a:r>
              <a:rPr lang="it-IT" dirty="0" smtClean="0">
                <a:solidFill>
                  <a:schemeClr val="tx1"/>
                </a:solidFill>
              </a:rPr>
              <a:t> ago , </a:t>
            </a:r>
            <a:r>
              <a:rPr lang="it-IT" dirty="0" err="1" smtClean="0">
                <a:solidFill>
                  <a:schemeClr val="tx1"/>
                </a:solidFill>
              </a:rPr>
              <a:t>after</a:t>
            </a:r>
            <a:r>
              <a:rPr lang="it-IT" dirty="0" smtClean="0">
                <a:solidFill>
                  <a:schemeClr val="tx1"/>
                </a:solidFill>
              </a:rPr>
              <a:t> some massive </a:t>
            </a:r>
            <a:r>
              <a:rPr lang="it-IT" dirty="0" err="1" smtClean="0">
                <a:solidFill>
                  <a:schemeClr val="tx1"/>
                </a:solidFill>
              </a:rPr>
              <a:t>pest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epidemics</a:t>
            </a:r>
            <a:r>
              <a:rPr lang="it-IT" dirty="0" smtClean="0">
                <a:solidFill>
                  <a:schemeClr val="tx1"/>
                </a:solidFill>
              </a:rPr>
              <a:t> , </a:t>
            </a:r>
            <a:r>
              <a:rPr lang="it-IT" dirty="0" err="1" smtClean="0">
                <a:solidFill>
                  <a:schemeClr val="tx1"/>
                </a:solidFill>
              </a:rPr>
              <a:t>individuals</a:t>
            </a:r>
            <a:r>
              <a:rPr lang="it-IT" dirty="0" smtClean="0">
                <a:solidFill>
                  <a:schemeClr val="tx1"/>
                </a:solidFill>
              </a:rPr>
              <a:t> with a SHB3 </a:t>
            </a:r>
            <a:r>
              <a:rPr lang="it-IT" dirty="0" err="1" smtClean="0">
                <a:solidFill>
                  <a:schemeClr val="tx1"/>
                </a:solidFill>
              </a:rPr>
              <a:t>mutation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gained</a:t>
            </a:r>
            <a:r>
              <a:rPr lang="it-IT" dirty="0" smtClean="0">
                <a:solidFill>
                  <a:schemeClr val="tx1"/>
                </a:solidFill>
              </a:rPr>
              <a:t> a </a:t>
            </a:r>
            <a:r>
              <a:rPr lang="it-IT" dirty="0" err="1" smtClean="0">
                <a:solidFill>
                  <a:schemeClr val="tx1"/>
                </a:solidFill>
              </a:rPr>
              <a:t>selective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advantage</a:t>
            </a:r>
            <a:r>
              <a:rPr lang="it-IT" dirty="0" smtClean="0">
                <a:solidFill>
                  <a:schemeClr val="tx1"/>
                </a:solidFill>
              </a:rPr>
              <a:t> of </a:t>
            </a:r>
            <a:r>
              <a:rPr lang="it-IT" dirty="0" err="1" smtClean="0">
                <a:solidFill>
                  <a:schemeClr val="tx1"/>
                </a:solidFill>
              </a:rPr>
              <a:t>survival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785813" y="571500"/>
          <a:ext cx="39624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59" name="Fotografia Photo Editor" r:id="rId3" imgW="5087060" imgH="7980952" progId="MSPhotoEd.3">
                  <p:embed/>
                </p:oleObj>
              </mc:Choice>
              <mc:Fallback>
                <p:oleObj name="Fotografia Photo Editor" r:id="rId3" imgW="5087060" imgH="7980952" progId="MSPhotoEd.3">
                  <p:embed/>
                  <p:pic>
                    <p:nvPicPr>
                      <p:cNvPr id="1228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571500"/>
                        <a:ext cx="39624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  <a:solidFill>
            <a:srgbClr val="FF6600"/>
          </a:solidFill>
        </p:spPr>
        <p:txBody>
          <a:bodyPr/>
          <a:lstStyle/>
          <a:p>
            <a:pPr eaLnBrk="1" hangingPunct="1"/>
            <a:r>
              <a:rPr lang="en-GB" altLang="it-IT" sz="2800" dirty="0" smtClean="0"/>
              <a:t>HOW MUCH ‘GENETIC’</a:t>
            </a:r>
            <a:br>
              <a:rPr lang="en-GB" altLang="it-IT" sz="2800" dirty="0" smtClean="0"/>
            </a:br>
            <a:r>
              <a:rPr lang="en-GB" altLang="it-IT" sz="2800" dirty="0" smtClean="0"/>
              <a:t>May we ask twins?</a:t>
            </a:r>
          </a:p>
        </p:txBody>
      </p:sp>
      <p:sp>
        <p:nvSpPr>
          <p:cNvPr id="1028" name="CasellaDiTesto 3"/>
          <p:cNvSpPr txBox="1">
            <a:spLocks noChangeArrowheads="1"/>
          </p:cNvSpPr>
          <p:nvPr/>
        </p:nvSpPr>
        <p:spPr bwMode="auto">
          <a:xfrm>
            <a:off x="5173663" y="1772816"/>
            <a:ext cx="3282950" cy="20313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dirty="0" err="1" smtClean="0">
                <a:solidFill>
                  <a:schemeClr val="bg1"/>
                </a:solidFill>
              </a:rPr>
              <a:t>Celiac</a:t>
            </a:r>
            <a:r>
              <a:rPr lang="it-IT" altLang="it-IT" dirty="0" smtClean="0">
                <a:solidFill>
                  <a:schemeClr val="bg1"/>
                </a:solidFill>
              </a:rPr>
              <a:t> </a:t>
            </a:r>
            <a:r>
              <a:rPr lang="it-IT" altLang="it-IT" dirty="0" err="1" smtClean="0">
                <a:solidFill>
                  <a:schemeClr val="bg1"/>
                </a:solidFill>
              </a:rPr>
              <a:t>Dis</a:t>
            </a:r>
            <a:r>
              <a:rPr lang="it-IT" altLang="it-IT" dirty="0" smtClean="0">
                <a:solidFill>
                  <a:schemeClr val="bg1"/>
                </a:solidFill>
              </a:rPr>
              <a:t>. CONCORDANCE:</a:t>
            </a:r>
            <a:endParaRPr lang="it-IT" altLang="it-IT" dirty="0">
              <a:solidFill>
                <a:schemeClr val="bg1"/>
              </a:solidFill>
            </a:endParaRPr>
          </a:p>
          <a:p>
            <a:pPr eaLnBrk="1" hangingPunct="1"/>
            <a:endParaRPr lang="it-IT" altLang="it-IT" dirty="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dirty="0" smtClean="0">
                <a:solidFill>
                  <a:schemeClr val="bg1"/>
                </a:solidFill>
              </a:rPr>
              <a:t>MONOZYGOTES </a:t>
            </a:r>
            <a:r>
              <a:rPr lang="it-IT" altLang="it-IT" dirty="0">
                <a:solidFill>
                  <a:schemeClr val="bg1"/>
                </a:solidFill>
              </a:rPr>
              <a:t>=  85-90%</a:t>
            </a:r>
          </a:p>
          <a:p>
            <a:pPr eaLnBrk="1" hangingPunct="1"/>
            <a:endParaRPr lang="it-IT" altLang="it-IT" dirty="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dirty="0" smtClean="0">
                <a:solidFill>
                  <a:schemeClr val="bg1"/>
                </a:solidFill>
              </a:rPr>
              <a:t>DIZYGOTES         </a:t>
            </a:r>
            <a:r>
              <a:rPr lang="it-IT" altLang="it-IT" dirty="0">
                <a:solidFill>
                  <a:schemeClr val="bg1"/>
                </a:solidFill>
              </a:rPr>
              <a:t>=  10-18%</a:t>
            </a:r>
          </a:p>
          <a:p>
            <a:pPr eaLnBrk="1" hangingPunct="1"/>
            <a:endParaRPr lang="it-IT" altLang="it-IT" dirty="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dirty="0" smtClean="0">
                <a:solidFill>
                  <a:schemeClr val="bg1"/>
                </a:solidFill>
              </a:rPr>
              <a:t>SIBS                      =  </a:t>
            </a:r>
            <a:r>
              <a:rPr lang="it-IT" altLang="it-IT" dirty="0">
                <a:solidFill>
                  <a:schemeClr val="bg1"/>
                </a:solidFill>
              </a:rPr>
              <a:t>10-12%</a:t>
            </a:r>
            <a:endParaRPr lang="en-GB" altLang="it-IT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877786" y="4714372"/>
            <a:ext cx="3942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Greco L,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Stazi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Clerget-Darpoux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F. Twins and family contribution to genetics of celiac disease,(2008) Pediatric and Adolescent Medicine, 2008;12:46-56. </a:t>
            </a:r>
            <a:endParaRPr lang="it-IT" sz="1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03648" y="5949280"/>
            <a:ext cx="25202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 Luigi    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↔    Donato ??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426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8756" y="2317124"/>
            <a:ext cx="3814436" cy="30921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b="1" dirty="0" smtClean="0">
                <a:latin typeface="Adobe Caslon Pro" panose="0205050205050A020403"/>
              </a:rPr>
              <a:t>54 Non HLA gene </a:t>
            </a:r>
            <a:r>
              <a:rPr lang="it-IT" dirty="0" err="1" smtClean="0">
                <a:latin typeface="Adobe Caslon Pro" panose="0205050205050A020403"/>
              </a:rPr>
              <a:t>improve</a:t>
            </a:r>
            <a:r>
              <a:rPr lang="it-IT" dirty="0" smtClean="0">
                <a:latin typeface="Adobe Caslon Pro" panose="0205050205050A020403"/>
              </a:rPr>
              <a:t> the estimate of </a:t>
            </a:r>
            <a:r>
              <a:rPr lang="it-IT" dirty="0" err="1" smtClean="0">
                <a:latin typeface="Adobe Caslon Pro" panose="0205050205050A020403"/>
              </a:rPr>
              <a:t>genetic</a:t>
            </a:r>
            <a:r>
              <a:rPr lang="it-IT" dirty="0" smtClean="0">
                <a:latin typeface="Adobe Caslon Pro" panose="0205050205050A020403"/>
              </a:rPr>
              <a:t> </a:t>
            </a:r>
            <a:r>
              <a:rPr lang="it-IT" dirty="0" err="1" smtClean="0">
                <a:latin typeface="Adobe Caslon Pro" panose="0205050205050A020403"/>
              </a:rPr>
              <a:t>risk</a:t>
            </a:r>
            <a:r>
              <a:rPr lang="it-IT" dirty="0" smtClean="0">
                <a:latin typeface="Adobe Caslon Pro" panose="0205050205050A020403"/>
              </a:rPr>
              <a:t>, </a:t>
            </a:r>
            <a:r>
              <a:rPr lang="it-IT" dirty="0" err="1" smtClean="0">
                <a:latin typeface="Adobe Caslon Pro" panose="0205050205050A020403"/>
              </a:rPr>
              <a:t>expecially</a:t>
            </a:r>
            <a:r>
              <a:rPr lang="it-IT" dirty="0" smtClean="0">
                <a:latin typeface="Adobe Caslon Pro" panose="0205050205050A020403"/>
              </a:rPr>
              <a:t> for </a:t>
            </a:r>
            <a:r>
              <a:rPr lang="it-IT" dirty="0" err="1" smtClean="0">
                <a:latin typeface="Adobe Caslon Pro" panose="0205050205050A020403"/>
              </a:rPr>
              <a:t>children</a:t>
            </a:r>
            <a:r>
              <a:rPr lang="it-IT" dirty="0" smtClean="0">
                <a:latin typeface="Adobe Caslon Pro" panose="0205050205050A020403"/>
              </a:rPr>
              <a:t> in a </a:t>
            </a:r>
            <a:r>
              <a:rPr lang="it-IT" dirty="0" err="1" smtClean="0">
                <a:latin typeface="Adobe Caslon Pro" panose="0205050205050A020403"/>
              </a:rPr>
              <a:t>lower</a:t>
            </a:r>
            <a:r>
              <a:rPr lang="it-IT" dirty="0" smtClean="0">
                <a:latin typeface="Adobe Caslon Pro" panose="0205050205050A020403"/>
              </a:rPr>
              <a:t> HLA </a:t>
            </a:r>
            <a:r>
              <a:rPr lang="it-IT" dirty="0" err="1" smtClean="0">
                <a:latin typeface="Adobe Caslon Pro" panose="0205050205050A020403"/>
              </a:rPr>
              <a:t>risk</a:t>
            </a:r>
            <a:r>
              <a:rPr lang="it-IT" dirty="0" smtClean="0">
                <a:latin typeface="Adobe Caslon Pro" panose="0205050205050A020403"/>
              </a:rPr>
              <a:t> </a:t>
            </a:r>
            <a:r>
              <a:rPr lang="it-IT" dirty="0" err="1" smtClean="0">
                <a:latin typeface="Adobe Caslon Pro" panose="0205050205050A020403"/>
              </a:rPr>
              <a:t>class</a:t>
            </a:r>
            <a:r>
              <a:rPr lang="it-IT" dirty="0">
                <a:latin typeface="Adobe Caslon Pro" panose="0205050205050A020403"/>
              </a:rPr>
              <a:t>.</a:t>
            </a:r>
            <a:endParaRPr lang="it-IT" dirty="0" smtClean="0">
              <a:latin typeface="Adobe Caslon Pro" panose="0205050205050A020403"/>
            </a:endParaRPr>
          </a:p>
          <a:p>
            <a:pPr marL="0" indent="0">
              <a:buNone/>
            </a:pPr>
            <a:endParaRPr lang="it-IT" dirty="0">
              <a:latin typeface="Adobe Caslon Pro" panose="0205050205050A020403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636" y="1211433"/>
            <a:ext cx="4679054" cy="5303498"/>
          </a:xfrm>
          <a:prstGeom prst="rect">
            <a:avLst/>
          </a:prstGeom>
        </p:spPr>
      </p:pic>
      <p:sp>
        <p:nvSpPr>
          <p:cNvPr id="5" name="Titolo 2"/>
          <p:cNvSpPr>
            <a:spLocks noGrp="1"/>
          </p:cNvSpPr>
          <p:nvPr>
            <p:ph type="title"/>
          </p:nvPr>
        </p:nvSpPr>
        <p:spPr>
          <a:xfrm>
            <a:off x="539552" y="76774"/>
            <a:ext cx="8229600" cy="692419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it-IT" dirty="0" err="1" smtClean="0">
                <a:solidFill>
                  <a:srgbClr val="002060"/>
                </a:solidFill>
                <a:latin typeface="Adobe Caslon Pro" panose="0205050205050A020403"/>
              </a:rPr>
              <a:t>Biomarkers-pre</a:t>
            </a:r>
            <a:r>
              <a:rPr lang="it-IT" dirty="0" smtClean="0">
                <a:solidFill>
                  <a:srgbClr val="002060"/>
                </a:solidFill>
                <a:latin typeface="Adobe Caslon Pro" panose="0205050205050A020403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Adobe Caslon Pro" panose="0205050205050A020403"/>
              </a:rPr>
              <a:t>weaning</a:t>
            </a:r>
            <a:r>
              <a:rPr lang="it-IT" dirty="0" smtClean="0">
                <a:solidFill>
                  <a:srgbClr val="002060"/>
                </a:solidFill>
                <a:latin typeface="Adobe Caslon Pro" panose="0205050205050A020403"/>
              </a:rPr>
              <a:t>: </a:t>
            </a:r>
            <a:r>
              <a:rPr lang="it-IT" dirty="0" err="1" smtClean="0">
                <a:solidFill>
                  <a:srgbClr val="002060"/>
                </a:solidFill>
                <a:latin typeface="Adobe Caslon Pro" panose="0205050205050A020403"/>
              </a:rPr>
              <a:t>genetics</a:t>
            </a:r>
            <a:endParaRPr lang="it-IT" dirty="0">
              <a:solidFill>
                <a:srgbClr val="002060"/>
              </a:solidFill>
              <a:latin typeface="Adobe Caslon Pro" panose="0205050205050A020403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57200" y="6293718"/>
            <a:ext cx="439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latin typeface="Adobe Caslon Pro" panose="0205050205050A020403"/>
              </a:rPr>
              <a:t>Romanos</a:t>
            </a:r>
            <a:r>
              <a:rPr lang="it-IT" dirty="0">
                <a:latin typeface="Adobe Caslon Pro" panose="0205050205050A020403"/>
              </a:rPr>
              <a:t> J. Et al. </a:t>
            </a:r>
            <a:r>
              <a:rPr lang="it-IT" dirty="0" err="1">
                <a:latin typeface="Adobe Caslon Pro" panose="0205050205050A020403"/>
              </a:rPr>
              <a:t>Gastroenterology</a:t>
            </a:r>
            <a:r>
              <a:rPr lang="it-IT" dirty="0">
                <a:latin typeface="Adobe Caslon Pro" panose="0205050205050A020403"/>
              </a:rPr>
              <a:t> 2009</a:t>
            </a:r>
          </a:p>
        </p:txBody>
      </p:sp>
    </p:spTree>
    <p:extLst>
      <p:ext uri="{BB962C8B-B14F-4D97-AF65-F5344CB8AC3E}">
        <p14:creationId xmlns:p14="http://schemas.microsoft.com/office/powerpoint/2010/main" val="21559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702479"/>
              </p:ext>
            </p:extLst>
          </p:nvPr>
        </p:nvGraphicFramePr>
        <p:xfrm>
          <a:off x="683568" y="383058"/>
          <a:ext cx="7841259" cy="6186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38" name="AutoShape 3"/>
          <p:cNvSpPr>
            <a:spLocks noChangeArrowheads="1"/>
          </p:cNvSpPr>
          <p:nvPr/>
        </p:nvSpPr>
        <p:spPr bwMode="auto">
          <a:xfrm>
            <a:off x="3003550" y="1730375"/>
            <a:ext cx="1960563" cy="457200"/>
          </a:xfrm>
          <a:prstGeom prst="wedgeRoundRectCallout">
            <a:avLst>
              <a:gd name="adj1" fmla="val 111426"/>
              <a:gd name="adj2" fmla="val 299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82945" tIns="41473" rIns="82945" bIns="41473"/>
          <a:lstStyle/>
          <a:p>
            <a:pPr defTabSz="828675"/>
            <a:r>
              <a:rPr lang="it-IT" dirty="0"/>
              <a:t>No </a:t>
            </a:r>
            <a:r>
              <a:rPr lang="it-IT" dirty="0" smtClean="0"/>
              <a:t>DQ2 </a:t>
            </a:r>
            <a:r>
              <a:rPr lang="it-IT" dirty="0"/>
              <a:t>or DQ8</a:t>
            </a:r>
          </a:p>
        </p:txBody>
      </p:sp>
      <p:sp>
        <p:nvSpPr>
          <p:cNvPr id="39939" name="AutoShape 4"/>
          <p:cNvSpPr>
            <a:spLocks noChangeArrowheads="1"/>
          </p:cNvSpPr>
          <p:nvPr/>
        </p:nvSpPr>
        <p:spPr bwMode="auto">
          <a:xfrm>
            <a:off x="6596063" y="5453063"/>
            <a:ext cx="1960562" cy="392112"/>
          </a:xfrm>
          <a:prstGeom prst="wedgeRoundRectCallout">
            <a:avLst>
              <a:gd name="adj1" fmla="val -92102"/>
              <a:gd name="adj2" fmla="val -10882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82945" tIns="41473" rIns="82945" bIns="41473"/>
          <a:lstStyle/>
          <a:p>
            <a:pPr defTabSz="828675"/>
            <a:r>
              <a:rPr lang="it-IT"/>
              <a:t>Double DQB1*02</a:t>
            </a:r>
          </a:p>
        </p:txBody>
      </p:sp>
      <p:sp>
        <p:nvSpPr>
          <p:cNvPr id="39940" name="AutoShape 5"/>
          <p:cNvSpPr>
            <a:spLocks noChangeArrowheads="1"/>
          </p:cNvSpPr>
          <p:nvPr/>
        </p:nvSpPr>
        <p:spPr bwMode="auto">
          <a:xfrm>
            <a:off x="6988175" y="4278313"/>
            <a:ext cx="784225" cy="325437"/>
          </a:xfrm>
          <a:prstGeom prst="wedgeRoundRectCallout">
            <a:avLst>
              <a:gd name="adj1" fmla="val -153120"/>
              <a:gd name="adj2" fmla="val -24114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82945" tIns="41473" rIns="82945" bIns="41473"/>
          <a:lstStyle/>
          <a:p>
            <a:pPr defTabSz="828675"/>
            <a:r>
              <a:rPr lang="it-IT"/>
              <a:t>DQ8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Segnaposto contenuto 3" descr="epigenetic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71438"/>
            <a:ext cx="5929312" cy="5715000"/>
          </a:xfrm>
          <a:noFill/>
          <a:ln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3863" y="1785938"/>
            <a:ext cx="4838700" cy="15716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1714500"/>
            <a:ext cx="1500187" cy="1143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  <p:sp>
        <p:nvSpPr>
          <p:cNvPr id="43013" name="CasellaDiTesto 8"/>
          <p:cNvSpPr txBox="1">
            <a:spLocks noChangeArrowheads="1"/>
          </p:cNvSpPr>
          <p:nvPr/>
        </p:nvSpPr>
        <p:spPr bwMode="auto">
          <a:xfrm>
            <a:off x="5572125" y="1571625"/>
            <a:ext cx="1071563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43014" name="CasellaDiTesto 9"/>
          <p:cNvSpPr txBox="1">
            <a:spLocks noChangeArrowheads="1"/>
          </p:cNvSpPr>
          <p:nvPr/>
        </p:nvSpPr>
        <p:spPr bwMode="auto">
          <a:xfrm>
            <a:off x="5857875" y="1071563"/>
            <a:ext cx="3286125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43015" name="CasellaDiTesto 11"/>
          <p:cNvSpPr txBox="1">
            <a:spLocks noChangeArrowheads="1"/>
          </p:cNvSpPr>
          <p:nvPr/>
        </p:nvSpPr>
        <p:spPr bwMode="auto">
          <a:xfrm>
            <a:off x="4000500" y="2571750"/>
            <a:ext cx="28575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43016" name="CasellaDiTesto 12"/>
          <p:cNvSpPr txBox="1">
            <a:spLocks noChangeArrowheads="1"/>
          </p:cNvSpPr>
          <p:nvPr/>
        </p:nvSpPr>
        <p:spPr bwMode="auto">
          <a:xfrm>
            <a:off x="4000500" y="1714500"/>
            <a:ext cx="285750" cy="247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43017" name="CasellaDiTesto 13"/>
          <p:cNvSpPr txBox="1">
            <a:spLocks noChangeArrowheads="1"/>
          </p:cNvSpPr>
          <p:nvPr/>
        </p:nvSpPr>
        <p:spPr bwMode="auto">
          <a:xfrm flipH="1">
            <a:off x="4214813" y="1571625"/>
            <a:ext cx="214312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143375" y="1643063"/>
            <a:ext cx="1714500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4000500" y="2357438"/>
            <a:ext cx="285750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6572250" y="2357438"/>
            <a:ext cx="142875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31761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3288" y="3929063"/>
            <a:ext cx="5562600" cy="187166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  <p:sp>
        <p:nvSpPr>
          <p:cNvPr id="43022" name="CasellaDiTesto 17"/>
          <p:cNvSpPr txBox="1">
            <a:spLocks noChangeArrowheads="1"/>
          </p:cNvSpPr>
          <p:nvPr/>
        </p:nvSpPr>
        <p:spPr bwMode="auto">
          <a:xfrm>
            <a:off x="260350" y="5976938"/>
            <a:ext cx="8426450" cy="3603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it-IT"/>
              <a:t>But the GENOMA is a written book : Life is the EXPRESSION of Genes </a:t>
            </a:r>
            <a:endParaRPr lang="fr-FR"/>
          </a:p>
        </p:txBody>
      </p:sp>
      <p:pic>
        <p:nvPicPr>
          <p:cNvPr id="141314" name="Picture 2" descr="8 Reasons We Don't Read the Bible Like We Shoul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8979"/>
            <a:ext cx="3088838" cy="16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721894" y="403503"/>
            <a:ext cx="542210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From the </a:t>
            </a:r>
            <a:r>
              <a:rPr lang="it-IT" sz="2800" dirty="0" err="1" smtClean="0"/>
              <a:t>Bible</a:t>
            </a:r>
            <a:r>
              <a:rPr lang="it-IT" sz="2800" dirty="0" smtClean="0"/>
              <a:t> to the </a:t>
            </a:r>
            <a:r>
              <a:rPr lang="it-IT" sz="2800" dirty="0" err="1" smtClean="0"/>
              <a:t>expression</a:t>
            </a:r>
            <a:endParaRPr lang="it-IT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itolo 1"/>
          <p:cNvSpPr>
            <a:spLocks noGrp="1"/>
          </p:cNvSpPr>
          <p:nvPr>
            <p:ph type="title"/>
          </p:nvPr>
        </p:nvSpPr>
        <p:spPr bwMode="auto">
          <a:xfrm>
            <a:off x="574675" y="152400"/>
            <a:ext cx="8001000" cy="9286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2800" b="1" dirty="0" smtClean="0"/>
              <a:t>The expression of 4 candidate gene discriminate CD/CTRLS on blood monocytes Before Gluten introduction to the diet</a:t>
            </a:r>
            <a:endParaRPr lang="it-IT" sz="2800" b="1" dirty="0" smtClean="0"/>
          </a:p>
        </p:txBody>
      </p:sp>
      <p:sp>
        <p:nvSpPr>
          <p:cNvPr id="2053" name="CasellaDiTesto 3"/>
          <p:cNvSpPr txBox="1">
            <a:spLocks noChangeArrowheads="1"/>
          </p:cNvSpPr>
          <p:nvPr/>
        </p:nvSpPr>
        <p:spPr bwMode="auto">
          <a:xfrm>
            <a:off x="253206" y="1667842"/>
            <a:ext cx="8643938" cy="646331"/>
          </a:xfrm>
          <a:prstGeom prst="rect">
            <a:avLst/>
          </a:prstGeom>
          <a:extLst>
            <a:ext uri="{91240B29-F687-4f45-9708-019B960494DF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dirty="0" smtClean="0">
                <a:solidFill>
                  <a:schemeClr val="tx2"/>
                </a:solidFill>
                <a:ea typeface="ＭＳ Ｐゴシック" pitchFamily="-84" charset="-128"/>
              </a:rPr>
              <a:t>The expression of 12 ‘candidate’ gene were analyzed in blood monocytes at 4-6 months, before gluten introduction, in infants who later developed CD and controls.</a:t>
            </a:r>
            <a:r>
              <a:rPr lang="it-IT" dirty="0" smtClean="0">
                <a:solidFill>
                  <a:schemeClr val="tx2"/>
                </a:solidFill>
                <a:ea typeface="ＭＳ Ｐゴシック" pitchFamily="-84" charset="-128"/>
              </a:rPr>
              <a:t> </a:t>
            </a:r>
            <a:endParaRPr lang="it-IT" dirty="0">
              <a:solidFill>
                <a:schemeClr val="tx2"/>
              </a:solidFill>
              <a:ea typeface="ＭＳ Ｐゴシック" pitchFamily="-84" charset="-128"/>
            </a:endParaRPr>
          </a:p>
        </p:txBody>
      </p:sp>
      <p:graphicFrame>
        <p:nvGraphicFramePr>
          <p:cNvPr id="103426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151571"/>
              </p:ext>
            </p:extLst>
          </p:nvPr>
        </p:nvGraphicFramePr>
        <p:xfrm>
          <a:off x="-813506" y="2526305"/>
          <a:ext cx="6053137" cy="237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89" name="Documento" r:id="rId3" imgW="6399720" imgH="2504880" progId="Word.Document.12">
                  <p:link updateAutomatic="1"/>
                </p:oleObj>
              </mc:Choice>
              <mc:Fallback>
                <p:oleObj name="Documento" r:id="rId3" imgW="6399720" imgH="2504880" progId="Word.Document.12">
                  <p:link updateAutomatic="1"/>
                  <p:pic>
                    <p:nvPicPr>
                      <p:cNvPr id="0" name="Oggetto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13506" y="2526305"/>
                        <a:ext cx="6053137" cy="237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tangolo 15"/>
          <p:cNvSpPr/>
          <p:nvPr/>
        </p:nvSpPr>
        <p:spPr>
          <a:xfrm>
            <a:off x="179388" y="5111750"/>
            <a:ext cx="4537075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</a:rPr>
              <a:t>By computing </a:t>
            </a:r>
            <a:r>
              <a:rPr lang="en-US" dirty="0" smtClean="0">
                <a:solidFill>
                  <a:schemeClr val="tx2"/>
                </a:solidFill>
              </a:rPr>
              <a:t>a discriminant </a:t>
            </a:r>
            <a:r>
              <a:rPr lang="en-US" dirty="0">
                <a:solidFill>
                  <a:schemeClr val="tx2"/>
                </a:solidFill>
              </a:rPr>
              <a:t>score and the relative membership probability, 95.5% of patients (91% controls and 100% celiac patients) were correctly classified. </a:t>
            </a:r>
            <a:endParaRPr lang="it-IT" dirty="0">
              <a:solidFill>
                <a:schemeClr val="tx2"/>
              </a:solidFill>
            </a:endParaRPr>
          </a:p>
        </p:txBody>
      </p:sp>
      <p:graphicFrame>
        <p:nvGraphicFramePr>
          <p:cNvPr id="205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654021"/>
              </p:ext>
            </p:extLst>
          </p:nvPr>
        </p:nvGraphicFramePr>
        <p:xfrm>
          <a:off x="4370388" y="2859088"/>
          <a:ext cx="5241925" cy="379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90" name="Documento" r:id="rId3" imgW="6326640" imgH="4571280" progId="Word.Document.12">
                  <p:link updateAutomatic="1"/>
                </p:oleObj>
              </mc:Choice>
              <mc:Fallback>
                <p:oleObj name="Documento" r:id="rId3" imgW="6326640" imgH="4571280" progId="Word.Document.12">
                  <p:link updateAutomatic="1"/>
                  <p:pic>
                    <p:nvPicPr>
                      <p:cNvPr id="0" name="Ogget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0388" y="2859088"/>
                        <a:ext cx="5241925" cy="3792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185310"/>
              </p:ext>
            </p:extLst>
          </p:nvPr>
        </p:nvGraphicFramePr>
        <p:xfrm>
          <a:off x="5364088" y="2477899"/>
          <a:ext cx="3533056" cy="2431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91" name="Grafico" r:id="rId6" imgW="4676654" imgH="3219532" progId="Excel.Sheet.8">
                  <p:embed/>
                </p:oleObj>
              </mc:Choice>
              <mc:Fallback>
                <p:oleObj name="Grafico" r:id="rId6" imgW="4676654" imgH="3219532" progId="Excel.Sheet.8">
                  <p:embed/>
                  <p:pic>
                    <p:nvPicPr>
                      <p:cNvPr id="10445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2477899"/>
                        <a:ext cx="3533056" cy="24319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2708275"/>
            <a:ext cx="5072062" cy="3186113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Ovale 5"/>
          <p:cNvSpPr/>
          <p:nvPr/>
        </p:nvSpPr>
        <p:spPr>
          <a:xfrm rot="5400000">
            <a:off x="2774950" y="4794250"/>
            <a:ext cx="319088" cy="1189038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81251" name="Titolo 1"/>
          <p:cNvSpPr>
            <a:spLocks noGrp="1"/>
          </p:cNvSpPr>
          <p:nvPr>
            <p:ph type="title"/>
          </p:nvPr>
        </p:nvSpPr>
        <p:spPr bwMode="auto">
          <a:xfrm>
            <a:off x="251520" y="347663"/>
            <a:ext cx="8249543" cy="9286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2800" b="1" dirty="0" smtClean="0"/>
              <a:t>Gene expression discriminate CD from Crohn and celiac on GFD  before the onset of disease</a:t>
            </a:r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381000" y="1598613"/>
            <a:ext cx="8429625" cy="646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The D-Score for active celiac patients was negative in all cases, while it was positive for all the other groups on differentiated clusters.</a:t>
            </a:r>
          </a:p>
        </p:txBody>
      </p:sp>
      <p:sp>
        <p:nvSpPr>
          <p:cNvPr id="7" name="Fumetto 2 6"/>
          <p:cNvSpPr/>
          <p:nvPr/>
        </p:nvSpPr>
        <p:spPr>
          <a:xfrm>
            <a:off x="2699792" y="3284984"/>
            <a:ext cx="936104" cy="432048"/>
          </a:xfrm>
          <a:prstGeom prst="wedgeRoundRectCallout">
            <a:avLst>
              <a:gd name="adj1" fmla="val -16393"/>
              <a:gd name="adj2" fmla="val 402412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celiac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712968" cy="1368152"/>
          </a:xfrm>
          <a:solidFill>
            <a:srgbClr val="FFFF00"/>
          </a:solidFill>
        </p:spPr>
        <p:txBody>
          <a:bodyPr/>
          <a:lstStyle/>
          <a:p>
            <a:r>
              <a:rPr lang="it-IT" sz="3200" dirty="0" err="1" smtClean="0"/>
              <a:t>But</a:t>
            </a:r>
            <a:r>
              <a:rPr lang="it-IT" sz="3200" dirty="0" smtClean="0"/>
              <a:t> the </a:t>
            </a:r>
            <a:r>
              <a:rPr lang="it-IT" sz="3200" dirty="0" err="1" smtClean="0"/>
              <a:t>Tissue</a:t>
            </a:r>
            <a:r>
              <a:rPr lang="it-IT" sz="3200" dirty="0" smtClean="0"/>
              <a:t> </a:t>
            </a:r>
            <a:r>
              <a:rPr lang="it-IT" sz="3200" dirty="0" err="1" smtClean="0"/>
              <a:t>is</a:t>
            </a:r>
            <a:r>
              <a:rPr lang="it-IT" sz="3200" dirty="0" smtClean="0"/>
              <a:t> </a:t>
            </a:r>
            <a:r>
              <a:rPr lang="it-IT" sz="3200" dirty="0" err="1" smtClean="0"/>
              <a:t>too</a:t>
            </a:r>
            <a:r>
              <a:rPr lang="it-IT" sz="3200" dirty="0" smtClean="0"/>
              <a:t> </a:t>
            </a:r>
            <a:r>
              <a:rPr lang="it-IT" sz="3200" dirty="0" err="1" smtClean="0"/>
              <a:t>crowded</a:t>
            </a:r>
            <a:r>
              <a:rPr lang="it-IT" sz="3200" dirty="0" smtClean="0"/>
              <a:t>!</a:t>
            </a:r>
            <a:br>
              <a:rPr lang="it-IT" sz="3200" dirty="0" smtClean="0"/>
            </a:br>
            <a:r>
              <a:rPr lang="it-IT" sz="2800" dirty="0" err="1" smtClean="0"/>
              <a:t>We</a:t>
            </a:r>
            <a:r>
              <a:rPr lang="it-IT" sz="2800" dirty="0" smtClean="0"/>
              <a:t> </a:t>
            </a:r>
            <a:r>
              <a:rPr lang="it-IT" sz="2800" dirty="0" err="1" smtClean="0"/>
              <a:t>have</a:t>
            </a:r>
            <a:r>
              <a:rPr lang="it-IT" sz="2800" dirty="0" smtClean="0"/>
              <a:t> to separate </a:t>
            </a:r>
            <a:r>
              <a:rPr lang="it-IT" sz="2800" dirty="0" err="1" smtClean="0"/>
              <a:t>Epithelia</a:t>
            </a:r>
            <a:r>
              <a:rPr lang="it-IT" sz="2800" dirty="0" smtClean="0"/>
              <a:t> from Lamina Propria </a:t>
            </a:r>
            <a:endParaRPr lang="it-IT" sz="28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ELFID</a:t>
            </a:r>
            <a:endParaRPr lang="it-IT" dirty="0"/>
          </a:p>
        </p:txBody>
      </p:sp>
      <p:pic>
        <p:nvPicPr>
          <p:cNvPr id="2050" name="Picture 2" descr="Risultati immagini per small intestinal muc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7924864" cy="4098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51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8156591" cy="541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solidFill>
            <a:srgbClr val="92D05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200" b="1" dirty="0" smtClean="0"/>
              <a:t>Gene expression in Epithelium </a:t>
            </a:r>
            <a:endParaRPr lang="it-IT" sz="3200" dirty="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57116" y="6010072"/>
            <a:ext cx="8715436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Difference between </a:t>
            </a:r>
            <a:r>
              <a:rPr lang="en-US" sz="1400" dirty="0" err="1" smtClean="0"/>
              <a:t>CeD</a:t>
            </a:r>
            <a:r>
              <a:rPr lang="en-US" sz="1400" dirty="0" smtClean="0"/>
              <a:t> patients and Controls were evaluated by the rank-sum test (Mann-Whitney) because there is asymmetry in their distribution.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&lt;0.05 **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&lt;0.01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ccia in giù 6"/>
          <p:cNvSpPr/>
          <p:nvPr/>
        </p:nvSpPr>
        <p:spPr>
          <a:xfrm flipV="1">
            <a:off x="1071538" y="3429000"/>
            <a:ext cx="142876" cy="50006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 flipV="1">
            <a:off x="1500166" y="1142984"/>
            <a:ext cx="142876" cy="50006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 flipV="1">
            <a:off x="2285984" y="3786190"/>
            <a:ext cx="142876" cy="50006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 flipV="1">
            <a:off x="4286248" y="3500438"/>
            <a:ext cx="142876" cy="50006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/>
          <p:cNvSpPr/>
          <p:nvPr/>
        </p:nvSpPr>
        <p:spPr>
          <a:xfrm flipV="1">
            <a:off x="4643438" y="3214686"/>
            <a:ext cx="142876" cy="50006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 flipV="1">
            <a:off x="5072066" y="3929066"/>
            <a:ext cx="142876" cy="50006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/>
          <p:cNvSpPr/>
          <p:nvPr/>
        </p:nvSpPr>
        <p:spPr>
          <a:xfrm flipV="1">
            <a:off x="2714612" y="4000504"/>
            <a:ext cx="142876" cy="50006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 flipV="1">
            <a:off x="1857356" y="4071942"/>
            <a:ext cx="142876" cy="50006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4294967295"/>
          </p:nvPr>
        </p:nvSpPr>
        <p:spPr>
          <a:xfrm>
            <a:off x="3203848" y="6525797"/>
            <a:ext cx="4214842" cy="425434"/>
          </a:xfrm>
        </p:spPr>
        <p:txBody>
          <a:bodyPr/>
          <a:lstStyle/>
          <a:p>
            <a:r>
              <a:rPr lang="en-US" sz="1200" dirty="0" smtClean="0"/>
              <a:t>European Laboratory for Food Induced Disease</a:t>
            </a:r>
            <a:endParaRPr lang="it-IT" sz="1200" dirty="0"/>
          </a:p>
        </p:txBody>
      </p:sp>
      <p:sp>
        <p:nvSpPr>
          <p:cNvPr id="16" name="Fumetto 2 15"/>
          <p:cNvSpPr/>
          <p:nvPr/>
        </p:nvSpPr>
        <p:spPr>
          <a:xfrm>
            <a:off x="2195736" y="1916832"/>
            <a:ext cx="1440160" cy="936104"/>
          </a:xfrm>
          <a:prstGeom prst="wedgeRoundRectCallout">
            <a:avLst>
              <a:gd name="adj1" fmla="val -83349"/>
              <a:gd name="adj2" fmla="val 3094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Strong </a:t>
            </a:r>
            <a:r>
              <a:rPr lang="it-IT" sz="2000" dirty="0" err="1" smtClean="0">
                <a:solidFill>
                  <a:schemeClr val="tx1"/>
                </a:solidFill>
              </a:rPr>
              <a:t>up-regulation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7" name="Fumetto 2 16"/>
          <p:cNvSpPr/>
          <p:nvPr/>
        </p:nvSpPr>
        <p:spPr>
          <a:xfrm>
            <a:off x="7164288" y="2564904"/>
            <a:ext cx="1440160" cy="936104"/>
          </a:xfrm>
          <a:prstGeom prst="wedgeRoundRectCallout">
            <a:avLst>
              <a:gd name="adj1" fmla="val -20833"/>
              <a:gd name="adj2" fmla="val 14365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No </a:t>
            </a:r>
            <a:r>
              <a:rPr lang="it-IT" sz="2000" dirty="0" err="1" smtClean="0">
                <a:solidFill>
                  <a:schemeClr val="tx1"/>
                </a:solidFill>
              </a:rPr>
              <a:t>activation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8" name="Fumetto 2 17"/>
          <p:cNvSpPr/>
          <p:nvPr/>
        </p:nvSpPr>
        <p:spPr>
          <a:xfrm>
            <a:off x="4788024" y="1988840"/>
            <a:ext cx="1656184" cy="936104"/>
          </a:xfrm>
          <a:prstGeom prst="wedgeRoundRectCallout">
            <a:avLst>
              <a:gd name="adj1" fmla="val -37651"/>
              <a:gd name="adj2" fmla="val 14515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 smtClean="0">
                <a:solidFill>
                  <a:schemeClr val="tx1"/>
                </a:solidFill>
              </a:rPr>
              <a:t>Remarkable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up-regulation</a:t>
            </a:r>
            <a:endParaRPr lang="it-I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813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Gene expression in </a:t>
            </a:r>
            <a:r>
              <a:rPr lang="en-US" sz="3200" b="1" i="1" dirty="0" smtClean="0"/>
              <a:t>Lamina Propria </a:t>
            </a:r>
            <a:endParaRPr lang="it-IT" sz="3200" i="1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8063301" cy="44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ccia in giù 4"/>
          <p:cNvSpPr/>
          <p:nvPr/>
        </p:nvSpPr>
        <p:spPr>
          <a:xfrm flipV="1">
            <a:off x="1000100" y="2500306"/>
            <a:ext cx="142876" cy="50006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 flipV="1">
            <a:off x="1357290" y="1785926"/>
            <a:ext cx="142876" cy="50006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 flipV="1">
            <a:off x="1785918" y="3000372"/>
            <a:ext cx="142876" cy="50006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 flipV="1">
            <a:off x="4429124" y="2143116"/>
            <a:ext cx="142876" cy="50006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5643570" y="2285992"/>
            <a:ext cx="142876" cy="50006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/>
          <p:cNvSpPr/>
          <p:nvPr/>
        </p:nvSpPr>
        <p:spPr>
          <a:xfrm>
            <a:off x="7143768" y="3214686"/>
            <a:ext cx="142876" cy="50006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 flipV="1">
            <a:off x="2500298" y="3357562"/>
            <a:ext cx="142876" cy="50006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/>
          <p:cNvSpPr/>
          <p:nvPr/>
        </p:nvSpPr>
        <p:spPr>
          <a:xfrm>
            <a:off x="6715140" y="3571876"/>
            <a:ext cx="142876" cy="50006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51520" y="5718594"/>
            <a:ext cx="8715436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/>
              <a:t>Difference between </a:t>
            </a:r>
            <a:r>
              <a:rPr lang="en-US" sz="1600" dirty="0" err="1" smtClean="0"/>
              <a:t>CeD</a:t>
            </a:r>
            <a:r>
              <a:rPr lang="en-US" sz="1600" dirty="0" smtClean="0"/>
              <a:t> patients and Controls were evaluated by the rank-sum test (Mann-Whitney) because there is asymmetry in their distribution.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&lt;0.05 **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&lt;0.01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4294967295"/>
          </p:nvPr>
        </p:nvSpPr>
        <p:spPr>
          <a:xfrm>
            <a:off x="2195736" y="6437900"/>
            <a:ext cx="6640016" cy="457200"/>
          </a:xfrm>
        </p:spPr>
        <p:txBody>
          <a:bodyPr/>
          <a:lstStyle/>
          <a:p>
            <a:r>
              <a:rPr lang="en-US" dirty="0" smtClean="0"/>
              <a:t>European Laboratory for Food Induced Disease</a:t>
            </a:r>
            <a:endParaRPr lang="it-IT" dirty="0"/>
          </a:p>
        </p:txBody>
      </p:sp>
      <p:sp>
        <p:nvSpPr>
          <p:cNvPr id="16" name="Fumetto 2 15"/>
          <p:cNvSpPr/>
          <p:nvPr/>
        </p:nvSpPr>
        <p:spPr>
          <a:xfrm>
            <a:off x="7572396" y="1988840"/>
            <a:ext cx="1571604" cy="1224136"/>
          </a:xfrm>
          <a:prstGeom prst="wedgeRoundRectCallout">
            <a:avLst>
              <a:gd name="adj1" fmla="val -98524"/>
              <a:gd name="adj2" fmla="val 13379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 smtClean="0">
                <a:solidFill>
                  <a:schemeClr val="tx1"/>
                </a:solidFill>
              </a:rPr>
              <a:t>Here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they</a:t>
            </a:r>
            <a:r>
              <a:rPr lang="it-IT" sz="2000" dirty="0" smtClean="0">
                <a:solidFill>
                  <a:schemeClr val="tx1"/>
                </a:solidFill>
              </a:rPr>
              <a:t> are </a:t>
            </a:r>
            <a:r>
              <a:rPr lang="it-IT" sz="2000" dirty="0" err="1" smtClean="0">
                <a:solidFill>
                  <a:schemeClr val="tx1"/>
                </a:solidFill>
              </a:rPr>
              <a:t>less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expressed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7" name="Fumetto 2 16"/>
          <p:cNvSpPr/>
          <p:nvPr/>
        </p:nvSpPr>
        <p:spPr>
          <a:xfrm>
            <a:off x="2195736" y="1916832"/>
            <a:ext cx="1440160" cy="936104"/>
          </a:xfrm>
          <a:prstGeom prst="wedgeRoundRectCallout">
            <a:avLst>
              <a:gd name="adj1" fmla="val -82372"/>
              <a:gd name="adj2" fmla="val 6400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 smtClean="0">
                <a:solidFill>
                  <a:schemeClr val="tx1"/>
                </a:solidFill>
              </a:rPr>
              <a:t>Still</a:t>
            </a:r>
            <a:r>
              <a:rPr lang="it-IT" sz="2000" dirty="0" smtClean="0">
                <a:solidFill>
                  <a:schemeClr val="tx1"/>
                </a:solidFill>
              </a:rPr>
              <a:t>  </a:t>
            </a:r>
            <a:r>
              <a:rPr lang="it-IT" sz="2000" dirty="0" err="1" smtClean="0">
                <a:solidFill>
                  <a:schemeClr val="tx1"/>
                </a:solidFill>
              </a:rPr>
              <a:t>up-regulation</a:t>
            </a:r>
            <a:endParaRPr lang="it-I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3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98185"/>
            <a:ext cx="8136904" cy="91045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800" b="1" dirty="0" smtClean="0"/>
              <a:t>Signature of </a:t>
            </a:r>
            <a:r>
              <a:rPr lang="en-US" sz="2800" b="1" dirty="0" err="1" smtClean="0"/>
              <a:t>CeD</a:t>
            </a:r>
            <a:r>
              <a:rPr lang="en-US" sz="2800" b="1" dirty="0" smtClean="0"/>
              <a:t> versus Controls in Epithelium (80% correct) 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it-IT" sz="32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4507" y="1400283"/>
            <a:ext cx="586384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286124"/>
            <a:ext cx="6357982" cy="345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1272520"/>
            <a:ext cx="5857916" cy="205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egnaposto piè di pagina 5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dirty="0" smtClean="0"/>
              <a:t>European Laboratory for Food Induced Disease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12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672" y="0"/>
            <a:ext cx="5112568" cy="50803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sz="3200" b="1" dirty="0" err="1" smtClean="0"/>
              <a:t>Methylation</a:t>
            </a:r>
            <a:endParaRPr lang="it-IT" sz="3200" b="1" dirty="0" smtClean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65" y="1357298"/>
            <a:ext cx="8951535" cy="288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929066"/>
            <a:ext cx="8648689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379148" y="50803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IL21 and SH2B3 genes are more expressed and also less </a:t>
            </a:r>
            <a:r>
              <a:rPr lang="en-US" sz="2400" b="1" dirty="0" err="1" smtClean="0"/>
              <a:t>methylated</a:t>
            </a:r>
            <a:r>
              <a:rPr lang="en-US" sz="2400" b="1" dirty="0" smtClean="0"/>
              <a:t> in </a:t>
            </a:r>
            <a:r>
              <a:rPr lang="en-US" sz="2400" b="1" dirty="0" err="1" smtClean="0"/>
              <a:t>CeD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 CTRs.</a:t>
            </a:r>
            <a:endParaRPr lang="it-IT" sz="2400" b="1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96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HLA  gene first in line  in CD!</a:t>
            </a:r>
          </a:p>
        </p:txBody>
      </p:sp>
      <p:pic>
        <p:nvPicPr>
          <p:cNvPr id="10243" name="Picture 8" descr="tCellsAndH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85764"/>
            <a:ext cx="44196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1" descr="ab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28575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18356" y="4872870"/>
            <a:ext cx="8507288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73050" indent="-273050" algn="ctr" eaLnBrk="1" hangingPunct="1">
              <a:buClr>
                <a:srgbClr val="9BBB59"/>
              </a:buClr>
              <a:buFont typeface="Arial" charset="0"/>
              <a:buNone/>
              <a:defRPr/>
            </a:pP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90-92%  carry the HLA-DQ2 </a:t>
            </a:r>
          </a:p>
          <a:p>
            <a:pPr marL="273050" indent="-273050" algn="ctr" eaLnBrk="1" hangingPunct="1">
              <a:buClr>
                <a:srgbClr val="9BBB59"/>
              </a:buClr>
              <a:buFont typeface="Arial" charset="0"/>
              <a:buNone/>
              <a:defRPr/>
            </a:pPr>
            <a:r>
              <a:rPr lang="en-US" sz="24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(made by DQA1*0501,DQB1*02 heterodimer )</a:t>
            </a:r>
          </a:p>
          <a:p>
            <a:pPr marL="639763" lvl="1" indent="-246063" algn="ctr" eaLnBrk="1" hangingPunct="1">
              <a:buFont typeface="Wingdings 2" pitchFamily="18" charset="2"/>
              <a:buChar char=""/>
              <a:defRPr/>
            </a:pP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8-10%  carry the HLA-DQ8 </a:t>
            </a:r>
          </a:p>
          <a:p>
            <a:pPr marL="639763" lvl="1" indent="-246063" algn="ctr" eaLnBrk="1" hangingPunct="1">
              <a:buFont typeface="Wingdings 2" pitchFamily="18" charset="2"/>
              <a:buChar char=""/>
              <a:defRPr/>
            </a:pPr>
            <a:r>
              <a:rPr lang="en-US" sz="24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(made by the DQA1*0301,DQB1*0302 heterodimer)</a:t>
            </a:r>
          </a:p>
        </p:txBody>
      </p:sp>
    </p:spTree>
    <p:extLst>
      <p:ext uri="{BB962C8B-B14F-4D97-AF65-F5344CB8AC3E}">
        <p14:creationId xmlns:p14="http://schemas.microsoft.com/office/powerpoint/2010/main" val="31500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err="1" smtClean="0"/>
              <a:t>Methylation</a:t>
            </a:r>
            <a:endParaRPr lang="it-IT" sz="2800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 r="1786"/>
          <a:stretch>
            <a:fillRect/>
          </a:stretch>
        </p:blipFill>
        <p:spPr bwMode="auto">
          <a:xfrm>
            <a:off x="642910" y="1428736"/>
            <a:ext cx="7858180" cy="241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292835" y="808623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TNFAIP3 showing low methylation  in </a:t>
            </a:r>
            <a:r>
              <a:rPr lang="en-US" b="1" i="1" dirty="0" smtClean="0"/>
              <a:t>Lamina Propria</a:t>
            </a:r>
            <a:r>
              <a:rPr lang="en-US" b="1" dirty="0" smtClean="0"/>
              <a:t> of </a:t>
            </a:r>
            <a:r>
              <a:rPr lang="en-US" b="1" dirty="0" err="1" smtClean="0"/>
              <a:t>CeDs</a:t>
            </a:r>
            <a:r>
              <a:rPr lang="en-US" b="1" dirty="0" smtClean="0"/>
              <a:t> does not  increases gene expression.</a:t>
            </a:r>
            <a:endParaRPr lang="it-IT" b="1" dirty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116155"/>
            <a:ext cx="7972443" cy="274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0" y="3643314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C-REL,  shows higher expression in </a:t>
            </a:r>
            <a:r>
              <a:rPr lang="en-US" b="1" dirty="0" err="1" smtClean="0"/>
              <a:t>CeD</a:t>
            </a:r>
            <a:r>
              <a:rPr lang="en-US" b="1" dirty="0" smtClean="0"/>
              <a:t> versus CTRL in Epithelium, and an inverse methylation in </a:t>
            </a:r>
            <a:r>
              <a:rPr lang="en-US" b="1" i="1" dirty="0" smtClean="0"/>
              <a:t>Lamina Propria</a:t>
            </a:r>
            <a:endParaRPr lang="it-IT" b="1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European Laboratory for Food Induced Disease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998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FF00"/>
          </a:solidFill>
        </p:spPr>
        <p:txBody>
          <a:bodyPr/>
          <a:lstStyle/>
          <a:p>
            <a:r>
              <a:rPr lang="it-IT" sz="3200" dirty="0" smtClean="0"/>
              <a:t>CONCLUSIONS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GB" dirty="0" smtClean="0"/>
              <a:t>We found decreased </a:t>
            </a:r>
            <a:r>
              <a:rPr lang="en-GB" dirty="0"/>
              <a:t>methylation of SB2H3 and IL-21 gene </a:t>
            </a:r>
            <a:r>
              <a:rPr lang="en-GB" dirty="0" smtClean="0"/>
              <a:t>causing </a:t>
            </a:r>
            <a:r>
              <a:rPr lang="en-GB" dirty="0"/>
              <a:t>an over expression of these </a:t>
            </a:r>
            <a:r>
              <a:rPr lang="en-GB" dirty="0" smtClean="0"/>
              <a:t>gene, </a:t>
            </a:r>
            <a:r>
              <a:rPr lang="en-GB" dirty="0"/>
              <a:t>so modifying the immune response to the gliadin antigen.  </a:t>
            </a:r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/>
              <a:t>In </a:t>
            </a:r>
            <a:r>
              <a:rPr lang="en-GB" dirty="0"/>
              <a:t>epithelial cells, SH2B3 was differentially methylated between CD patients and controls, whereas IL21, TNFAIP3 and </a:t>
            </a:r>
            <a:r>
              <a:rPr lang="en-GB" dirty="0" err="1"/>
              <a:t>cREL</a:t>
            </a:r>
            <a:r>
              <a:rPr lang="en-GB" dirty="0"/>
              <a:t> showed differences in methylation level between CD and CTRLs in the </a:t>
            </a:r>
            <a:r>
              <a:rPr lang="en-GB" i="1" dirty="0"/>
              <a:t>lamina </a:t>
            </a:r>
            <a:r>
              <a:rPr lang="en-GB" i="1" dirty="0" err="1"/>
              <a:t>propria</a:t>
            </a:r>
            <a:r>
              <a:rPr lang="en-GB" dirty="0"/>
              <a:t>. 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IL21 </a:t>
            </a:r>
            <a:r>
              <a:rPr lang="en-GB" dirty="0"/>
              <a:t>expression in the </a:t>
            </a:r>
            <a:r>
              <a:rPr lang="en-GB" i="1" dirty="0"/>
              <a:t>lamina </a:t>
            </a:r>
            <a:r>
              <a:rPr lang="en-GB" i="1" dirty="0" err="1"/>
              <a:t>propria</a:t>
            </a:r>
            <a:r>
              <a:rPr lang="en-GB" dirty="0"/>
              <a:t> was greater in CD patients than in controls: this gene was 20% less methylated in CD </a:t>
            </a:r>
            <a:r>
              <a:rPr lang="en-GB" dirty="0" smtClean="0"/>
              <a:t>patients. </a:t>
            </a:r>
          </a:p>
          <a:p>
            <a:pPr lvl="1"/>
            <a:r>
              <a:rPr lang="en-GB" dirty="0" smtClean="0"/>
              <a:t>Similarly</a:t>
            </a:r>
            <a:r>
              <a:rPr lang="en-GB" dirty="0"/>
              <a:t>, the lower methylation of the SH2B3 gene in CD epithelial cells was associated with higher expression of the gene</a:t>
            </a: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European Laboratory for Food Induced Disease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46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7"/>
          <p:cNvSpPr>
            <a:spLocks noChangeAspect="1" noChangeArrowheads="1" noTextEdit="1"/>
          </p:cNvSpPr>
          <p:nvPr/>
        </p:nvSpPr>
        <p:spPr bwMode="auto">
          <a:xfrm>
            <a:off x="2281238" y="152400"/>
            <a:ext cx="4881562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2278063" y="1052736"/>
            <a:ext cx="4879975" cy="5652864"/>
            <a:chOff x="2278063" y="747713"/>
            <a:chExt cx="4879975" cy="5957887"/>
          </a:xfrm>
        </p:grpSpPr>
        <p:sp>
          <p:nvSpPr>
            <p:cNvPr id="2054" name="AutoShape 24"/>
            <p:cNvSpPr>
              <a:spLocks noChangeAspect="1" noChangeArrowheads="1" noTextEdit="1"/>
            </p:cNvSpPr>
            <p:nvPr/>
          </p:nvSpPr>
          <p:spPr bwMode="auto">
            <a:xfrm>
              <a:off x="2278063" y="3733800"/>
              <a:ext cx="4879975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Line 10"/>
            <p:cNvSpPr>
              <a:spLocks noChangeShapeType="1"/>
            </p:cNvSpPr>
            <p:nvPr/>
          </p:nvSpPr>
          <p:spPr bwMode="auto">
            <a:xfrm flipV="1">
              <a:off x="4713288" y="1023938"/>
              <a:ext cx="768350" cy="98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Line 11"/>
            <p:cNvSpPr>
              <a:spLocks noChangeShapeType="1"/>
            </p:cNvSpPr>
            <p:nvPr/>
          </p:nvSpPr>
          <p:spPr bwMode="auto">
            <a:xfrm>
              <a:off x="4722813" y="2500313"/>
              <a:ext cx="758825" cy="1079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12"/>
            <p:cNvSpPr>
              <a:spLocks/>
            </p:cNvSpPr>
            <p:nvPr/>
          </p:nvSpPr>
          <p:spPr bwMode="auto">
            <a:xfrm>
              <a:off x="2947988" y="1003300"/>
              <a:ext cx="1774825" cy="1871662"/>
            </a:xfrm>
            <a:custGeom>
              <a:avLst/>
              <a:gdLst>
                <a:gd name="T0" fmla="*/ 2147483647 w 189"/>
                <a:gd name="T1" fmla="*/ 0 h 190"/>
                <a:gd name="T2" fmla="*/ 0 w 189"/>
                <a:gd name="T3" fmla="*/ 2147483647 h 190"/>
                <a:gd name="T4" fmla="*/ 2147483647 w 189"/>
                <a:gd name="T5" fmla="*/ 2147483647 h 190"/>
                <a:gd name="T6" fmla="*/ 2147483647 w 189"/>
                <a:gd name="T7" fmla="*/ 2147483647 h 190"/>
                <a:gd name="T8" fmla="*/ 2147483647 w 189"/>
                <a:gd name="T9" fmla="*/ 2147483647 h 190"/>
                <a:gd name="T10" fmla="*/ 2147483647 w 189"/>
                <a:gd name="T11" fmla="*/ 0 h 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9"/>
                <a:gd name="T19" fmla="*/ 0 h 190"/>
                <a:gd name="T20" fmla="*/ 189 w 189"/>
                <a:gd name="T21" fmla="*/ 190 h 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9" h="190">
                  <a:moveTo>
                    <a:pt x="38" y="0"/>
                  </a:moveTo>
                  <a:cubicBezTo>
                    <a:pt x="13" y="20"/>
                    <a:pt x="0" y="50"/>
                    <a:pt x="0" y="82"/>
                  </a:cubicBezTo>
                  <a:cubicBezTo>
                    <a:pt x="0" y="141"/>
                    <a:pt x="48" y="190"/>
                    <a:pt x="107" y="190"/>
                  </a:cubicBezTo>
                  <a:cubicBezTo>
                    <a:pt x="139" y="189"/>
                    <a:pt x="169" y="175"/>
                    <a:pt x="189" y="151"/>
                  </a:cubicBezTo>
                  <a:lnTo>
                    <a:pt x="107" y="82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3"/>
            <p:cNvSpPr>
              <a:spLocks/>
            </p:cNvSpPr>
            <p:nvPr/>
          </p:nvSpPr>
          <p:spPr bwMode="auto">
            <a:xfrm>
              <a:off x="3305176" y="747713"/>
              <a:ext cx="1408113" cy="1063625"/>
            </a:xfrm>
            <a:custGeom>
              <a:avLst/>
              <a:gdLst>
                <a:gd name="T0" fmla="*/ 2147483647 w 150"/>
                <a:gd name="T1" fmla="*/ 2147483647 h 108"/>
                <a:gd name="T2" fmla="*/ 2147483647 w 150"/>
                <a:gd name="T3" fmla="*/ 2147483647 h 108"/>
                <a:gd name="T4" fmla="*/ 0 w 150"/>
                <a:gd name="T5" fmla="*/ 2147483647 h 108"/>
                <a:gd name="T6" fmla="*/ 2147483647 w 150"/>
                <a:gd name="T7" fmla="*/ 2147483647 h 108"/>
                <a:gd name="T8" fmla="*/ 2147483647 w 150"/>
                <a:gd name="T9" fmla="*/ 2147483647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"/>
                <a:gd name="T16" fmla="*/ 0 h 108"/>
                <a:gd name="T17" fmla="*/ 150 w 150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" h="108">
                  <a:moveTo>
                    <a:pt x="150" y="37"/>
                  </a:moveTo>
                  <a:cubicBezTo>
                    <a:pt x="129" y="14"/>
                    <a:pt x="100" y="1"/>
                    <a:pt x="69" y="1"/>
                  </a:cubicBezTo>
                  <a:cubicBezTo>
                    <a:pt x="44" y="0"/>
                    <a:pt x="19" y="9"/>
                    <a:pt x="0" y="26"/>
                  </a:cubicBezTo>
                  <a:lnTo>
                    <a:pt x="69" y="108"/>
                  </a:lnTo>
                  <a:lnTo>
                    <a:pt x="150" y="37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14"/>
            <p:cNvSpPr>
              <a:spLocks/>
            </p:cNvSpPr>
            <p:nvPr/>
          </p:nvSpPr>
          <p:spPr bwMode="auto">
            <a:xfrm>
              <a:off x="3952876" y="1111250"/>
              <a:ext cx="1012825" cy="1379537"/>
            </a:xfrm>
            <a:custGeom>
              <a:avLst/>
              <a:gdLst>
                <a:gd name="T0" fmla="*/ 2147483647 w 108"/>
                <a:gd name="T1" fmla="*/ 2147483647 h 140"/>
                <a:gd name="T2" fmla="*/ 2147483647 w 108"/>
                <a:gd name="T3" fmla="*/ 2147483647 h 140"/>
                <a:gd name="T4" fmla="*/ 2147483647 w 108"/>
                <a:gd name="T5" fmla="*/ 0 h 140"/>
                <a:gd name="T6" fmla="*/ 0 w 108"/>
                <a:gd name="T7" fmla="*/ 2147483647 h 140"/>
                <a:gd name="T8" fmla="*/ 2147483647 w 108"/>
                <a:gd name="T9" fmla="*/ 2147483647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40"/>
                <a:gd name="T17" fmla="*/ 108 w 108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40">
                  <a:moveTo>
                    <a:pt x="82" y="140"/>
                  </a:moveTo>
                  <a:cubicBezTo>
                    <a:pt x="99" y="121"/>
                    <a:pt x="108" y="96"/>
                    <a:pt x="108" y="71"/>
                  </a:cubicBezTo>
                  <a:cubicBezTo>
                    <a:pt x="108" y="45"/>
                    <a:pt x="98" y="20"/>
                    <a:pt x="81" y="0"/>
                  </a:cubicBezTo>
                  <a:lnTo>
                    <a:pt x="0" y="71"/>
                  </a:lnTo>
                  <a:lnTo>
                    <a:pt x="82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Rectangle 15"/>
            <p:cNvSpPr>
              <a:spLocks noChangeArrowheads="1"/>
            </p:cNvSpPr>
            <p:nvPr/>
          </p:nvSpPr>
          <p:spPr bwMode="auto">
            <a:xfrm>
              <a:off x="5481638" y="1023938"/>
              <a:ext cx="741363" cy="4921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1" name="Rectangle 16"/>
            <p:cNvSpPr>
              <a:spLocks noChangeArrowheads="1"/>
            </p:cNvSpPr>
            <p:nvPr/>
          </p:nvSpPr>
          <p:spPr bwMode="auto">
            <a:xfrm>
              <a:off x="5481638" y="1516063"/>
              <a:ext cx="741363" cy="10922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2" name="Rectangle 17"/>
            <p:cNvSpPr>
              <a:spLocks noChangeArrowheads="1"/>
            </p:cNvSpPr>
            <p:nvPr/>
          </p:nvSpPr>
          <p:spPr bwMode="auto">
            <a:xfrm>
              <a:off x="3767138" y="930275"/>
              <a:ext cx="500063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25%</a:t>
              </a:r>
            </a:p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(n=90)</a:t>
              </a:r>
              <a:endParaRPr lang="en-US" sz="1200" b="1"/>
            </a:p>
          </p:txBody>
        </p:sp>
        <p:sp>
          <p:nvSpPr>
            <p:cNvPr id="2063" name="Rectangle 18"/>
            <p:cNvSpPr>
              <a:spLocks noChangeArrowheads="1"/>
            </p:cNvSpPr>
            <p:nvPr/>
          </p:nvSpPr>
          <p:spPr bwMode="auto">
            <a:xfrm>
              <a:off x="5719763" y="1909763"/>
              <a:ext cx="452438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67%</a:t>
              </a:r>
            </a:p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(n=55)</a:t>
              </a:r>
              <a:endParaRPr lang="en-US" sz="1200" b="1"/>
            </a:p>
          </p:txBody>
        </p:sp>
        <p:sp>
          <p:nvSpPr>
            <p:cNvPr id="2064" name="Rectangle 19"/>
            <p:cNvSpPr>
              <a:spLocks noChangeArrowheads="1"/>
            </p:cNvSpPr>
            <p:nvPr/>
          </p:nvSpPr>
          <p:spPr bwMode="auto">
            <a:xfrm>
              <a:off x="5684838" y="1066800"/>
              <a:ext cx="452438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33%</a:t>
              </a:r>
            </a:p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(n=27)</a:t>
              </a:r>
              <a:endParaRPr lang="en-US" sz="1200" b="1"/>
            </a:p>
          </p:txBody>
        </p:sp>
        <p:sp>
          <p:nvSpPr>
            <p:cNvPr id="2065" name="Rectangle 20"/>
            <p:cNvSpPr>
              <a:spLocks noChangeArrowheads="1"/>
            </p:cNvSpPr>
            <p:nvPr/>
          </p:nvSpPr>
          <p:spPr bwMode="auto">
            <a:xfrm>
              <a:off x="3271838" y="1920875"/>
              <a:ext cx="53657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53%</a:t>
              </a:r>
            </a:p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(n=193)</a:t>
              </a:r>
              <a:endParaRPr lang="en-US" sz="1200" b="1"/>
            </a:p>
          </p:txBody>
        </p:sp>
        <p:sp>
          <p:nvSpPr>
            <p:cNvPr id="2066" name="Rectangle 21"/>
            <p:cNvSpPr>
              <a:spLocks noChangeArrowheads="1"/>
            </p:cNvSpPr>
            <p:nvPr/>
          </p:nvSpPr>
          <p:spPr bwMode="auto">
            <a:xfrm>
              <a:off x="4348163" y="1600200"/>
              <a:ext cx="452438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22%</a:t>
              </a:r>
            </a:p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(n=82)</a:t>
              </a:r>
            </a:p>
          </p:txBody>
        </p:sp>
        <p:sp>
          <p:nvSpPr>
            <p:cNvPr id="2067" name="Line 27"/>
            <p:cNvSpPr>
              <a:spLocks noChangeShapeType="1"/>
            </p:cNvSpPr>
            <p:nvPr/>
          </p:nvSpPr>
          <p:spPr bwMode="auto">
            <a:xfrm flipV="1">
              <a:off x="4733926" y="3568700"/>
              <a:ext cx="742950" cy="1889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28"/>
            <p:cNvSpPr>
              <a:spLocks noChangeShapeType="1"/>
            </p:cNvSpPr>
            <p:nvPr/>
          </p:nvSpPr>
          <p:spPr bwMode="auto">
            <a:xfrm>
              <a:off x="4743451" y="5010150"/>
              <a:ext cx="733425" cy="198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29"/>
            <p:cNvSpPr>
              <a:spLocks/>
            </p:cNvSpPr>
            <p:nvPr/>
          </p:nvSpPr>
          <p:spPr bwMode="auto">
            <a:xfrm>
              <a:off x="2828926" y="3478213"/>
              <a:ext cx="1914525" cy="2008187"/>
            </a:xfrm>
            <a:custGeom>
              <a:avLst/>
              <a:gdLst>
                <a:gd name="T0" fmla="*/ 2147483647 w 201"/>
                <a:gd name="T1" fmla="*/ 0 h 202"/>
                <a:gd name="T2" fmla="*/ 0 w 201"/>
                <a:gd name="T3" fmla="*/ 2147483647 h 202"/>
                <a:gd name="T4" fmla="*/ 2147483647 w 201"/>
                <a:gd name="T5" fmla="*/ 2147483647 h 202"/>
                <a:gd name="T6" fmla="*/ 2147483647 w 201"/>
                <a:gd name="T7" fmla="*/ 2147483647 h 202"/>
                <a:gd name="T8" fmla="*/ 2147483647 w 201"/>
                <a:gd name="T9" fmla="*/ 2147483647 h 202"/>
                <a:gd name="T10" fmla="*/ 2147483647 w 201"/>
                <a:gd name="T11" fmla="*/ 0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1"/>
                <a:gd name="T19" fmla="*/ 0 h 202"/>
                <a:gd name="T20" fmla="*/ 201 w 201"/>
                <a:gd name="T21" fmla="*/ 202 h 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1" h="202">
                  <a:moveTo>
                    <a:pt x="48" y="0"/>
                  </a:moveTo>
                  <a:cubicBezTo>
                    <a:pt x="18" y="20"/>
                    <a:pt x="0" y="54"/>
                    <a:pt x="0" y="91"/>
                  </a:cubicBezTo>
                  <a:cubicBezTo>
                    <a:pt x="0" y="152"/>
                    <a:pt x="49" y="202"/>
                    <a:pt x="110" y="202"/>
                  </a:cubicBezTo>
                  <a:cubicBezTo>
                    <a:pt x="147" y="201"/>
                    <a:pt x="181" y="183"/>
                    <a:pt x="201" y="153"/>
                  </a:cubicBezTo>
                  <a:lnTo>
                    <a:pt x="110" y="9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30"/>
            <p:cNvSpPr>
              <a:spLocks/>
            </p:cNvSpPr>
            <p:nvPr/>
          </p:nvSpPr>
          <p:spPr bwMode="auto">
            <a:xfrm>
              <a:off x="3286126" y="3279775"/>
              <a:ext cx="1447800" cy="1103312"/>
            </a:xfrm>
            <a:custGeom>
              <a:avLst/>
              <a:gdLst>
                <a:gd name="T0" fmla="*/ 2147483647 w 152"/>
                <a:gd name="T1" fmla="*/ 2147483647 h 111"/>
                <a:gd name="T2" fmla="*/ 2147483647 w 152"/>
                <a:gd name="T3" fmla="*/ 2147483647 h 111"/>
                <a:gd name="T4" fmla="*/ 0 w 152"/>
                <a:gd name="T5" fmla="*/ 2147483647 h 111"/>
                <a:gd name="T6" fmla="*/ 2147483647 w 152"/>
                <a:gd name="T7" fmla="*/ 2147483647 h 111"/>
                <a:gd name="T8" fmla="*/ 2147483647 w 152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111"/>
                <a:gd name="T17" fmla="*/ 152 w 152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111">
                  <a:moveTo>
                    <a:pt x="152" y="47"/>
                  </a:moveTo>
                  <a:cubicBezTo>
                    <a:pt x="131" y="18"/>
                    <a:pt x="98" y="1"/>
                    <a:pt x="62" y="1"/>
                  </a:cubicBezTo>
                  <a:cubicBezTo>
                    <a:pt x="40" y="0"/>
                    <a:pt x="18" y="7"/>
                    <a:pt x="0" y="20"/>
                  </a:cubicBezTo>
                  <a:lnTo>
                    <a:pt x="62" y="111"/>
                  </a:lnTo>
                  <a:lnTo>
                    <a:pt x="152" y="47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31"/>
            <p:cNvSpPr>
              <a:spLocks/>
            </p:cNvSpPr>
            <p:nvPr/>
          </p:nvSpPr>
          <p:spPr bwMode="auto">
            <a:xfrm>
              <a:off x="3876676" y="3748088"/>
              <a:ext cx="1057275" cy="1250950"/>
            </a:xfrm>
            <a:custGeom>
              <a:avLst/>
              <a:gdLst>
                <a:gd name="T0" fmla="*/ 2147483647 w 111"/>
                <a:gd name="T1" fmla="*/ 2147483647 h 126"/>
                <a:gd name="T2" fmla="*/ 2147483647 w 111"/>
                <a:gd name="T3" fmla="*/ 2147483647 h 126"/>
                <a:gd name="T4" fmla="*/ 2147483647 w 111"/>
                <a:gd name="T5" fmla="*/ 0 h 126"/>
                <a:gd name="T6" fmla="*/ 0 w 111"/>
                <a:gd name="T7" fmla="*/ 2147483647 h 126"/>
                <a:gd name="T8" fmla="*/ 2147483647 w 111"/>
                <a:gd name="T9" fmla="*/ 2147483647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26"/>
                <a:gd name="T17" fmla="*/ 111 w 111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26">
                  <a:moveTo>
                    <a:pt x="91" y="126"/>
                  </a:moveTo>
                  <a:cubicBezTo>
                    <a:pt x="104" y="108"/>
                    <a:pt x="111" y="86"/>
                    <a:pt x="111" y="64"/>
                  </a:cubicBezTo>
                  <a:cubicBezTo>
                    <a:pt x="111" y="41"/>
                    <a:pt x="103" y="19"/>
                    <a:pt x="90" y="0"/>
                  </a:cubicBezTo>
                  <a:lnTo>
                    <a:pt x="0" y="64"/>
                  </a:lnTo>
                  <a:lnTo>
                    <a:pt x="91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Rectangle 32"/>
            <p:cNvSpPr>
              <a:spLocks noChangeArrowheads="1"/>
            </p:cNvSpPr>
            <p:nvPr/>
          </p:nvSpPr>
          <p:spPr bwMode="auto">
            <a:xfrm>
              <a:off x="5476876" y="3568700"/>
              <a:ext cx="771525" cy="5064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3" name="Rectangle 33"/>
            <p:cNvSpPr>
              <a:spLocks noChangeArrowheads="1"/>
            </p:cNvSpPr>
            <p:nvPr/>
          </p:nvSpPr>
          <p:spPr bwMode="auto">
            <a:xfrm>
              <a:off x="5476876" y="4075113"/>
              <a:ext cx="771525" cy="11334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4" name="Rectangle 41"/>
            <p:cNvSpPr>
              <a:spLocks noChangeArrowheads="1"/>
            </p:cNvSpPr>
            <p:nvPr/>
          </p:nvSpPr>
          <p:spPr bwMode="auto">
            <a:xfrm>
              <a:off x="3727451" y="3581400"/>
              <a:ext cx="500063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25%</a:t>
              </a:r>
            </a:p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(n=90)</a:t>
              </a:r>
              <a:endParaRPr lang="en-US" sz="1200" b="1"/>
            </a:p>
          </p:txBody>
        </p:sp>
        <p:sp>
          <p:nvSpPr>
            <p:cNvPr id="2075" name="Rectangle 42"/>
            <p:cNvSpPr>
              <a:spLocks noChangeArrowheads="1"/>
            </p:cNvSpPr>
            <p:nvPr/>
          </p:nvSpPr>
          <p:spPr bwMode="auto">
            <a:xfrm>
              <a:off x="5717554" y="4419600"/>
              <a:ext cx="4568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69%</a:t>
              </a:r>
            </a:p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(n=49)</a:t>
              </a:r>
              <a:endParaRPr lang="en-US" sz="1200" b="1"/>
            </a:p>
          </p:txBody>
        </p:sp>
        <p:sp>
          <p:nvSpPr>
            <p:cNvPr id="2076" name="Rectangle 43"/>
            <p:cNvSpPr>
              <a:spLocks noChangeArrowheads="1"/>
            </p:cNvSpPr>
            <p:nvPr/>
          </p:nvSpPr>
          <p:spPr bwMode="auto">
            <a:xfrm>
              <a:off x="5717554" y="3657600"/>
              <a:ext cx="4568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31%</a:t>
              </a:r>
            </a:p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(n=22)</a:t>
              </a:r>
              <a:endParaRPr lang="en-US" sz="1200" b="1"/>
            </a:p>
          </p:txBody>
        </p:sp>
        <p:sp>
          <p:nvSpPr>
            <p:cNvPr id="2077" name="Rectangle 44"/>
            <p:cNvSpPr>
              <a:spLocks noChangeArrowheads="1"/>
            </p:cNvSpPr>
            <p:nvPr/>
          </p:nvSpPr>
          <p:spPr bwMode="auto">
            <a:xfrm>
              <a:off x="3229531" y="4572000"/>
              <a:ext cx="5418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56%</a:t>
              </a:r>
            </a:p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(n=204)</a:t>
              </a:r>
              <a:endParaRPr lang="en-US" sz="1200" b="1"/>
            </a:p>
          </p:txBody>
        </p:sp>
        <p:sp>
          <p:nvSpPr>
            <p:cNvPr id="2078" name="Rectangle 45"/>
            <p:cNvSpPr>
              <a:spLocks noChangeArrowheads="1"/>
            </p:cNvSpPr>
            <p:nvPr/>
          </p:nvSpPr>
          <p:spPr bwMode="auto">
            <a:xfrm>
              <a:off x="4345954" y="4114800"/>
              <a:ext cx="4568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19%</a:t>
              </a:r>
            </a:p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(n=71)</a:t>
              </a:r>
            </a:p>
          </p:txBody>
        </p:sp>
        <p:sp>
          <p:nvSpPr>
            <p:cNvPr id="2079" name="Line 46"/>
            <p:cNvSpPr>
              <a:spLocks noChangeShapeType="1"/>
            </p:cNvSpPr>
            <p:nvPr/>
          </p:nvSpPr>
          <p:spPr bwMode="auto">
            <a:xfrm flipV="1">
              <a:off x="5613401" y="3657600"/>
              <a:ext cx="0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Line 47"/>
            <p:cNvSpPr>
              <a:spLocks noChangeShapeType="1"/>
            </p:cNvSpPr>
            <p:nvPr/>
          </p:nvSpPr>
          <p:spPr bwMode="auto">
            <a:xfrm flipV="1">
              <a:off x="5600701" y="1092200"/>
              <a:ext cx="0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Line 48"/>
            <p:cNvSpPr>
              <a:spLocks noChangeShapeType="1"/>
            </p:cNvSpPr>
            <p:nvPr/>
          </p:nvSpPr>
          <p:spPr bwMode="auto">
            <a:xfrm>
              <a:off x="5626101" y="1905000"/>
              <a:ext cx="0" cy="381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Line 49"/>
            <p:cNvSpPr>
              <a:spLocks noChangeShapeType="1"/>
            </p:cNvSpPr>
            <p:nvPr/>
          </p:nvSpPr>
          <p:spPr bwMode="auto">
            <a:xfrm>
              <a:off x="5613401" y="4419600"/>
              <a:ext cx="0" cy="381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Text Box 51"/>
            <p:cNvSpPr txBox="1">
              <a:spLocks noChangeArrowheads="1"/>
            </p:cNvSpPr>
            <p:nvPr/>
          </p:nvSpPr>
          <p:spPr bwMode="auto">
            <a:xfrm>
              <a:off x="2895601" y="762000"/>
              <a:ext cx="3048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A</a:t>
              </a:r>
            </a:p>
          </p:txBody>
        </p:sp>
        <p:sp>
          <p:nvSpPr>
            <p:cNvPr id="2084" name="Text Box 52"/>
            <p:cNvSpPr txBox="1">
              <a:spLocks noChangeArrowheads="1"/>
            </p:cNvSpPr>
            <p:nvPr/>
          </p:nvSpPr>
          <p:spPr bwMode="auto">
            <a:xfrm>
              <a:off x="2895601" y="3306763"/>
              <a:ext cx="3048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B</a:t>
              </a:r>
            </a:p>
          </p:txBody>
        </p:sp>
      </p:grpSp>
      <p:sp>
        <p:nvSpPr>
          <p:cNvPr id="2052" name="Rettangolo 1"/>
          <p:cNvSpPr>
            <a:spLocks noChangeArrowheads="1"/>
          </p:cNvSpPr>
          <p:nvPr/>
        </p:nvSpPr>
        <p:spPr bwMode="auto">
          <a:xfrm>
            <a:off x="1374775" y="101600"/>
            <a:ext cx="7007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/>
              <a:t>miRNA</a:t>
            </a:r>
            <a:r>
              <a:rPr lang="en-US" b="1" dirty="0"/>
              <a:t> expression pattern in small intestine of CD </a:t>
            </a:r>
            <a:r>
              <a:rPr lang="en-US" b="1" dirty="0" smtClean="0"/>
              <a:t>patients, Sacchetti &amp; Greco 2011</a:t>
            </a:r>
            <a:endParaRPr lang="it-IT" dirty="0"/>
          </a:p>
        </p:txBody>
      </p:sp>
      <p:sp>
        <p:nvSpPr>
          <p:cNvPr id="2053" name="Rettangolo 2"/>
          <p:cNvSpPr>
            <a:spLocks noChangeArrowheads="1"/>
          </p:cNvSpPr>
          <p:nvPr/>
        </p:nvSpPr>
        <p:spPr bwMode="auto">
          <a:xfrm>
            <a:off x="193675" y="5875338"/>
            <a:ext cx="87614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miRNA expression in the small intestine of patients with active CD (Panel A) and of CD patients on a GFD (Panel B). Data are expressed as percentage of miRNAs tested (n=365). White areas, miRNAs whose expression levels were similar in the two CD groups and controls; gray areas, miRNAs not expressed; black areas, miRNAs whose expression levels differed between CD patients and controls (up-regulated ↑(RQ≥2.0) or down-regulated ↓(RQ≤0.5)). </a:t>
            </a:r>
            <a:endParaRPr lang="it-IT" sz="1200"/>
          </a:p>
        </p:txBody>
      </p:sp>
      <p:sp>
        <p:nvSpPr>
          <p:cNvPr id="3" name="Fumetto 1 2"/>
          <p:cNvSpPr/>
          <p:nvPr/>
        </p:nvSpPr>
        <p:spPr>
          <a:xfrm>
            <a:off x="1115616" y="2165836"/>
            <a:ext cx="1512168" cy="686902"/>
          </a:xfrm>
          <a:prstGeom prst="wedgeRectCallout">
            <a:avLst>
              <a:gd name="adj1" fmla="val 77465"/>
              <a:gd name="adj2" fmla="val -122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Equal</a:t>
            </a:r>
            <a:r>
              <a:rPr lang="it-IT" dirty="0" smtClean="0"/>
              <a:t> to </a:t>
            </a:r>
            <a:r>
              <a:rPr lang="it-IT" dirty="0" err="1" smtClean="0"/>
              <a:t>controls</a:t>
            </a:r>
            <a:endParaRPr lang="it-IT" dirty="0"/>
          </a:p>
        </p:txBody>
      </p:sp>
      <p:sp>
        <p:nvSpPr>
          <p:cNvPr id="38" name="Fumetto 1 37"/>
          <p:cNvSpPr/>
          <p:nvPr/>
        </p:nvSpPr>
        <p:spPr>
          <a:xfrm>
            <a:off x="949612" y="4497154"/>
            <a:ext cx="1512168" cy="534502"/>
          </a:xfrm>
          <a:prstGeom prst="wedgeRectCallout">
            <a:avLst>
              <a:gd name="adj1" fmla="val 77465"/>
              <a:gd name="adj2" fmla="val -122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Equal</a:t>
            </a:r>
            <a:r>
              <a:rPr lang="it-IT" dirty="0" smtClean="0"/>
              <a:t> to </a:t>
            </a:r>
            <a:r>
              <a:rPr lang="it-IT" dirty="0" err="1" smtClean="0"/>
              <a:t>controls</a:t>
            </a:r>
            <a:endParaRPr lang="it-IT" dirty="0"/>
          </a:p>
        </p:txBody>
      </p:sp>
      <p:sp>
        <p:nvSpPr>
          <p:cNvPr id="39" name="Fumetto 1 38"/>
          <p:cNvSpPr/>
          <p:nvPr/>
        </p:nvSpPr>
        <p:spPr>
          <a:xfrm>
            <a:off x="6757913" y="5028522"/>
            <a:ext cx="1512168" cy="534502"/>
          </a:xfrm>
          <a:prstGeom prst="wedgeRectCallout">
            <a:avLst>
              <a:gd name="adj1" fmla="val -179946"/>
              <a:gd name="adj2" fmla="val -1268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Different</a:t>
            </a:r>
            <a:r>
              <a:rPr lang="it-IT" dirty="0" smtClean="0"/>
              <a:t> from </a:t>
            </a:r>
            <a:r>
              <a:rPr lang="it-IT" dirty="0" err="1" smtClean="0"/>
              <a:t>controls</a:t>
            </a:r>
            <a:endParaRPr lang="it-IT" dirty="0"/>
          </a:p>
        </p:txBody>
      </p:sp>
      <p:sp>
        <p:nvSpPr>
          <p:cNvPr id="40" name="Fumetto 1 39"/>
          <p:cNvSpPr/>
          <p:nvPr/>
        </p:nvSpPr>
        <p:spPr>
          <a:xfrm>
            <a:off x="6367464" y="1991980"/>
            <a:ext cx="1512168" cy="534502"/>
          </a:xfrm>
          <a:prstGeom prst="wedgeRectCallout">
            <a:avLst>
              <a:gd name="adj1" fmla="val -144441"/>
              <a:gd name="adj2" fmla="val -4054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Different</a:t>
            </a:r>
            <a:r>
              <a:rPr lang="it-IT" dirty="0" smtClean="0"/>
              <a:t> from </a:t>
            </a:r>
            <a:r>
              <a:rPr lang="it-IT" dirty="0" err="1" smtClean="0"/>
              <a:t>controls</a:t>
            </a:r>
            <a:endParaRPr lang="it-IT" dirty="0"/>
          </a:p>
        </p:txBody>
      </p:sp>
      <p:sp>
        <p:nvSpPr>
          <p:cNvPr id="41" name="Fumetto 1 40"/>
          <p:cNvSpPr/>
          <p:nvPr/>
        </p:nvSpPr>
        <p:spPr>
          <a:xfrm>
            <a:off x="1613856" y="3040753"/>
            <a:ext cx="1512168" cy="534502"/>
          </a:xfrm>
          <a:prstGeom prst="wedgeRectCallout">
            <a:avLst>
              <a:gd name="adj1" fmla="val 86896"/>
              <a:gd name="adj2" fmla="val 599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Not </a:t>
            </a:r>
            <a:r>
              <a:rPr lang="it-IT" dirty="0" err="1" smtClean="0"/>
              <a:t>expressed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475656" y="1408205"/>
            <a:ext cx="16503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    Active CD</a:t>
            </a:r>
            <a:endParaRPr lang="it-IT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1395080" y="3817757"/>
            <a:ext cx="16503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    On GF </a:t>
            </a:r>
            <a:r>
              <a:rPr lang="it-IT" dirty="0" err="1" smtClean="0"/>
              <a:t>Diet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Segnaposto contenuto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9450" y="1065213"/>
            <a:ext cx="8229600" cy="3125787"/>
          </a:xfrm>
        </p:spPr>
      </p:pic>
      <p:sp>
        <p:nvSpPr>
          <p:cNvPr id="35843" name="Rettangolo 5"/>
          <p:cNvSpPr>
            <a:spLocks noChangeArrowheads="1"/>
          </p:cNvSpPr>
          <p:nvPr/>
        </p:nvSpPr>
        <p:spPr bwMode="auto">
          <a:xfrm>
            <a:off x="928688" y="150813"/>
            <a:ext cx="7986712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dirty="0" smtClean="0"/>
              <a:t>microRNA </a:t>
            </a:r>
            <a:r>
              <a:rPr lang="en-GB" sz="2400" b="1" dirty="0"/>
              <a:t>449 </a:t>
            </a:r>
            <a:r>
              <a:rPr lang="en-GB" sz="2400" b="1" dirty="0" smtClean="0"/>
              <a:t>is  </a:t>
            </a:r>
            <a:r>
              <a:rPr lang="en-GB" sz="2400" b="1" dirty="0"/>
              <a:t>55 </a:t>
            </a:r>
            <a:r>
              <a:rPr lang="en-GB" sz="2400" b="1" dirty="0" smtClean="0"/>
              <a:t>folds higher in </a:t>
            </a:r>
            <a:r>
              <a:rPr lang="en-GB" sz="2400" b="1" dirty="0" err="1" smtClean="0"/>
              <a:t>celiacs</a:t>
            </a:r>
            <a:r>
              <a:rPr lang="en-GB" sz="2400" b="1" dirty="0" smtClean="0"/>
              <a:t> versus  controls </a:t>
            </a:r>
            <a:endParaRPr lang="it-IT" sz="2400" dirty="0"/>
          </a:p>
        </p:txBody>
      </p:sp>
      <p:pic>
        <p:nvPicPr>
          <p:cNvPr id="5" name="Segnaposto contenuto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57029" y="1517659"/>
            <a:ext cx="8229600" cy="3125787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475656" y="1065213"/>
            <a:ext cx="6876256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121"/>
                </a:solidFill>
                <a:latin typeface="BlinkMacSystemFont"/>
              </a:rPr>
              <a:t>Some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CeD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-associated miRNAs deregulate genes that are also affected by genomic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CeD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-risk variants, adding an additional layer of complexity to the deregulated transcriptome in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CeD</a:t>
            </a:r>
            <a:r>
              <a:rPr lang="en-US" sz="1200" dirty="0" smtClean="0">
                <a:solidFill>
                  <a:srgbClr val="212121"/>
                </a:solidFill>
                <a:latin typeface="BlinkMacSystemFont"/>
              </a:rPr>
              <a:t>.(</a:t>
            </a:r>
            <a:r>
              <a:rPr lang="en-US" sz="1200" dirty="0" err="1" smtClean="0">
                <a:solidFill>
                  <a:srgbClr val="212121"/>
                </a:solidFill>
                <a:latin typeface="BlinkMacSystemFont"/>
              </a:rPr>
              <a:t>Barisani</a:t>
            </a:r>
            <a:r>
              <a:rPr lang="en-US" sz="1200" dirty="0" smtClean="0">
                <a:solidFill>
                  <a:srgbClr val="212121"/>
                </a:solidFill>
                <a:latin typeface="BlinkMacSystemFont"/>
              </a:rPr>
              <a:t> 2021)</a:t>
            </a:r>
            <a:endParaRPr lang="it-IT" sz="1200" dirty="0"/>
          </a:p>
        </p:txBody>
      </p:sp>
      <p:sp>
        <p:nvSpPr>
          <p:cNvPr id="3" name="Rettangolo 2"/>
          <p:cNvSpPr/>
          <p:nvPr/>
        </p:nvSpPr>
        <p:spPr>
          <a:xfrm>
            <a:off x="395536" y="4855096"/>
            <a:ext cx="8519864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212121"/>
                </a:solidFill>
                <a:latin typeface="BlinkMacSystemFont"/>
              </a:rPr>
              <a:t>CeD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-associated miRNAs might play a role in promoting inflammation and decreasing lipid metabolism in the small intestine, thereby contributing unbalanced cell turnover in the intestinal crypt</a:t>
            </a:r>
            <a:r>
              <a:rPr lang="en-US" dirty="0" smtClean="0">
                <a:solidFill>
                  <a:srgbClr val="212121"/>
                </a:solidFill>
                <a:latin typeface="BlinkMacSystemFont"/>
              </a:rPr>
              <a:t>.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en-US" sz="1400" dirty="0">
                <a:solidFill>
                  <a:srgbClr val="212121"/>
                </a:solidFill>
                <a:latin typeface="BlinkMacSystemFont"/>
              </a:rPr>
              <a:t>.(</a:t>
            </a:r>
            <a:r>
              <a:rPr lang="en-US" sz="1400" dirty="0" err="1">
                <a:solidFill>
                  <a:srgbClr val="212121"/>
                </a:solidFill>
                <a:latin typeface="BlinkMacSystemFont"/>
              </a:rPr>
              <a:t>Barisani</a:t>
            </a:r>
            <a:r>
              <a:rPr lang="en-US" sz="1400" dirty="0">
                <a:solidFill>
                  <a:srgbClr val="212121"/>
                </a:solidFill>
                <a:latin typeface="BlinkMacSystemFont"/>
              </a:rPr>
              <a:t> 2021</a:t>
            </a:r>
            <a:r>
              <a:rPr lang="en-US" sz="1400" dirty="0" smtClean="0">
                <a:solidFill>
                  <a:srgbClr val="212121"/>
                </a:solidFill>
                <a:latin typeface="BlinkMacSystemFont"/>
              </a:rPr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959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http://jonlieffmd.com/wp-content/uploads/2013/01/lncRNA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132856"/>
            <a:ext cx="6336704" cy="3180522"/>
          </a:xfrm>
          <a:prstGeom prst="rect">
            <a:avLst/>
          </a:prstGeom>
          <a:noFill/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/>
              <a:t>long non </a:t>
            </a:r>
            <a:r>
              <a:rPr lang="it-IT" sz="2800" dirty="0" err="1" smtClean="0"/>
              <a:t>coding</a:t>
            </a:r>
            <a:r>
              <a:rPr lang="it-IT" sz="2800" dirty="0" smtClean="0"/>
              <a:t> </a:t>
            </a:r>
            <a:r>
              <a:rPr lang="it-IT" sz="2800" dirty="0" smtClean="0"/>
              <a:t>RNA </a:t>
            </a:r>
            <a:r>
              <a:rPr lang="it-IT" sz="2800" dirty="0" err="1" smtClean="0"/>
              <a:t>have</a:t>
            </a:r>
            <a:r>
              <a:rPr lang="it-IT" sz="2800" dirty="0" smtClean="0"/>
              <a:t> </a:t>
            </a:r>
            <a:r>
              <a:rPr lang="it-IT" sz="2800" dirty="0" smtClean="0"/>
              <a:t>a </a:t>
            </a:r>
            <a:r>
              <a:rPr lang="it-IT" sz="2800" dirty="0" err="1" smtClean="0"/>
              <a:t>key</a:t>
            </a:r>
            <a:r>
              <a:rPr lang="it-IT" sz="2800" dirty="0" smtClean="0"/>
              <a:t> </a:t>
            </a:r>
            <a:r>
              <a:rPr lang="it-IT" sz="2800" dirty="0" err="1" smtClean="0"/>
              <a:t>role</a:t>
            </a:r>
            <a:r>
              <a:rPr lang="it-IT" sz="2800" dirty="0" smtClean="0"/>
              <a:t>, </a:t>
            </a:r>
            <a:r>
              <a:rPr lang="it-IT" sz="2800" dirty="0" err="1" smtClean="0"/>
              <a:t>tissue</a:t>
            </a:r>
            <a:r>
              <a:rPr lang="it-IT" sz="2800" dirty="0" smtClean="0"/>
              <a:t> </a:t>
            </a:r>
            <a:r>
              <a:rPr lang="it-IT" sz="2800" dirty="0" err="1" smtClean="0"/>
              <a:t>specific</a:t>
            </a:r>
            <a:r>
              <a:rPr lang="it-IT" sz="2800" dirty="0" smtClean="0"/>
              <a:t>  </a:t>
            </a:r>
            <a:r>
              <a:rPr lang="it-IT" sz="2800" dirty="0" err="1" smtClean="0"/>
              <a:t>specic</a:t>
            </a:r>
            <a:r>
              <a:rPr lang="it-IT" sz="2800" dirty="0" smtClean="0"/>
              <a:t>, in </a:t>
            </a:r>
            <a:r>
              <a:rPr lang="it-IT" sz="2800" dirty="0" err="1" smtClean="0"/>
              <a:t>modulating</a:t>
            </a:r>
            <a:r>
              <a:rPr lang="it-IT" sz="2800" dirty="0" smtClean="0"/>
              <a:t> Gene  </a:t>
            </a:r>
            <a:r>
              <a:rPr lang="it-IT" sz="2800" dirty="0" err="1" smtClean="0"/>
              <a:t>Expression</a:t>
            </a:r>
            <a:endParaRPr lang="en-US" sz="2800" dirty="0"/>
          </a:p>
        </p:txBody>
      </p:sp>
      <p:sp>
        <p:nvSpPr>
          <p:cNvPr id="2" name="Rettangolo 1"/>
          <p:cNvSpPr/>
          <p:nvPr/>
        </p:nvSpPr>
        <p:spPr>
          <a:xfrm>
            <a:off x="6372200" y="2636912"/>
            <a:ext cx="2664296" cy="30162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12121"/>
                </a:solidFill>
                <a:latin typeface="BlinkMacSystemFont"/>
              </a:rPr>
              <a:t>long 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non-coding RNAs (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lncRNAs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) have been described to be influenced by disease-associated SNPs and to drive many important mechanisms involved in the development of inflammatory </a:t>
            </a:r>
            <a:r>
              <a:rPr lang="en-US" dirty="0" smtClean="0">
                <a:solidFill>
                  <a:srgbClr val="212121"/>
                </a:solidFill>
                <a:latin typeface="BlinkMacSystemFont"/>
              </a:rPr>
              <a:t>diseases</a:t>
            </a:r>
          </a:p>
          <a:p>
            <a:pPr lvl="1"/>
            <a:r>
              <a:rPr lang="en-US" sz="1400" dirty="0" smtClean="0">
                <a:solidFill>
                  <a:srgbClr val="212121"/>
                </a:solidFill>
                <a:latin typeface="BlinkMacSystemFont"/>
              </a:rPr>
              <a:t>(</a:t>
            </a:r>
            <a:r>
              <a:rPr lang="en-US" sz="1400" dirty="0">
                <a:solidFill>
                  <a:srgbClr val="212121"/>
                </a:solidFill>
                <a:latin typeface="BlinkMacSystemFont"/>
              </a:rPr>
              <a:t>C</a:t>
            </a:r>
            <a:r>
              <a:rPr lang="en-US" sz="1400" dirty="0" smtClean="0">
                <a:solidFill>
                  <a:srgbClr val="212121"/>
                </a:solidFill>
                <a:latin typeface="BlinkMacSystemFont"/>
              </a:rPr>
              <a:t>astellanos-Rubio, Bilbao’s group).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144463"/>
            <a:ext cx="1235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CasellaDiTesto 1"/>
          <p:cNvSpPr txBox="1">
            <a:spLocks noChangeArrowheads="1"/>
          </p:cNvSpPr>
          <p:nvPr/>
        </p:nvSpPr>
        <p:spPr bwMode="auto">
          <a:xfrm>
            <a:off x="323528" y="460652"/>
            <a:ext cx="81375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it-IT" alt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Long Non </a:t>
            </a:r>
            <a:r>
              <a:rPr lang="it-IT" altLang="it-IT" sz="2400" b="1" dirty="0" err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Coding</a:t>
            </a:r>
            <a:r>
              <a:rPr lang="it-IT" alt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RNA: gene-</a:t>
            </a:r>
            <a:r>
              <a:rPr lang="it-IT" altLang="it-IT" sz="2400" b="1" dirty="0" err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expression</a:t>
            </a:r>
            <a:endParaRPr lang="it-IT" altLang="it-IT" sz="1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27225"/>
            <a:ext cx="2271713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DEE4F6-4B8A-084D-AAF7-6ECFE2E73E20}"/>
              </a:ext>
            </a:extLst>
          </p:cNvPr>
          <p:cNvSpPr txBox="1"/>
          <p:nvPr/>
        </p:nvSpPr>
        <p:spPr>
          <a:xfrm>
            <a:off x="-71438" y="1500188"/>
            <a:ext cx="1868488" cy="31393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  <a:defRPr/>
            </a:pPr>
            <a:r>
              <a:rPr lang="it-IT" dirty="0">
                <a:solidFill>
                  <a:schemeClr val="tx2"/>
                </a:solidFill>
              </a:rPr>
              <a:t>AC007220.1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t-IT" dirty="0">
                <a:solidFill>
                  <a:schemeClr val="tx2"/>
                </a:solidFill>
              </a:rPr>
              <a:t>LINC01890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t-IT" dirty="0">
                <a:solidFill>
                  <a:schemeClr val="tx2"/>
                </a:solidFill>
              </a:rPr>
              <a:t>CCDC26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t-IT" dirty="0">
                <a:solidFill>
                  <a:schemeClr val="tx2"/>
                </a:solidFill>
              </a:rPr>
              <a:t>LINC02435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t-IT" dirty="0">
                <a:solidFill>
                  <a:schemeClr val="tx2"/>
                </a:solidFill>
              </a:rPr>
              <a:t>AL080284.1</a:t>
            </a:r>
          </a:p>
          <a:p>
            <a:pPr algn="just">
              <a:defRPr/>
            </a:pPr>
            <a:endParaRPr lang="it-IT" dirty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it-IT" dirty="0">
                <a:solidFill>
                  <a:srgbClr val="00B050"/>
                </a:solidFill>
              </a:rPr>
              <a:t>6.  AL139246.5  </a:t>
            </a:r>
          </a:p>
          <a:p>
            <a:pPr algn="just">
              <a:defRPr/>
            </a:pPr>
            <a:r>
              <a:rPr lang="it-IT" dirty="0">
                <a:solidFill>
                  <a:srgbClr val="00B050"/>
                </a:solidFill>
              </a:rPr>
              <a:t> </a:t>
            </a:r>
          </a:p>
          <a:p>
            <a:pPr marL="342900" indent="-342900" algn="just">
              <a:buFontTx/>
              <a:buAutoNum type="arabicPeriod" startAt="7"/>
              <a:defRPr/>
            </a:pPr>
            <a:r>
              <a:rPr lang="it-IT" b="1" dirty="0" smtClean="0">
                <a:solidFill>
                  <a:srgbClr val="FF0000"/>
                </a:solidFill>
              </a:rPr>
              <a:t>LINC01882</a:t>
            </a:r>
            <a:endParaRPr lang="it-IT" b="1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it-IT" b="1" dirty="0">
                <a:solidFill>
                  <a:srgbClr val="FF0000"/>
                </a:solidFill>
              </a:rPr>
              <a:t>(AP005482.1)</a:t>
            </a:r>
          </a:p>
          <a:p>
            <a:pPr algn="just">
              <a:defRPr/>
            </a:pPr>
            <a:endParaRPr lang="it-IT" dirty="0"/>
          </a:p>
        </p:txBody>
      </p:sp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568575"/>
            <a:ext cx="2179637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rentesi graffa chiusa 3">
            <a:extLst>
              <a:ext uri="{FF2B5EF4-FFF2-40B4-BE49-F238E27FC236}">
                <a16:creationId xmlns:a16="http://schemas.microsoft.com/office/drawing/2014/main" id="{A2D83BFD-ADA0-C64D-BC18-45CC44376F21}"/>
              </a:ext>
            </a:extLst>
          </p:cNvPr>
          <p:cNvSpPr/>
          <p:nvPr/>
        </p:nvSpPr>
        <p:spPr>
          <a:xfrm>
            <a:off x="1500188" y="1643063"/>
            <a:ext cx="431800" cy="126047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417" name="CasellaDiTesto 5"/>
          <p:cNvSpPr txBox="1">
            <a:spLocks noChangeArrowheads="1"/>
          </p:cNvSpPr>
          <p:nvPr/>
        </p:nvSpPr>
        <p:spPr bwMode="auto">
          <a:xfrm>
            <a:off x="2000250" y="2071688"/>
            <a:ext cx="2470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No expression in intestinal cells</a:t>
            </a:r>
          </a:p>
        </p:txBody>
      </p:sp>
      <p:sp>
        <p:nvSpPr>
          <p:cNvPr id="17418" name="CasellaDiTesto 6"/>
          <p:cNvSpPr txBox="1">
            <a:spLocks noChangeArrowheads="1"/>
          </p:cNvSpPr>
          <p:nvPr/>
        </p:nvSpPr>
        <p:spPr bwMode="auto">
          <a:xfrm>
            <a:off x="1857375" y="2928938"/>
            <a:ext cx="17145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Equally  expressed in CD and CTR , both in EP and in LP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93D4C4FD-BA88-E543-9CBF-FFB77D0B495B}"/>
              </a:ext>
            </a:extLst>
          </p:cNvPr>
          <p:cNvCxnSpPr>
            <a:cxnSpLocks/>
          </p:cNvCxnSpPr>
          <p:nvPr/>
        </p:nvCxnSpPr>
        <p:spPr>
          <a:xfrm>
            <a:off x="1428750" y="3357563"/>
            <a:ext cx="466725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38EE89F0-22C8-0D46-A6A2-6635AD0DCA3E}"/>
              </a:ext>
            </a:extLst>
          </p:cNvPr>
          <p:cNvCxnSpPr/>
          <p:nvPr/>
        </p:nvCxnSpPr>
        <p:spPr>
          <a:xfrm>
            <a:off x="1428750" y="4729163"/>
            <a:ext cx="4397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421" name="CasellaDiTesto 14"/>
          <p:cNvSpPr txBox="1">
            <a:spLocks noChangeArrowheads="1"/>
          </p:cNvSpPr>
          <p:nvPr/>
        </p:nvSpPr>
        <p:spPr bwMode="auto">
          <a:xfrm>
            <a:off x="1928813" y="4043363"/>
            <a:ext cx="2000250" cy="1600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400" b="1"/>
              <a:t>Differentially espressed in CD vs CTR, in </a:t>
            </a:r>
            <a:r>
              <a:rPr lang="it-IT" altLang="it-IT" sz="1400" b="1" i="1"/>
              <a:t>lamina propria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400"/>
              <a:t>The  gene expression  analysis in epithelium  is not avaible because </a:t>
            </a:r>
            <a:r>
              <a:rPr lang="en-US" altLang="it-IT" sz="1400"/>
              <a:t>it is not detectable.</a:t>
            </a:r>
            <a:endParaRPr lang="it-IT" altLang="it-IT" sz="1400"/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443163"/>
            <a:ext cx="222408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839EA500-7EB1-C14E-8477-2B175E323847}"/>
              </a:ext>
            </a:extLst>
          </p:cNvPr>
          <p:cNvGraphicFramePr>
            <a:graphicFrameLocks noGrp="1"/>
          </p:cNvGraphicFramePr>
          <p:nvPr/>
        </p:nvGraphicFramePr>
        <p:xfrm>
          <a:off x="642938" y="5705475"/>
          <a:ext cx="4429125" cy="338140"/>
        </p:xfrm>
        <a:graphic>
          <a:graphicData uri="http://schemas.openxmlformats.org/drawingml/2006/table">
            <a:tbl>
              <a:tblPr/>
              <a:tblGrid>
                <a:gridCol w="457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65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6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69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903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>
                          <a:solidFill>
                            <a:srgbClr val="000000"/>
                          </a:solidFill>
                          <a:latin typeface="Calibri (Body)"/>
                        </a:rPr>
                        <a:t>LOCI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latin typeface="Calibri (Body)"/>
                        </a:rPr>
                        <a:t>CHR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latin typeface="Calibri (Body)"/>
                        </a:rPr>
                        <a:t>START (hg19)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latin typeface="Calibri (Body)"/>
                        </a:rPr>
                        <a:t>END(hg19)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latin typeface="Calibri (Body)"/>
                        </a:rPr>
                        <a:t>Genes*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latin typeface="Calibri (Body)"/>
                        </a:rPr>
                        <a:t>Disease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latin typeface="Calibri (Body)"/>
                        </a:rPr>
                        <a:t>LincRNAs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latin typeface="Calibri (Body)"/>
                        </a:rPr>
                        <a:t>eQTLs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0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latin typeface="Calibri (Body)"/>
                        </a:rPr>
                        <a:t>18p11.21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latin typeface="Calibri (Body)"/>
                        </a:rPr>
                        <a:t>18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latin typeface="Calibri (Body)"/>
                        </a:rPr>
                        <a:t>12773338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latin typeface="Calibri (Body)"/>
                        </a:rPr>
                        <a:t>13372192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latin typeface="Calibri (Body)"/>
                        </a:rPr>
                        <a:t>PTPN2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>
                          <a:solidFill>
                            <a:srgbClr val="000000"/>
                          </a:solidFill>
                          <a:latin typeface="Calibri (Body)"/>
                        </a:rPr>
                        <a:t>CeD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latin typeface="Calibri (Body)"/>
                        </a:rPr>
                        <a:t>, 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latin typeface="Calibri (Body)"/>
                        </a:rPr>
                        <a:t>CD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latin typeface="Calibri (Body)"/>
                        </a:rPr>
                        <a:t>, T1D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latin typeface="Calibri (Body)"/>
                        </a:rPr>
                        <a:t> AP005482.1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9C0006"/>
                          </a:solidFill>
                          <a:latin typeface="Calibri (Body)"/>
                        </a:rPr>
                        <a:t>Yes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67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144463"/>
            <a:ext cx="10001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asellaDiTesto 1"/>
          <p:cNvSpPr txBox="1">
            <a:spLocks noChangeArrowheads="1"/>
          </p:cNvSpPr>
          <p:nvPr/>
        </p:nvSpPr>
        <p:spPr bwMode="auto">
          <a:xfrm>
            <a:off x="257434" y="298692"/>
            <a:ext cx="81375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it-IT" altLang="it-IT" sz="28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Linc01882 </a:t>
            </a:r>
            <a:r>
              <a:rPr lang="it-IT" altLang="it-IT" sz="2800" b="1" dirty="0" err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lncRNA</a:t>
            </a:r>
            <a:r>
              <a:rPr lang="it-IT" altLang="it-IT" sz="28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b="1" dirty="0" err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expression</a:t>
            </a:r>
            <a:r>
              <a:rPr lang="it-IT" altLang="it-IT" sz="28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in </a:t>
            </a:r>
          </a:p>
          <a:p>
            <a:pPr algn="ctr" eaLnBrk="1" hangingPunct="1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it-IT" altLang="it-IT" sz="28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Small  </a:t>
            </a:r>
            <a:r>
              <a:rPr lang="it-IT" altLang="it-IT" sz="2800" b="1" dirty="0" err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intestinal</a:t>
            </a:r>
            <a:r>
              <a:rPr lang="it-IT" altLang="it-IT" sz="28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mucosa </a:t>
            </a:r>
            <a:endParaRPr lang="it-IT" altLang="it-IT" sz="28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48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4388" y="1341438"/>
            <a:ext cx="2441575" cy="4681537"/>
          </a:xfrm>
          <a:noFill/>
        </p:spPr>
      </p:pic>
      <p:sp>
        <p:nvSpPr>
          <p:cNvPr id="24582" name="Rettangolo 19"/>
          <p:cNvSpPr>
            <a:spLocks noChangeArrowheads="1"/>
          </p:cNvSpPr>
          <p:nvPr/>
        </p:nvSpPr>
        <p:spPr bwMode="auto">
          <a:xfrm>
            <a:off x="4275138" y="3141663"/>
            <a:ext cx="1233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b="1"/>
              <a:t>Active CD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200"/>
              <a:t>Linc01882 probe </a:t>
            </a:r>
            <a:endParaRPr lang="it-IT" altLang="it-IT" sz="1400"/>
          </a:p>
        </p:txBody>
      </p:sp>
      <p:grpSp>
        <p:nvGrpSpPr>
          <p:cNvPr id="4" name="Gruppo 32"/>
          <p:cNvGrpSpPr>
            <a:grpSpLocks/>
          </p:cNvGrpSpPr>
          <p:nvPr/>
        </p:nvGrpSpPr>
        <p:grpSpPr bwMode="auto">
          <a:xfrm>
            <a:off x="4500563" y="6099175"/>
            <a:ext cx="714375" cy="569913"/>
            <a:chOff x="4143372" y="5000637"/>
            <a:chExt cx="714380" cy="569792"/>
          </a:xfrm>
        </p:grpSpPr>
        <p:cxnSp>
          <p:nvCxnSpPr>
            <p:cNvPr id="22" name="Connettore 2 21">
              <a:extLst>
                <a:ext uri="{FF2B5EF4-FFF2-40B4-BE49-F238E27FC236}">
                  <a16:creationId xmlns:a16="http://schemas.microsoft.com/office/drawing/2014/main" id="{916FE9BB-203A-6D4C-97F8-34DA49F168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43372" y="5072060"/>
              <a:ext cx="571504" cy="498369"/>
            </a:xfrm>
            <a:prstGeom prst="straightConnector1">
              <a:avLst/>
            </a:prstGeom>
            <a:ln w="15875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>
              <a:extLst>
                <a:ext uri="{FF2B5EF4-FFF2-40B4-BE49-F238E27FC236}">
                  <a16:creationId xmlns:a16="http://schemas.microsoft.com/office/drawing/2014/main" id="{92930FEF-1269-7C40-A941-87E3180A38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4876" y="5000637"/>
              <a:ext cx="142876" cy="569792"/>
            </a:xfrm>
            <a:prstGeom prst="straightConnector1">
              <a:avLst/>
            </a:prstGeom>
            <a:ln w="15875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A0FB44A-9161-D04E-8EF9-FF107B1E6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6310313"/>
            <a:ext cx="13414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it-IT" altLang="it-IT" sz="1050" b="1" dirty="0"/>
              <a:t>(10-15 </a:t>
            </a:r>
            <a:r>
              <a:rPr lang="it-IT" altLang="it-IT" sz="1050" b="1" dirty="0" err="1"/>
              <a:t>dots</a:t>
            </a:r>
            <a:r>
              <a:rPr lang="it-IT" altLang="it-IT" sz="1050" b="1" dirty="0"/>
              <a:t>/</a:t>
            </a:r>
            <a:r>
              <a:rPr lang="it-IT" altLang="it-IT" sz="1050" b="1" dirty="0" err="1"/>
              <a:t>cells</a:t>
            </a:r>
            <a:r>
              <a:rPr lang="it-IT" altLang="it-IT" sz="1050" b="1" dirty="0"/>
              <a:t>)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it-IT" altLang="it-IT" sz="1050" b="1" dirty="0"/>
              <a:t>100% </a:t>
            </a:r>
            <a:r>
              <a:rPr lang="it-IT" altLang="it-IT" sz="1050" b="1" dirty="0" err="1"/>
              <a:t>analysed</a:t>
            </a:r>
            <a:r>
              <a:rPr lang="it-IT" altLang="it-IT" sz="1050" b="1" dirty="0"/>
              <a:t> </a:t>
            </a:r>
            <a:r>
              <a:rPr lang="it-IT" altLang="it-IT" sz="1050" b="1" dirty="0" err="1"/>
              <a:t>cells</a:t>
            </a:r>
            <a:endParaRPr lang="it-IT" altLang="it-IT" sz="1050" b="1" dirty="0"/>
          </a:p>
        </p:txBody>
      </p:sp>
      <p:pic>
        <p:nvPicPr>
          <p:cNvPr id="24585" name="Immagin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268413"/>
            <a:ext cx="2576513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Immagin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0" t="6950" r="15164" b="10030"/>
          <a:stretch>
            <a:fillRect/>
          </a:stretch>
        </p:blipFill>
        <p:spPr bwMode="auto">
          <a:xfrm>
            <a:off x="6523038" y="1254125"/>
            <a:ext cx="2586037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uppo 32"/>
          <p:cNvGrpSpPr>
            <a:grpSpLocks/>
          </p:cNvGrpSpPr>
          <p:nvPr/>
        </p:nvGrpSpPr>
        <p:grpSpPr bwMode="auto">
          <a:xfrm>
            <a:off x="7667625" y="5516563"/>
            <a:ext cx="441325" cy="592137"/>
            <a:chOff x="4354264" y="5141048"/>
            <a:chExt cx="440152" cy="591043"/>
          </a:xfrm>
        </p:grpSpPr>
        <p:cxnSp>
          <p:nvCxnSpPr>
            <p:cNvPr id="24" name="Connettore 2 23">
              <a:extLst>
                <a:ext uri="{FF2B5EF4-FFF2-40B4-BE49-F238E27FC236}">
                  <a16:creationId xmlns:a16="http://schemas.microsoft.com/office/drawing/2014/main" id="{CDA5FF17-78A2-4742-A070-FC84218F3F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54264" y="5141048"/>
              <a:ext cx="250158" cy="576782"/>
            </a:xfrm>
            <a:prstGeom prst="straightConnector1">
              <a:avLst/>
            </a:prstGeom>
            <a:ln w="15875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>
              <a:extLst>
                <a:ext uri="{FF2B5EF4-FFF2-40B4-BE49-F238E27FC236}">
                  <a16:creationId xmlns:a16="http://schemas.microsoft.com/office/drawing/2014/main" id="{823B6E76-52B9-E142-8709-E35E7CEAF5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0755" y="5141048"/>
              <a:ext cx="183661" cy="591043"/>
            </a:xfrm>
            <a:prstGeom prst="straightConnector1">
              <a:avLst/>
            </a:prstGeom>
            <a:ln w="15875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88" name="CasellaDiTesto 12"/>
          <p:cNvSpPr txBox="1">
            <a:spLocks noChangeArrowheads="1"/>
          </p:cNvSpPr>
          <p:nvPr/>
        </p:nvSpPr>
        <p:spPr bwMode="auto">
          <a:xfrm>
            <a:off x="4275138" y="6142038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4614" name="CasellaDiTesto 9"/>
          <p:cNvSpPr txBox="1">
            <a:spLocks noChangeArrowheads="1"/>
          </p:cNvSpPr>
          <p:nvPr/>
        </p:nvSpPr>
        <p:spPr bwMode="auto">
          <a:xfrm>
            <a:off x="1835150" y="5399088"/>
            <a:ext cx="12223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100" b="1"/>
              <a:t>(&lt;1dot/10cells)</a:t>
            </a:r>
          </a:p>
        </p:txBody>
      </p:sp>
      <p:sp>
        <p:nvSpPr>
          <p:cNvPr id="24590" name="Rettangolo 13"/>
          <p:cNvSpPr>
            <a:spLocks noChangeArrowheads="1"/>
          </p:cNvSpPr>
          <p:nvPr/>
        </p:nvSpPr>
        <p:spPr bwMode="auto">
          <a:xfrm>
            <a:off x="900113" y="3116263"/>
            <a:ext cx="1439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b="1"/>
              <a:t>CTR </a:t>
            </a:r>
            <a:r>
              <a:rPr lang="it-IT" altLang="it-IT" sz="1100" b="1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200"/>
              <a:t>Linc01882 probe</a:t>
            </a:r>
            <a:endParaRPr lang="it-IT" altLang="it-IT" sz="1100"/>
          </a:p>
        </p:txBody>
      </p:sp>
      <p:sp>
        <p:nvSpPr>
          <p:cNvPr id="24612" name="CasellaDiTesto 12"/>
          <p:cNvSpPr txBox="1">
            <a:spLocks noChangeArrowheads="1"/>
          </p:cNvSpPr>
          <p:nvPr/>
        </p:nvSpPr>
        <p:spPr bwMode="auto">
          <a:xfrm>
            <a:off x="8108950" y="5646738"/>
            <a:ext cx="10001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100" b="1"/>
              <a:t>(1-3 dot/cells)</a:t>
            </a:r>
            <a:endParaRPr lang="it-IT" altLang="it-IT" sz="1200" b="1"/>
          </a:p>
        </p:txBody>
      </p:sp>
      <p:sp>
        <p:nvSpPr>
          <p:cNvPr id="24592" name="Rettangolo 14"/>
          <p:cNvSpPr>
            <a:spLocks noChangeArrowheads="1"/>
          </p:cNvSpPr>
          <p:nvPr/>
        </p:nvSpPr>
        <p:spPr bwMode="auto">
          <a:xfrm>
            <a:off x="6692900" y="3182938"/>
            <a:ext cx="1643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b="1"/>
              <a:t>Gluten free diet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200"/>
              <a:t>Linc01882 prob</a:t>
            </a:r>
            <a:r>
              <a:rPr lang="it-IT" altLang="it-IT" sz="1200" b="1"/>
              <a:t>e</a:t>
            </a:r>
          </a:p>
        </p:txBody>
      </p:sp>
      <p:pic>
        <p:nvPicPr>
          <p:cNvPr id="3" name="Immagin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3213100"/>
            <a:ext cx="3178175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4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09244" y="145257"/>
            <a:ext cx="434756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asellaDiTesto 1"/>
          <p:cNvSpPr txBox="1">
            <a:spLocks noChangeArrowheads="1"/>
          </p:cNvSpPr>
          <p:nvPr/>
        </p:nvSpPr>
        <p:spPr bwMode="auto">
          <a:xfrm>
            <a:off x="285750" y="559113"/>
            <a:ext cx="8137525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it-IT" altLang="it-IT" sz="2400" b="1" dirty="0" err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Bioinformatic</a:t>
            </a:r>
            <a:r>
              <a:rPr lang="it-IT" alt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Analysis of </a:t>
            </a:r>
            <a:r>
              <a:rPr lang="it-IT" altLang="it-IT" sz="24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genes</a:t>
            </a:r>
            <a:r>
              <a:rPr lang="it-IT" altLang="it-IT" sz="2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target of Linc01882 </a:t>
            </a:r>
            <a:endParaRPr lang="it-IT" altLang="it-IT" sz="1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9" name="Rettangolo 8"/>
          <p:cNvSpPr>
            <a:spLocks noChangeArrowheads="1"/>
          </p:cNvSpPr>
          <p:nvPr/>
        </p:nvSpPr>
        <p:spPr bwMode="auto">
          <a:xfrm>
            <a:off x="285750" y="1785938"/>
            <a:ext cx="48577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/>
            </a:r>
            <a:br>
              <a:rPr lang="it-IT" altLang="it-IT" sz="1800"/>
            </a:br>
            <a:endParaRPr lang="it-IT" altLang="it-IT" sz="1800"/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chemeClr val="tx2"/>
                </a:solidFill>
              </a:rPr>
              <a:t>Toll-like receptor signaling pathway 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6630" name="Rettangolo 9"/>
          <p:cNvSpPr>
            <a:spLocks noChangeArrowheads="1"/>
          </p:cNvSpPr>
          <p:nvPr/>
        </p:nvSpPr>
        <p:spPr bwMode="auto">
          <a:xfrm>
            <a:off x="714375" y="4929188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it-IT" sz="1800"/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/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/>
          </a:p>
        </p:txBody>
      </p:sp>
      <p:sp>
        <p:nvSpPr>
          <p:cNvPr id="26631" name="Rettangolo 10"/>
          <p:cNvSpPr>
            <a:spLocks noChangeArrowheads="1"/>
          </p:cNvSpPr>
          <p:nvPr/>
        </p:nvSpPr>
        <p:spPr bwMode="auto">
          <a:xfrm>
            <a:off x="642938" y="542925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/>
            </a:r>
            <a:br>
              <a:rPr lang="it-IT" altLang="it-IT" sz="1800"/>
            </a:br>
            <a:endParaRPr lang="it-IT" altLang="it-IT" sz="1800"/>
          </a:p>
        </p:txBody>
      </p:sp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1341438"/>
            <a:ext cx="828675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nettore 12">
            <a:extLst>
              <a:ext uri="{FF2B5EF4-FFF2-40B4-BE49-F238E27FC236}">
                <a16:creationId xmlns:a16="http://schemas.microsoft.com/office/drawing/2014/main" id="{469FECC7-BFCC-284F-89F4-DF80ACB6126B}"/>
              </a:ext>
            </a:extLst>
          </p:cNvPr>
          <p:cNvSpPr/>
          <p:nvPr/>
        </p:nvSpPr>
        <p:spPr>
          <a:xfrm>
            <a:off x="142875" y="3714750"/>
            <a:ext cx="142875" cy="142875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634" name="Rettangolo 13"/>
          <p:cNvSpPr>
            <a:spLocks noChangeArrowheads="1"/>
          </p:cNvSpPr>
          <p:nvPr/>
        </p:nvSpPr>
        <p:spPr bwMode="auto">
          <a:xfrm>
            <a:off x="285750" y="2214563"/>
            <a:ext cx="2349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chemeClr val="tx2"/>
                </a:solidFill>
              </a:rPr>
              <a:t>TNF signaling pathway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chemeClr val="tx2"/>
                </a:solidFill>
              </a:rPr>
              <a:t> </a:t>
            </a:r>
            <a:endParaRPr lang="it-IT" altLang="it-IT" sz="1800">
              <a:solidFill>
                <a:schemeClr val="tx2"/>
              </a:solidFill>
            </a:endParaRPr>
          </a:p>
        </p:txBody>
      </p:sp>
      <p:sp>
        <p:nvSpPr>
          <p:cNvPr id="15" name="Connettore 14">
            <a:extLst>
              <a:ext uri="{FF2B5EF4-FFF2-40B4-BE49-F238E27FC236}">
                <a16:creationId xmlns:a16="http://schemas.microsoft.com/office/drawing/2014/main" id="{633A4CAD-CF2E-0643-A28C-226E643381F1}"/>
              </a:ext>
            </a:extLst>
          </p:cNvPr>
          <p:cNvSpPr/>
          <p:nvPr/>
        </p:nvSpPr>
        <p:spPr>
          <a:xfrm>
            <a:off x="142875" y="2357438"/>
            <a:ext cx="142875" cy="142875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636" name="Rettangolo 15"/>
          <p:cNvSpPr>
            <a:spLocks noChangeArrowheads="1"/>
          </p:cNvSpPr>
          <p:nvPr/>
        </p:nvSpPr>
        <p:spPr bwMode="auto">
          <a:xfrm>
            <a:off x="142875" y="2643188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   </a:t>
            </a:r>
            <a:r>
              <a:rPr lang="it-IT" altLang="it-IT" sz="1800">
                <a:solidFill>
                  <a:schemeClr val="tx2"/>
                </a:solidFill>
              </a:rPr>
              <a:t>Signaling by Interleukins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tx2"/>
                </a:solidFill>
              </a:rPr>
              <a:t/>
            </a:r>
            <a:br>
              <a:rPr lang="it-IT" altLang="it-IT" sz="1800">
                <a:solidFill>
                  <a:schemeClr val="tx2"/>
                </a:solidFill>
              </a:rPr>
            </a:br>
            <a:r>
              <a:rPr lang="it-IT" altLang="it-IT" sz="1800">
                <a:solidFill>
                  <a:schemeClr val="tx2"/>
                </a:solidFill>
              </a:rPr>
              <a:t>                </a:t>
            </a:r>
          </a:p>
        </p:txBody>
      </p:sp>
      <p:sp>
        <p:nvSpPr>
          <p:cNvPr id="17" name="Connettore 16">
            <a:extLst>
              <a:ext uri="{FF2B5EF4-FFF2-40B4-BE49-F238E27FC236}">
                <a16:creationId xmlns:a16="http://schemas.microsoft.com/office/drawing/2014/main" id="{490F271D-2E57-2C44-9C4F-86D6DC053D35}"/>
              </a:ext>
            </a:extLst>
          </p:cNvPr>
          <p:cNvSpPr/>
          <p:nvPr/>
        </p:nvSpPr>
        <p:spPr>
          <a:xfrm>
            <a:off x="142875" y="3286125"/>
            <a:ext cx="142875" cy="142875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Connettore 17">
            <a:extLst>
              <a:ext uri="{FF2B5EF4-FFF2-40B4-BE49-F238E27FC236}">
                <a16:creationId xmlns:a16="http://schemas.microsoft.com/office/drawing/2014/main" id="{BC83A78F-1E76-1946-9EBE-ED1EB2CD2699}"/>
              </a:ext>
            </a:extLst>
          </p:cNvPr>
          <p:cNvSpPr/>
          <p:nvPr/>
        </p:nvSpPr>
        <p:spPr>
          <a:xfrm>
            <a:off x="142875" y="2786063"/>
            <a:ext cx="142875" cy="142875"/>
          </a:xfrm>
          <a:prstGeom prst="flowChartConnector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639" name="Rettangolo 18"/>
          <p:cNvSpPr>
            <a:spLocks noChangeArrowheads="1"/>
          </p:cNvSpPr>
          <p:nvPr/>
        </p:nvSpPr>
        <p:spPr bwMode="auto">
          <a:xfrm>
            <a:off x="285750" y="3571875"/>
            <a:ext cx="269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 </a:t>
            </a:r>
            <a:r>
              <a:rPr lang="it-IT" altLang="it-IT" sz="1800">
                <a:solidFill>
                  <a:schemeClr val="tx2"/>
                </a:solidFill>
              </a:rPr>
              <a:t>Cellular response to stress </a:t>
            </a:r>
          </a:p>
        </p:txBody>
      </p:sp>
      <p:sp>
        <p:nvSpPr>
          <p:cNvPr id="19472" name="CasellaDiTesto 19"/>
          <p:cNvSpPr txBox="1">
            <a:spLocks noChangeArrowheads="1"/>
          </p:cNvSpPr>
          <p:nvPr/>
        </p:nvSpPr>
        <p:spPr bwMode="auto">
          <a:xfrm>
            <a:off x="355600" y="4575175"/>
            <a:ext cx="8718550" cy="1662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it-IT" sz="1800">
                <a:solidFill>
                  <a:schemeClr val="tx2"/>
                </a:solidFill>
              </a:rPr>
              <a:t>We identified a long non-coding  RNA  </a:t>
            </a:r>
            <a:r>
              <a:rPr lang="en-US" altLang="it-IT" sz="1800" b="1">
                <a:solidFill>
                  <a:schemeClr val="tx2"/>
                </a:solidFill>
              </a:rPr>
              <a:t>(Linc01882</a:t>
            </a:r>
            <a:r>
              <a:rPr lang="en-US" altLang="it-IT" sz="1800">
                <a:solidFill>
                  <a:schemeClr val="tx2"/>
                </a:solidFill>
              </a:rPr>
              <a:t>)  that could allow us to discriminate between CD and CTR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it-IT" sz="1800">
                <a:solidFill>
                  <a:schemeClr val="tx2"/>
                </a:solidFill>
              </a:rPr>
              <a:t>We characterized the expression of Linc01882 in intestinal mucosa and we highlighted the molecular </a:t>
            </a:r>
            <a:r>
              <a:rPr lang="en-US" altLang="it-IT" sz="1800" u="sng">
                <a:solidFill>
                  <a:schemeClr val="tx2"/>
                </a:solidFill>
              </a:rPr>
              <a:t>pathways</a:t>
            </a:r>
            <a:r>
              <a:rPr lang="en-US" altLang="it-IT" sz="1800">
                <a:solidFill>
                  <a:schemeClr val="tx2"/>
                </a:solidFill>
              </a:rPr>
              <a:t> in which it’s involved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200"/>
          </a:p>
        </p:txBody>
      </p:sp>
      <p:sp>
        <p:nvSpPr>
          <p:cNvPr id="25" name="Freccia a sinistra 24">
            <a:extLst>
              <a:ext uri="{FF2B5EF4-FFF2-40B4-BE49-F238E27FC236}">
                <a16:creationId xmlns:a16="http://schemas.microsoft.com/office/drawing/2014/main" id="{C806BA8E-4FED-AB46-AB26-7C8B975BB893}"/>
              </a:ext>
            </a:extLst>
          </p:cNvPr>
          <p:cNvSpPr/>
          <p:nvPr/>
        </p:nvSpPr>
        <p:spPr>
          <a:xfrm>
            <a:off x="7500938" y="1484313"/>
            <a:ext cx="500062" cy="142875"/>
          </a:xfrm>
          <a:prstGeom prst="left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ECE349AD-FA13-9346-8F66-A603DF5AFC4D}"/>
              </a:ext>
            </a:extLst>
          </p:cNvPr>
          <p:cNvSpPr/>
          <p:nvPr/>
        </p:nvSpPr>
        <p:spPr>
          <a:xfrm>
            <a:off x="4500563" y="1844675"/>
            <a:ext cx="500062" cy="142875"/>
          </a:xfrm>
          <a:prstGeom prst="right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C94384E-C68B-F44A-9DE4-06B900CD9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4483100"/>
            <a:ext cx="9074150" cy="17541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it-IT" sz="1800" b="1" dirty="0">
                <a:solidFill>
                  <a:schemeClr val="tx2"/>
                </a:solidFill>
              </a:rPr>
              <a:t>NEXT STEP….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altLang="it-IT" sz="1800" dirty="0">
                <a:solidFill>
                  <a:schemeClr val="tx2"/>
                </a:solidFill>
              </a:rPr>
              <a:t>To analyze the Linc01882 target gene expression, and its effects on downstream pathways. In particular our attention is focused on the </a:t>
            </a:r>
            <a:r>
              <a:rPr lang="en-US" altLang="it-IT" sz="1800" b="1" dirty="0">
                <a:solidFill>
                  <a:schemeClr val="tx2"/>
                </a:solidFill>
              </a:rPr>
              <a:t>Zeb1 </a:t>
            </a:r>
            <a:r>
              <a:rPr lang="en-US" altLang="it-IT" sz="1800" dirty="0">
                <a:solidFill>
                  <a:schemeClr val="tx2"/>
                </a:solidFill>
              </a:rPr>
              <a:t>and </a:t>
            </a:r>
            <a:r>
              <a:rPr lang="en-US" altLang="it-IT" sz="1800" b="1" dirty="0">
                <a:solidFill>
                  <a:schemeClr val="tx2"/>
                </a:solidFill>
              </a:rPr>
              <a:t>MAP2K4</a:t>
            </a:r>
            <a:r>
              <a:rPr lang="en-US" altLang="it-IT" sz="1800" dirty="0">
                <a:solidFill>
                  <a:schemeClr val="tx2"/>
                </a:solidFill>
              </a:rPr>
              <a:t> involved in  T cell activation. 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1800" dirty="0">
                <a:solidFill>
                  <a:schemeClr val="tx2"/>
                </a:solidFill>
              </a:rPr>
              <a:t>To evaluate the expression of </a:t>
            </a:r>
            <a:r>
              <a:rPr lang="en-US" altLang="it-IT" sz="1800" dirty="0">
                <a:solidFill>
                  <a:schemeClr val="tx2"/>
                </a:solidFill>
              </a:rPr>
              <a:t>Linc 01882 </a:t>
            </a:r>
            <a:r>
              <a:rPr lang="en-US" sz="1800" dirty="0">
                <a:solidFill>
                  <a:schemeClr val="tx2"/>
                </a:solidFill>
              </a:rPr>
              <a:t>at peripheral blood cells and in the progression of Celiac Disease to consider it  as potential biomarkers of diagnosis or of the damage to intestinal mucosa</a:t>
            </a:r>
            <a:endParaRPr lang="it-IT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9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2" grpId="0" animBg="1"/>
      <p:bldP spid="25" grpId="0" animBg="1"/>
      <p:bldP spid="26" grpId="0" animBg="1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78098"/>
          </a:xfrm>
        </p:spPr>
        <p:txBody>
          <a:bodyPr/>
          <a:lstStyle/>
          <a:p>
            <a:r>
              <a:rPr lang="it-IT" sz="2800" dirty="0" err="1" smtClean="0"/>
              <a:t>There</a:t>
            </a:r>
            <a:r>
              <a:rPr lang="it-IT" sz="2800" dirty="0" smtClean="0"/>
              <a:t> are </a:t>
            </a:r>
            <a:r>
              <a:rPr lang="it-IT" sz="2800" dirty="0" err="1" smtClean="0"/>
              <a:t>still</a:t>
            </a:r>
            <a:r>
              <a:rPr lang="it-IT" sz="2800" dirty="0" smtClean="0"/>
              <a:t> </a:t>
            </a:r>
            <a:r>
              <a:rPr lang="it-IT" sz="2800" dirty="0" err="1" smtClean="0"/>
              <a:t>many</a:t>
            </a:r>
            <a:r>
              <a:rPr lang="it-IT" sz="2800" dirty="0" smtClean="0"/>
              <a:t> </a:t>
            </a:r>
            <a:r>
              <a:rPr lang="it-IT" sz="2800" dirty="0" err="1" smtClean="0"/>
              <a:t>flowers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be</a:t>
            </a:r>
            <a:r>
              <a:rPr lang="it-IT" sz="2800" dirty="0" smtClean="0"/>
              <a:t> </a:t>
            </a:r>
            <a:r>
              <a:rPr lang="it-IT" sz="2800" dirty="0" err="1" smtClean="0"/>
              <a:t>find</a:t>
            </a:r>
            <a:r>
              <a:rPr lang="it-IT" sz="2800" dirty="0" smtClean="0"/>
              <a:t> in </a:t>
            </a:r>
            <a:r>
              <a:rPr lang="it-IT" sz="2800" dirty="0" err="1" smtClean="0"/>
              <a:t>this</a:t>
            </a:r>
            <a:r>
              <a:rPr lang="it-IT" sz="2800" dirty="0" smtClean="0"/>
              <a:t> </a:t>
            </a:r>
            <a:r>
              <a:rPr lang="it-IT" sz="2800" dirty="0" err="1" smtClean="0"/>
              <a:t>field</a:t>
            </a:r>
            <a:r>
              <a:rPr lang="it-IT" sz="2800" dirty="0" smtClean="0"/>
              <a:t>!</a:t>
            </a:r>
            <a:endParaRPr lang="fr-FR" sz="2800" dirty="0"/>
          </a:p>
        </p:txBody>
      </p:sp>
      <p:pic>
        <p:nvPicPr>
          <p:cNvPr id="53250" name="Picture 2" descr="http://www.gransassolagapark.it/fotoGallery/11676_141_PNGS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7772400" cy="5540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HLA DQ associate </a:t>
            </a:r>
            <a:r>
              <a:rPr lang="it-IT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risk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estimate</a:t>
            </a:r>
          </a:p>
        </p:txBody>
      </p:sp>
      <p:graphicFrame>
        <p:nvGraphicFramePr>
          <p:cNvPr id="8239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908020"/>
              </p:ext>
            </p:extLst>
          </p:nvPr>
        </p:nvGraphicFramePr>
        <p:xfrm>
          <a:off x="1475656" y="1562102"/>
          <a:ext cx="6357937" cy="3954461"/>
        </p:xfrm>
        <a:graphic>
          <a:graphicData uri="http://schemas.openxmlformats.org/drawingml/2006/table">
            <a:tbl>
              <a:tblPr/>
              <a:tblGrid>
                <a:gridCol w="1271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1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110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HLA DQ</a:t>
                      </a:r>
                      <a:endParaRPr kumimoji="0" lang="it-IT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Rischio%</a:t>
                      </a:r>
                      <a:endParaRPr kumimoji="0" lang="it-IT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General  </a:t>
                      </a:r>
                      <a:r>
                        <a:rPr kumimoji="0" lang="it-IT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Population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Unknown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1-2%</a:t>
                      </a: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6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DQ2 or 8+</a:t>
                      </a: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2-4%</a:t>
                      </a: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38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DQ2 and 8-</a:t>
                      </a: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0%</a:t>
                      </a: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38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First </a:t>
                      </a:r>
                      <a:r>
                        <a:rPr kumimoji="0" lang="it-IT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Degree</a:t>
                      </a: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it-IT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Relatives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Unknown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10-15%</a:t>
                      </a: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38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DQ2 and 8-</a:t>
                      </a: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0%</a:t>
                      </a: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38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DQ2 o 8+</a:t>
                      </a: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&gt;15%</a:t>
                      </a: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6425" name="Immagine 10" descr="UNINA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6" name="Text Box 48"/>
          <p:cNvSpPr txBox="1">
            <a:spLocks noChangeArrowheads="1"/>
          </p:cNvSpPr>
          <p:nvPr/>
        </p:nvSpPr>
        <p:spPr bwMode="auto">
          <a:xfrm>
            <a:off x="1042988" y="5516563"/>
            <a:ext cx="6697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b="1" dirty="0">
                <a:solidFill>
                  <a:schemeClr val="bg2"/>
                </a:solidFill>
                <a:latin typeface="Times New Roman" panose="02020603050405020304" pitchFamily="18" charset="0"/>
              </a:rPr>
              <a:t>N.B. </a:t>
            </a:r>
            <a:r>
              <a:rPr lang="it-IT" altLang="it-IT" b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35-40</a:t>
            </a:r>
            <a:r>
              <a:rPr lang="it-IT" altLang="it-IT" b="1" dirty="0">
                <a:solidFill>
                  <a:schemeClr val="bg2"/>
                </a:solidFill>
                <a:latin typeface="Times New Roman" panose="02020603050405020304" pitchFamily="18" charset="0"/>
              </a:rPr>
              <a:t>% </a:t>
            </a:r>
            <a:r>
              <a:rPr lang="it-IT" altLang="it-IT" b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of the </a:t>
            </a:r>
            <a:r>
              <a:rPr lang="it-IT" altLang="it-IT" b="1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population</a:t>
            </a:r>
            <a:r>
              <a:rPr lang="it-IT" altLang="it-IT" b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b="1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carry</a:t>
            </a:r>
            <a:r>
              <a:rPr lang="it-IT" altLang="it-IT" b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 the  HLA </a:t>
            </a:r>
            <a:r>
              <a:rPr lang="it-IT" altLang="it-IT" b="1" dirty="0">
                <a:solidFill>
                  <a:schemeClr val="bg2"/>
                </a:solidFill>
                <a:latin typeface="Times New Roman" panose="02020603050405020304" pitchFamily="18" charset="0"/>
              </a:rPr>
              <a:t>DQ2 o DQ8</a:t>
            </a:r>
          </a:p>
        </p:txBody>
      </p:sp>
    </p:spTree>
    <p:extLst>
      <p:ext uri="{BB962C8B-B14F-4D97-AF65-F5344CB8AC3E}">
        <p14:creationId xmlns:p14="http://schemas.microsoft.com/office/powerpoint/2010/main" val="14307941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DQ2= a </a:t>
            </a:r>
            <a:r>
              <a:rPr lang="it-IT" altLang="it-IT" dirty="0" err="1" smtClean="0"/>
              <a:t>smart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couple</a:t>
            </a:r>
            <a:r>
              <a:rPr lang="it-IT" altLang="it-IT" dirty="0" smtClean="0"/>
              <a:t> of </a:t>
            </a:r>
            <a:r>
              <a:rPr lang="it-IT" altLang="it-IT" dirty="0" err="1" smtClean="0"/>
              <a:t>cops</a:t>
            </a:r>
            <a:r>
              <a:rPr lang="it-IT" altLang="it-IT" dirty="0" smtClean="0"/>
              <a:t>!</a:t>
            </a:r>
            <a:endParaRPr lang="en-GB" altLang="it-IT" dirty="0" smtClean="0"/>
          </a:p>
        </p:txBody>
      </p:sp>
      <p:pic>
        <p:nvPicPr>
          <p:cNvPr id="137218" name="Picture 2" descr="http://www.fantagazzetta.com/sexycoppa/poliziot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000250"/>
            <a:ext cx="24288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0" name="Picture 4" descr="http://www.pazzaidea.it/files/Test%20Ide%20Sevice_Files/Foto/239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000250"/>
            <a:ext cx="20796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2714625" y="1071563"/>
            <a:ext cx="2071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/>
              <a:t>TED </a:t>
            </a:r>
          </a:p>
          <a:p>
            <a:pPr algn="ctr" eaLnBrk="1" hangingPunct="1"/>
            <a:r>
              <a:rPr lang="it-IT" altLang="it-IT" sz="2400"/>
              <a:t>DQB1*0201</a:t>
            </a:r>
            <a:endParaRPr lang="en-GB" altLang="it-IT" sz="2400"/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5643563" y="1071563"/>
            <a:ext cx="20716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/>
              <a:t>JANE</a:t>
            </a:r>
          </a:p>
          <a:p>
            <a:pPr algn="ctr" eaLnBrk="1" hangingPunct="1"/>
            <a:r>
              <a:rPr lang="it-IT" altLang="it-IT" sz="2400"/>
              <a:t>DQA1*0501</a:t>
            </a:r>
            <a:endParaRPr lang="en-GB" altLang="it-IT" sz="2400"/>
          </a:p>
        </p:txBody>
      </p:sp>
      <p:pic>
        <p:nvPicPr>
          <p:cNvPr id="8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20002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umetto 2 8"/>
          <p:cNvSpPr/>
          <p:nvPr/>
        </p:nvSpPr>
        <p:spPr>
          <a:xfrm>
            <a:off x="107504" y="4725144"/>
            <a:ext cx="2232248" cy="1847106"/>
          </a:xfrm>
          <a:prstGeom prst="wedgeRoundRectCallout">
            <a:avLst>
              <a:gd name="adj1" fmla="val -5374"/>
              <a:gd name="adj2" fmla="val -1121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accent5">
                    <a:lumMod val="25000"/>
                  </a:schemeClr>
                </a:solidFill>
              </a:rPr>
              <a:t>These are the one than entrap the gliadin peptide to T-Cells</a:t>
            </a:r>
            <a:endParaRPr lang="en-GB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7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4" descr="http://www.pazzaidea.it/files/Test%20Ide%20Sevice_Files/Foto/23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8561" y="572041"/>
            <a:ext cx="642240" cy="150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 descr="http://www.fantagazzetta.com/sexycoppa/poliziot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481" y="572041"/>
            <a:ext cx="786240" cy="150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4" descr="http://www.pazzaidea.it/files/Test%20Ide%20Sevice_Files/Foto/23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41" y="572041"/>
            <a:ext cx="640800" cy="150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2" descr="http://www.fantagazzetta.com/sexycoppa/poliziot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5761" y="572041"/>
            <a:ext cx="784800" cy="150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4" descr="http://www.imgm.com/uploads/pics/dna_hla_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241" y="357481"/>
            <a:ext cx="1180800" cy="128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http://www.imgm.com/uploads/pics/dna_hla_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1" y="357481"/>
            <a:ext cx="1180800" cy="128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CasellaDiTesto 32"/>
          <p:cNvSpPr txBox="1">
            <a:spLocks noChangeArrowheads="1"/>
          </p:cNvSpPr>
          <p:nvPr/>
        </p:nvSpPr>
        <p:spPr bwMode="auto">
          <a:xfrm>
            <a:off x="3214081" y="500041"/>
            <a:ext cx="1500480" cy="371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914414"/>
            <a:r>
              <a:rPr lang="it-IT" sz="1814"/>
              <a:t>DQ2 + DQ2</a:t>
            </a:r>
            <a:endParaRPr lang="en-GB" sz="1814"/>
          </a:p>
        </p:txBody>
      </p:sp>
      <p:sp>
        <p:nvSpPr>
          <p:cNvPr id="65544" name="CasellaDiTesto 36"/>
          <p:cNvSpPr txBox="1">
            <a:spLocks noChangeArrowheads="1"/>
          </p:cNvSpPr>
          <p:nvPr/>
        </p:nvSpPr>
        <p:spPr bwMode="auto">
          <a:xfrm>
            <a:off x="2856960" y="1071721"/>
            <a:ext cx="2286720" cy="3017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914414"/>
            <a:r>
              <a:rPr lang="it-IT" sz="1361"/>
              <a:t>DQB1*0201/DQA1*0501</a:t>
            </a:r>
            <a:endParaRPr lang="en-GB" sz="1361"/>
          </a:p>
        </p:txBody>
      </p:sp>
      <p:sp>
        <p:nvSpPr>
          <p:cNvPr id="65545" name="CasellaDiTesto 37"/>
          <p:cNvSpPr txBox="1">
            <a:spLocks noChangeArrowheads="1"/>
          </p:cNvSpPr>
          <p:nvPr/>
        </p:nvSpPr>
        <p:spPr bwMode="auto">
          <a:xfrm>
            <a:off x="2856960" y="1356841"/>
            <a:ext cx="2286720" cy="3017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914414"/>
            <a:r>
              <a:rPr lang="it-IT" sz="1361"/>
              <a:t>DQB1*0201/DQA1*0501</a:t>
            </a:r>
            <a:endParaRPr lang="en-GB" sz="1361"/>
          </a:p>
        </p:txBody>
      </p:sp>
      <p:sp>
        <p:nvSpPr>
          <p:cNvPr id="15371" name="CasellaDiTesto 26"/>
          <p:cNvSpPr txBox="1">
            <a:spLocks noChangeArrowheads="1"/>
          </p:cNvSpPr>
          <p:nvPr/>
        </p:nvSpPr>
        <p:spPr bwMode="auto">
          <a:xfrm>
            <a:off x="642241" y="2143080"/>
            <a:ext cx="7386143" cy="92985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defTabSz="914414"/>
            <a:r>
              <a:rPr lang="it-IT" sz="1814" dirty="0" smtClean="0"/>
              <a:t>The DQ2 </a:t>
            </a:r>
            <a:r>
              <a:rPr lang="it-IT" sz="1814" dirty="0" err="1" smtClean="0"/>
              <a:t>couple</a:t>
            </a:r>
            <a:r>
              <a:rPr lang="it-IT" sz="1814" dirty="0" smtClean="0"/>
              <a:t> are </a:t>
            </a:r>
            <a:r>
              <a:rPr lang="it-IT" sz="1814" dirty="0" err="1" smtClean="0"/>
              <a:t>able</a:t>
            </a:r>
            <a:r>
              <a:rPr lang="it-IT" sz="1814" dirty="0" smtClean="0"/>
              <a:t> to </a:t>
            </a:r>
            <a:r>
              <a:rPr lang="it-IT" sz="1814" dirty="0" err="1" smtClean="0"/>
              <a:t>entrap</a:t>
            </a:r>
            <a:r>
              <a:rPr lang="it-IT" sz="1814" dirty="0" smtClean="0"/>
              <a:t> negative </a:t>
            </a:r>
            <a:r>
              <a:rPr lang="it-IT" sz="1814" dirty="0" err="1" smtClean="0"/>
              <a:t>charged</a:t>
            </a:r>
            <a:r>
              <a:rPr lang="it-IT" sz="1814" dirty="0" smtClean="0"/>
              <a:t> </a:t>
            </a:r>
            <a:r>
              <a:rPr lang="it-IT" sz="1814" dirty="0" err="1" smtClean="0"/>
              <a:t>peptides</a:t>
            </a:r>
            <a:r>
              <a:rPr lang="it-IT" sz="1814" dirty="0" smtClean="0"/>
              <a:t>, (</a:t>
            </a:r>
            <a:r>
              <a:rPr lang="it-IT" sz="1814" dirty="0" err="1" smtClean="0"/>
              <a:t>see</a:t>
            </a:r>
            <a:r>
              <a:rPr lang="it-IT" sz="1814" dirty="0" smtClean="0"/>
              <a:t> </a:t>
            </a:r>
            <a:r>
              <a:rPr lang="it-IT" sz="1814" dirty="0" err="1" smtClean="0"/>
              <a:t>Prolin</a:t>
            </a:r>
            <a:r>
              <a:rPr lang="it-IT" sz="1814" dirty="0" smtClean="0"/>
              <a:t> </a:t>
            </a:r>
            <a:r>
              <a:rPr lang="it-IT" sz="1814" dirty="0" err="1" smtClean="0"/>
              <a:t>sequences</a:t>
            </a:r>
            <a:r>
              <a:rPr lang="it-IT" sz="1814" dirty="0" smtClean="0"/>
              <a:t>) in the P4,P6 and P7 </a:t>
            </a:r>
            <a:r>
              <a:rPr lang="it-IT" sz="1814" dirty="0" err="1" smtClean="0"/>
              <a:t>pockets</a:t>
            </a:r>
            <a:r>
              <a:rPr lang="it-IT" sz="1814" dirty="0" smtClean="0"/>
              <a:t> </a:t>
            </a:r>
            <a:r>
              <a:rPr lang="it-IT" sz="1814" dirty="0" err="1" smtClean="0"/>
              <a:t>generating</a:t>
            </a:r>
            <a:r>
              <a:rPr lang="it-IT" sz="1814" dirty="0" smtClean="0"/>
              <a:t> a strong T-</a:t>
            </a:r>
            <a:r>
              <a:rPr lang="it-IT" sz="1814" dirty="0" err="1" smtClean="0"/>
              <a:t>cell</a:t>
            </a:r>
            <a:r>
              <a:rPr lang="it-IT" sz="1814" dirty="0" smtClean="0"/>
              <a:t> </a:t>
            </a:r>
            <a:r>
              <a:rPr lang="it-IT" sz="1814" dirty="0" err="1" smtClean="0"/>
              <a:t>response</a:t>
            </a:r>
            <a:endParaRPr lang="it-IT" sz="1814" dirty="0"/>
          </a:p>
        </p:txBody>
      </p:sp>
      <p:sp>
        <p:nvSpPr>
          <p:cNvPr id="65547" name="Figura a mano libera 41"/>
          <p:cNvSpPr>
            <a:spLocks noChangeArrowheads="1"/>
          </p:cNvSpPr>
          <p:nvPr/>
        </p:nvSpPr>
        <p:spPr bwMode="auto">
          <a:xfrm>
            <a:off x="2507041" y="4111561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endParaRPr lang="it-IT" sz="2177"/>
          </a:p>
        </p:txBody>
      </p:sp>
      <p:sp>
        <p:nvSpPr>
          <p:cNvPr id="65548" name="Figura a mano libera 42"/>
          <p:cNvSpPr>
            <a:spLocks noChangeArrowheads="1"/>
          </p:cNvSpPr>
          <p:nvPr/>
        </p:nvSpPr>
        <p:spPr bwMode="auto">
          <a:xfrm>
            <a:off x="2499840" y="4143241"/>
            <a:ext cx="46080" cy="50400"/>
          </a:xfrm>
          <a:custGeom>
            <a:avLst/>
            <a:gdLst>
              <a:gd name="T0" fmla="*/ 772 w 63667"/>
              <a:gd name="T1" fmla="*/ 2516 h 50337"/>
              <a:gd name="T2" fmla="*/ 1545 w 63667"/>
              <a:gd name="T3" fmla="*/ 55379 h 50337"/>
              <a:gd name="T4" fmla="*/ 2316 w 63667"/>
              <a:gd name="T5" fmla="*/ 32724 h 50337"/>
              <a:gd name="T6" fmla="*/ 3088 w 63667"/>
              <a:gd name="T7" fmla="*/ 55379 h 50337"/>
              <a:gd name="T8" fmla="*/ 5404 w 63667"/>
              <a:gd name="T9" fmla="*/ 47829 h 50337"/>
              <a:gd name="T10" fmla="*/ 8492 w 63667"/>
              <a:gd name="T11" fmla="*/ 55379 h 50337"/>
              <a:gd name="T12" fmla="*/ 9264 w 63667"/>
              <a:gd name="T13" fmla="*/ 10069 h 50337"/>
              <a:gd name="T14" fmla="*/ 5404 w 63667"/>
              <a:gd name="T15" fmla="*/ 17620 h 50337"/>
              <a:gd name="T16" fmla="*/ 6948 w 63667"/>
              <a:gd name="T17" fmla="*/ 32724 h 50337"/>
              <a:gd name="T18" fmla="*/ 0 w 63667"/>
              <a:gd name="T19" fmla="*/ 17620 h 50337"/>
              <a:gd name="T20" fmla="*/ 3860 w 63667"/>
              <a:gd name="T21" fmla="*/ 10069 h 50337"/>
              <a:gd name="T22" fmla="*/ 1545 w 63667"/>
              <a:gd name="T23" fmla="*/ 17620 h 50337"/>
              <a:gd name="T24" fmla="*/ 3860 w 63667"/>
              <a:gd name="T25" fmla="*/ 25173 h 50337"/>
              <a:gd name="T26" fmla="*/ 1545 w 63667"/>
              <a:gd name="T27" fmla="*/ 32724 h 50337"/>
              <a:gd name="T28" fmla="*/ 3860 w 63667"/>
              <a:gd name="T29" fmla="*/ 40280 h 50337"/>
              <a:gd name="T30" fmla="*/ 4632 w 63667"/>
              <a:gd name="T31" fmla="*/ 40280 h 50337"/>
              <a:gd name="T32" fmla="*/ 6948 w 63667"/>
              <a:gd name="T33" fmla="*/ 32724 h 50337"/>
              <a:gd name="T34" fmla="*/ 4632 w 63667"/>
              <a:gd name="T35" fmla="*/ 25173 h 50337"/>
              <a:gd name="T36" fmla="*/ 2316 w 63667"/>
              <a:gd name="T37" fmla="*/ 32724 h 50337"/>
              <a:gd name="T38" fmla="*/ 2316 w 63667"/>
              <a:gd name="T39" fmla="*/ 78036 h 50337"/>
              <a:gd name="T40" fmla="*/ 6176 w 63667"/>
              <a:gd name="T41" fmla="*/ 70484 h 50337"/>
              <a:gd name="T42" fmla="*/ 772 w 63667"/>
              <a:gd name="T43" fmla="*/ 2516 h 5033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3667"/>
              <a:gd name="T67" fmla="*/ 0 h 50337"/>
              <a:gd name="T68" fmla="*/ 63667 w 63667"/>
              <a:gd name="T69" fmla="*/ 50337 h 5033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3667" h="50337">
                <a:moveTo>
                  <a:pt x="4138" y="1379"/>
                </a:moveTo>
                <a:cubicBezTo>
                  <a:pt x="1" y="0"/>
                  <a:pt x="3915" y="21619"/>
                  <a:pt x="8276" y="30342"/>
                </a:cubicBezTo>
                <a:cubicBezTo>
                  <a:pt x="10226" y="34243"/>
                  <a:pt x="8052" y="17929"/>
                  <a:pt x="12413" y="17929"/>
                </a:cubicBezTo>
                <a:cubicBezTo>
                  <a:pt x="16775" y="17929"/>
                  <a:pt x="15172" y="26204"/>
                  <a:pt x="16551" y="30342"/>
                </a:cubicBezTo>
                <a:cubicBezTo>
                  <a:pt x="20688" y="28963"/>
                  <a:pt x="25062" y="24254"/>
                  <a:pt x="28963" y="26204"/>
                </a:cubicBezTo>
                <a:cubicBezTo>
                  <a:pt x="46910" y="35177"/>
                  <a:pt x="15521" y="50337"/>
                  <a:pt x="45514" y="30342"/>
                </a:cubicBezTo>
                <a:cubicBezTo>
                  <a:pt x="46739" y="28505"/>
                  <a:pt x="63667" y="10188"/>
                  <a:pt x="49651" y="5516"/>
                </a:cubicBezTo>
                <a:cubicBezTo>
                  <a:pt x="42979" y="3292"/>
                  <a:pt x="35859" y="8275"/>
                  <a:pt x="28963" y="9654"/>
                </a:cubicBezTo>
                <a:cubicBezTo>
                  <a:pt x="31722" y="12412"/>
                  <a:pt x="40940" y="16695"/>
                  <a:pt x="37239" y="17929"/>
                </a:cubicBezTo>
                <a:cubicBezTo>
                  <a:pt x="34990" y="18678"/>
                  <a:pt x="3954" y="10642"/>
                  <a:pt x="0" y="9654"/>
                </a:cubicBezTo>
                <a:cubicBezTo>
                  <a:pt x="6896" y="8275"/>
                  <a:pt x="13655" y="5516"/>
                  <a:pt x="20688" y="5516"/>
                </a:cubicBezTo>
                <a:cubicBezTo>
                  <a:pt x="25049" y="5516"/>
                  <a:pt x="8276" y="5293"/>
                  <a:pt x="8276" y="9654"/>
                </a:cubicBezTo>
                <a:cubicBezTo>
                  <a:pt x="8276" y="14015"/>
                  <a:pt x="16551" y="12412"/>
                  <a:pt x="20688" y="13791"/>
                </a:cubicBezTo>
                <a:cubicBezTo>
                  <a:pt x="16551" y="15170"/>
                  <a:pt x="8276" y="13568"/>
                  <a:pt x="8276" y="17929"/>
                </a:cubicBezTo>
                <a:cubicBezTo>
                  <a:pt x="8276" y="22290"/>
                  <a:pt x="16495" y="20869"/>
                  <a:pt x="20688" y="22067"/>
                </a:cubicBezTo>
                <a:cubicBezTo>
                  <a:pt x="57091" y="32468"/>
                  <a:pt x="30654" y="24009"/>
                  <a:pt x="24826" y="22067"/>
                </a:cubicBezTo>
                <a:cubicBezTo>
                  <a:pt x="28964" y="20688"/>
                  <a:pt x="37239" y="22291"/>
                  <a:pt x="37239" y="17929"/>
                </a:cubicBezTo>
                <a:cubicBezTo>
                  <a:pt x="37239" y="13567"/>
                  <a:pt x="29188" y="13791"/>
                  <a:pt x="24826" y="13791"/>
                </a:cubicBezTo>
                <a:cubicBezTo>
                  <a:pt x="20464" y="13791"/>
                  <a:pt x="16551" y="16550"/>
                  <a:pt x="12413" y="17929"/>
                </a:cubicBezTo>
                <a:cubicBezTo>
                  <a:pt x="11310" y="21238"/>
                  <a:pt x="2484" y="39444"/>
                  <a:pt x="12413" y="42754"/>
                </a:cubicBezTo>
                <a:cubicBezTo>
                  <a:pt x="19085" y="44978"/>
                  <a:pt x="26205" y="39996"/>
                  <a:pt x="33101" y="38617"/>
                </a:cubicBezTo>
                <a:cubicBezTo>
                  <a:pt x="17762" y="33504"/>
                  <a:pt x="8275" y="2758"/>
                  <a:pt x="4138" y="1379"/>
                </a:cubicBezTo>
                <a:close/>
              </a:path>
            </a:pathLst>
          </a:cu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endParaRPr lang="it-IT" sz="2177"/>
          </a:p>
        </p:txBody>
      </p:sp>
      <p:sp>
        <p:nvSpPr>
          <p:cNvPr id="65549" name="Figura a mano libera 44"/>
          <p:cNvSpPr>
            <a:spLocks noChangeArrowheads="1"/>
          </p:cNvSpPr>
          <p:nvPr/>
        </p:nvSpPr>
        <p:spPr bwMode="auto">
          <a:xfrm>
            <a:off x="2488321" y="4100041"/>
            <a:ext cx="66240" cy="14400"/>
          </a:xfrm>
          <a:custGeom>
            <a:avLst/>
            <a:gdLst>
              <a:gd name="T0" fmla="*/ 0 w 66675"/>
              <a:gd name="T1" fmla="*/ 0 h 14287"/>
              <a:gd name="T2" fmla="*/ 36993 w 66675"/>
              <a:gd name="T3" fmla="*/ 13443 h 14287"/>
              <a:gd name="T4" fmla="*/ 61653 w 66675"/>
              <a:gd name="T5" fmla="*/ 22406 h 14287"/>
              <a:gd name="T6" fmla="*/ 98644 w 66675"/>
              <a:gd name="T7" fmla="*/ 26891 h 14287"/>
              <a:gd name="T8" fmla="*/ 115084 w 66675"/>
              <a:gd name="T9" fmla="*/ 22406 h 142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675"/>
              <a:gd name="T16" fmla="*/ 0 h 14287"/>
              <a:gd name="T17" fmla="*/ 66675 w 66675"/>
              <a:gd name="T18" fmla="*/ 14287 h 142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675" h="14287">
                <a:moveTo>
                  <a:pt x="0" y="0"/>
                </a:moveTo>
                <a:lnTo>
                  <a:pt x="21432" y="7143"/>
                </a:lnTo>
                <a:cubicBezTo>
                  <a:pt x="21440" y="7146"/>
                  <a:pt x="35711" y="11905"/>
                  <a:pt x="35719" y="11906"/>
                </a:cubicBezTo>
                <a:lnTo>
                  <a:pt x="57150" y="14287"/>
                </a:lnTo>
                <a:lnTo>
                  <a:pt x="66675" y="11906"/>
                </a:lnTo>
              </a:path>
            </a:pathLst>
          </a:custGeom>
          <a:noFill/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endParaRPr lang="it-IT" sz="2177"/>
          </a:p>
        </p:txBody>
      </p:sp>
      <p:pic>
        <p:nvPicPr>
          <p:cNvPr id="15375" name="Picture 8" descr="E:\pravas\16.11.09\nri-issue\images\nri2670-f2.jpg"/>
          <p:cNvPicPr>
            <a:picLocks noChangeAspect="1" noChangeArrowheads="1"/>
          </p:cNvPicPr>
          <p:nvPr/>
        </p:nvPicPr>
        <p:blipFill>
          <a:blip r:embed="rId6"/>
          <a:srcRect l="-1064" t="26744" b="37209"/>
          <a:stretch>
            <a:fillRect/>
          </a:stretch>
        </p:blipFill>
        <p:spPr bwMode="auto">
          <a:xfrm>
            <a:off x="214561" y="3447721"/>
            <a:ext cx="8576640" cy="31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0588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azzaidea.it/files/Test%20Ide%20Sevice_Files/Foto/23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571500"/>
            <a:ext cx="6413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fantagazzetta.com/sexycoppa/poliziot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71500"/>
            <a:ext cx="7858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www.pazzaidea.it/files/Test%20Ide%20Sevice_Files/Foto/23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71500"/>
            <a:ext cx="6413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fantagazzetta.com/sexycoppa/poliziot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571500"/>
            <a:ext cx="78581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pazzaidea.it/files/Test%20Ide%20Sevice_Files/Foto/23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714750"/>
            <a:ext cx="6413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fantagazzetta.com/sexycoppa/poliziot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714750"/>
            <a:ext cx="7858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www.pazzaidea.it/files/Test%20Ide%20Sevice_Files/Foto/23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143125"/>
            <a:ext cx="6413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://www.fantagazzetta.com/sexycoppa/poliziot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214563"/>
            <a:ext cx="78581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6" name="Picture 2" descr="http://www.torinosiulp.it/images/stories/educazione_alla_legalita/bambini_poliziot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146675"/>
            <a:ext cx="164306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8" name="Picture 4" descr="http://www.imgm.com/uploads/pics/dna_hla_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57188"/>
            <a:ext cx="11811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0" name="Picture 6" descr="http://www.imgm.com/uploads/pics/dna_hla_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57188"/>
            <a:ext cx="11811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http://www.imgm.com/uploads/pics/dna_hla_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000250"/>
            <a:ext cx="1228725" cy="1338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http://www.imgm.com/uploads/pics/dna_hla_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571875"/>
            <a:ext cx="11811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Connettore 4 28"/>
          <p:cNvCxnSpPr/>
          <p:nvPr/>
        </p:nvCxnSpPr>
        <p:spPr>
          <a:xfrm flipV="1">
            <a:off x="571500" y="2357438"/>
            <a:ext cx="1643063" cy="571500"/>
          </a:xfrm>
          <a:prstGeom prst="bentConnector3">
            <a:avLst>
              <a:gd name="adj1" fmla="val 52319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634" name="Picture 10" descr="http://upload.wikimedia.org/wikipedia/commons/2/29/HLA-DQ06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357813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CasellaDiTesto 32"/>
          <p:cNvSpPr txBox="1">
            <a:spLocks noChangeArrowheads="1"/>
          </p:cNvSpPr>
          <p:nvPr/>
        </p:nvSpPr>
        <p:spPr bwMode="auto">
          <a:xfrm>
            <a:off x="3214688" y="500063"/>
            <a:ext cx="1500187" cy="3698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/>
              <a:t>DQ2 + DQ2</a:t>
            </a:r>
            <a:endParaRPr lang="en-GB" altLang="it-IT"/>
          </a:p>
        </p:txBody>
      </p:sp>
      <p:sp>
        <p:nvSpPr>
          <p:cNvPr id="34" name="CasellaDiTesto 33"/>
          <p:cNvSpPr txBox="1">
            <a:spLocks noChangeArrowheads="1"/>
          </p:cNvSpPr>
          <p:nvPr/>
        </p:nvSpPr>
        <p:spPr bwMode="auto">
          <a:xfrm>
            <a:off x="3071813" y="2357438"/>
            <a:ext cx="1500187" cy="3698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/>
              <a:t>DQ2 in trans</a:t>
            </a:r>
            <a:endParaRPr lang="en-GB" altLang="it-IT"/>
          </a:p>
        </p:txBody>
      </p:sp>
      <p:sp>
        <p:nvSpPr>
          <p:cNvPr id="35" name="CasellaDiTesto 34"/>
          <p:cNvSpPr txBox="1">
            <a:spLocks noChangeArrowheads="1"/>
          </p:cNvSpPr>
          <p:nvPr/>
        </p:nvSpPr>
        <p:spPr bwMode="auto">
          <a:xfrm>
            <a:off x="3000375" y="4000500"/>
            <a:ext cx="1500188" cy="3698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/>
              <a:t>DQ2 in cis </a:t>
            </a:r>
            <a:endParaRPr lang="en-GB" altLang="it-IT"/>
          </a:p>
        </p:txBody>
      </p:sp>
      <p:sp>
        <p:nvSpPr>
          <p:cNvPr id="36" name="CasellaDiTesto 35"/>
          <p:cNvSpPr txBox="1">
            <a:spLocks noChangeArrowheads="1"/>
          </p:cNvSpPr>
          <p:nvPr/>
        </p:nvSpPr>
        <p:spPr bwMode="auto">
          <a:xfrm>
            <a:off x="2928938" y="5429250"/>
            <a:ext cx="1500187" cy="3698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/>
              <a:t>DQ8</a:t>
            </a:r>
            <a:endParaRPr lang="en-GB" altLang="it-IT"/>
          </a:p>
        </p:txBody>
      </p:sp>
      <p:sp>
        <p:nvSpPr>
          <p:cNvPr id="37" name="CasellaDiTesto 36"/>
          <p:cNvSpPr txBox="1">
            <a:spLocks noChangeArrowheads="1"/>
          </p:cNvSpPr>
          <p:nvPr/>
        </p:nvSpPr>
        <p:spPr bwMode="auto">
          <a:xfrm>
            <a:off x="2857500" y="1071563"/>
            <a:ext cx="2286000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DQB1*0201/DQA1*0501</a:t>
            </a:r>
            <a:endParaRPr lang="en-GB" altLang="it-IT" sz="1400"/>
          </a:p>
        </p:txBody>
      </p:sp>
      <p:sp>
        <p:nvSpPr>
          <p:cNvPr id="38" name="CasellaDiTesto 37"/>
          <p:cNvSpPr txBox="1">
            <a:spLocks noChangeArrowheads="1"/>
          </p:cNvSpPr>
          <p:nvPr/>
        </p:nvSpPr>
        <p:spPr bwMode="auto">
          <a:xfrm>
            <a:off x="2857500" y="1357313"/>
            <a:ext cx="2286000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DQB1*0201/DQA1*0501</a:t>
            </a:r>
            <a:endParaRPr lang="en-GB" altLang="it-IT" sz="1400"/>
          </a:p>
        </p:txBody>
      </p:sp>
      <p:sp>
        <p:nvSpPr>
          <p:cNvPr id="39" name="CasellaDiTesto 38"/>
          <p:cNvSpPr txBox="1">
            <a:spLocks noChangeArrowheads="1"/>
          </p:cNvSpPr>
          <p:nvPr/>
        </p:nvSpPr>
        <p:spPr bwMode="auto">
          <a:xfrm>
            <a:off x="2714625" y="2786063"/>
            <a:ext cx="2286000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DQB1*0201/DQA1*0501</a:t>
            </a:r>
            <a:endParaRPr lang="en-GB" altLang="it-IT" sz="1400"/>
          </a:p>
        </p:txBody>
      </p:sp>
      <p:sp>
        <p:nvSpPr>
          <p:cNvPr id="40" name="CasellaDiTesto 39"/>
          <p:cNvSpPr txBox="1">
            <a:spLocks noChangeArrowheads="1"/>
          </p:cNvSpPr>
          <p:nvPr/>
        </p:nvSpPr>
        <p:spPr bwMode="auto">
          <a:xfrm>
            <a:off x="2643188" y="4429125"/>
            <a:ext cx="2286000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DQB1*0201/DQA1*0501</a:t>
            </a:r>
            <a:endParaRPr lang="en-GB" altLang="it-IT" sz="1400"/>
          </a:p>
        </p:txBody>
      </p:sp>
      <p:sp>
        <p:nvSpPr>
          <p:cNvPr id="41" name="CasellaDiTesto 40"/>
          <p:cNvSpPr txBox="1">
            <a:spLocks noChangeArrowheads="1"/>
          </p:cNvSpPr>
          <p:nvPr/>
        </p:nvSpPr>
        <p:spPr bwMode="auto">
          <a:xfrm>
            <a:off x="2500313" y="6072188"/>
            <a:ext cx="2286000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DQB1*0302/DQA1*0301</a:t>
            </a:r>
            <a:endParaRPr lang="en-GB" altLang="it-IT" sz="1400"/>
          </a:p>
        </p:txBody>
      </p:sp>
      <p:sp>
        <p:nvSpPr>
          <p:cNvPr id="2" name="CasellaDiTesto 1"/>
          <p:cNvSpPr txBox="1"/>
          <p:nvPr/>
        </p:nvSpPr>
        <p:spPr>
          <a:xfrm>
            <a:off x="6156176" y="2277678"/>
            <a:ext cx="1628924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They</a:t>
            </a:r>
            <a:r>
              <a:rPr lang="it-IT" sz="1400" dirty="0" smtClean="0"/>
              <a:t> are </a:t>
            </a:r>
            <a:r>
              <a:rPr lang="it-IT" sz="1400" dirty="0" err="1" smtClean="0"/>
              <a:t>as</a:t>
            </a:r>
            <a:r>
              <a:rPr lang="it-IT" sz="1400" dirty="0" smtClean="0"/>
              <a:t> </a:t>
            </a:r>
            <a:r>
              <a:rPr lang="it-IT" sz="1400" dirty="0" err="1" smtClean="0"/>
              <a:t>potent</a:t>
            </a:r>
            <a:r>
              <a:rPr lang="it-IT" sz="1400" dirty="0" smtClean="0"/>
              <a:t> </a:t>
            </a:r>
            <a:r>
              <a:rPr lang="it-IT" sz="1400" dirty="0" err="1" smtClean="0"/>
              <a:t>as</a:t>
            </a:r>
            <a:r>
              <a:rPr lang="it-IT" sz="1400" dirty="0" smtClean="0"/>
              <a:t> </a:t>
            </a:r>
            <a:r>
              <a:rPr lang="it-IT" sz="1400" dirty="0" err="1" smtClean="0"/>
              <a:t>two</a:t>
            </a:r>
            <a:r>
              <a:rPr lang="it-IT" sz="1400" dirty="0" smtClean="0"/>
              <a:t> </a:t>
            </a:r>
            <a:r>
              <a:rPr lang="it-IT" sz="1400" dirty="0" err="1" smtClean="0"/>
              <a:t>couple</a:t>
            </a:r>
            <a:r>
              <a:rPr lang="it-IT" sz="1400" dirty="0" smtClean="0"/>
              <a:t> of </a:t>
            </a:r>
            <a:r>
              <a:rPr lang="it-IT" sz="1400" dirty="0" err="1" smtClean="0"/>
              <a:t>cops</a:t>
            </a:r>
            <a:r>
              <a:rPr lang="it-IT" sz="1400" dirty="0" smtClean="0"/>
              <a:t> ??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92492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79870867"/>
              </p:ext>
            </p:extLst>
          </p:nvPr>
        </p:nvGraphicFramePr>
        <p:xfrm>
          <a:off x="76320" y="1461207"/>
          <a:ext cx="8991360" cy="533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52" name="Foglio di lavoro" r:id="rId4" imgW="9229320" imgH="4190040" progId="Excel.Sheet.8">
                  <p:embed/>
                </p:oleObj>
              </mc:Choice>
              <mc:Fallback>
                <p:oleObj name="Foglio di lavoro" r:id="rId4" imgW="9229320" imgH="4190040" progId="Excel.Sheet.8">
                  <p:embed/>
                  <p:pic>
                    <p:nvPicPr>
                      <p:cNvPr id="808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0" y="1461207"/>
                        <a:ext cx="8991360" cy="5334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3827034"/>
            <a:ext cx="2590560" cy="2878310"/>
            <a:chOff x="624" y="2267"/>
            <a:chExt cx="1296" cy="1813"/>
          </a:xfrm>
        </p:grpSpPr>
        <p:sp>
          <p:nvSpPr>
            <p:cNvPr id="80909" name="Rectangle 4"/>
            <p:cNvSpPr>
              <a:spLocks noChangeArrowheads="1"/>
            </p:cNvSpPr>
            <p:nvPr/>
          </p:nvSpPr>
          <p:spPr bwMode="auto">
            <a:xfrm>
              <a:off x="624" y="2267"/>
              <a:ext cx="1296" cy="18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pPr algn="ctr" defTabSz="914414" eaLnBrk="0" hangingPunct="0"/>
              <a:endParaRPr lang="it-IT" sz="1400" b="1" dirty="0">
                <a:solidFill>
                  <a:srgbClr val="000000"/>
                </a:solidFill>
              </a:endParaRPr>
            </a:p>
            <a:p>
              <a:pPr algn="ctr" defTabSz="914414" eaLnBrk="0" hangingPunct="0"/>
              <a:r>
                <a:rPr lang="it-IT" sz="1400" dirty="0" smtClean="0">
                  <a:solidFill>
                    <a:srgbClr val="000000"/>
                  </a:solidFill>
                </a:rPr>
                <a:t>Estimate of the </a:t>
              </a:r>
              <a:r>
                <a:rPr lang="it-IT" sz="1400" dirty="0" err="1" smtClean="0">
                  <a:solidFill>
                    <a:srgbClr val="000000"/>
                  </a:solidFill>
                </a:rPr>
                <a:t>risk</a:t>
              </a:r>
              <a:r>
                <a:rPr lang="it-IT" sz="1400" dirty="0" smtClean="0">
                  <a:solidFill>
                    <a:srgbClr val="000000"/>
                  </a:solidFill>
                </a:rPr>
                <a:t> </a:t>
              </a:r>
              <a:r>
                <a:rPr lang="it-IT" sz="1400" dirty="0" err="1" smtClean="0">
                  <a:solidFill>
                    <a:srgbClr val="000000"/>
                  </a:solidFill>
                </a:rPr>
                <a:t>according</a:t>
              </a:r>
              <a:r>
                <a:rPr lang="it-IT" sz="1400" dirty="0" smtClean="0">
                  <a:solidFill>
                    <a:srgbClr val="000000"/>
                  </a:solidFill>
                </a:rPr>
                <a:t> the </a:t>
              </a:r>
              <a:r>
                <a:rPr lang="it-IT" sz="1400" dirty="0" err="1" smtClean="0">
                  <a:solidFill>
                    <a:srgbClr val="000000"/>
                  </a:solidFill>
                </a:rPr>
                <a:t>haplotype</a:t>
              </a:r>
              <a:r>
                <a:rPr lang="it-IT" sz="1400" dirty="0" smtClean="0">
                  <a:solidFill>
                    <a:srgbClr val="000000"/>
                  </a:solidFill>
                </a:rPr>
                <a:t> of </a:t>
              </a:r>
              <a:r>
                <a:rPr lang="it-IT" sz="1400" dirty="0" err="1" smtClean="0">
                  <a:solidFill>
                    <a:srgbClr val="000000"/>
                  </a:solidFill>
                </a:rPr>
                <a:t>parents</a:t>
              </a:r>
              <a:r>
                <a:rPr lang="it-IT" sz="1400" dirty="0" smtClean="0">
                  <a:solidFill>
                    <a:srgbClr val="000000"/>
                  </a:solidFill>
                </a:rPr>
                <a:t> </a:t>
              </a:r>
            </a:p>
            <a:p>
              <a:pPr algn="ctr" defTabSz="914414" eaLnBrk="0" hangingPunct="0"/>
              <a:endParaRPr lang="it-IT" sz="1200" dirty="0">
                <a:solidFill>
                  <a:srgbClr val="000000"/>
                </a:solidFill>
              </a:endParaRPr>
            </a:p>
            <a:p>
              <a:pPr defTabSz="914414" eaLnBrk="0" hangingPunct="0">
                <a:lnSpc>
                  <a:spcPct val="190000"/>
                </a:lnSpc>
              </a:pPr>
              <a:endParaRPr lang="it-IT" sz="1200" dirty="0" smtClean="0">
                <a:solidFill>
                  <a:srgbClr val="000000"/>
                </a:solidFill>
              </a:endParaRPr>
            </a:p>
            <a:p>
              <a:pPr defTabSz="914414" eaLnBrk="0" hangingPunct="0">
                <a:lnSpc>
                  <a:spcPct val="190000"/>
                </a:lnSpc>
              </a:pPr>
              <a:r>
                <a:rPr lang="it-IT" sz="1200" dirty="0" smtClean="0">
                  <a:solidFill>
                    <a:srgbClr val="000000"/>
                  </a:solidFill>
                </a:rPr>
                <a:t>             </a:t>
              </a:r>
              <a:r>
                <a:rPr lang="it-IT" sz="1200" dirty="0" err="1" smtClean="0">
                  <a:solidFill>
                    <a:srgbClr val="000000"/>
                  </a:solidFill>
                </a:rPr>
                <a:t>Risk</a:t>
              </a:r>
              <a:r>
                <a:rPr lang="it-IT" sz="1200" dirty="0" smtClean="0">
                  <a:solidFill>
                    <a:srgbClr val="000000"/>
                  </a:solidFill>
                </a:rPr>
                <a:t> </a:t>
              </a:r>
              <a:r>
                <a:rPr lang="it-IT" sz="1200" dirty="0">
                  <a:solidFill>
                    <a:srgbClr val="000000"/>
                  </a:solidFill>
                </a:rPr>
                <a:t>&gt; 20%</a:t>
              </a:r>
            </a:p>
            <a:p>
              <a:pPr defTabSz="914414" eaLnBrk="0" hangingPunct="0">
                <a:lnSpc>
                  <a:spcPct val="190000"/>
                </a:lnSpc>
              </a:pPr>
              <a:r>
                <a:rPr lang="it-IT" sz="1200" dirty="0">
                  <a:solidFill>
                    <a:srgbClr val="000000"/>
                  </a:solidFill>
                </a:rPr>
                <a:t>             15% &lt; </a:t>
              </a:r>
              <a:r>
                <a:rPr lang="it-IT" sz="1200" dirty="0" err="1" smtClean="0">
                  <a:solidFill>
                    <a:srgbClr val="000000"/>
                  </a:solidFill>
                </a:rPr>
                <a:t>Risk</a:t>
              </a:r>
              <a:r>
                <a:rPr lang="it-IT" sz="1200" dirty="0" smtClean="0">
                  <a:solidFill>
                    <a:srgbClr val="000000"/>
                  </a:solidFill>
                </a:rPr>
                <a:t> </a:t>
              </a:r>
              <a:r>
                <a:rPr lang="it-IT" sz="1200" dirty="0">
                  <a:solidFill>
                    <a:srgbClr val="000000"/>
                  </a:solidFill>
                </a:rPr>
                <a:t>&lt; 20%</a:t>
              </a:r>
            </a:p>
            <a:p>
              <a:pPr defTabSz="914414" eaLnBrk="0" hangingPunct="0">
                <a:lnSpc>
                  <a:spcPct val="190000"/>
                </a:lnSpc>
              </a:pPr>
              <a:r>
                <a:rPr lang="it-IT" sz="1200" dirty="0">
                  <a:solidFill>
                    <a:srgbClr val="000000"/>
                  </a:solidFill>
                </a:rPr>
                <a:t>             10% &lt; </a:t>
              </a:r>
              <a:r>
                <a:rPr lang="it-IT" sz="1200" dirty="0" err="1" smtClean="0">
                  <a:solidFill>
                    <a:srgbClr val="000000"/>
                  </a:solidFill>
                </a:rPr>
                <a:t>Risk</a:t>
              </a:r>
              <a:r>
                <a:rPr lang="it-IT" sz="1200" dirty="0" smtClean="0">
                  <a:solidFill>
                    <a:srgbClr val="000000"/>
                  </a:solidFill>
                </a:rPr>
                <a:t> </a:t>
              </a:r>
              <a:r>
                <a:rPr lang="it-IT" sz="1200" dirty="0">
                  <a:solidFill>
                    <a:srgbClr val="000000"/>
                  </a:solidFill>
                </a:rPr>
                <a:t>&lt; 15%</a:t>
              </a:r>
            </a:p>
            <a:p>
              <a:pPr defTabSz="914414" eaLnBrk="0" hangingPunct="0">
                <a:lnSpc>
                  <a:spcPct val="190000"/>
                </a:lnSpc>
              </a:pPr>
              <a:r>
                <a:rPr lang="it-IT" sz="1200" dirty="0">
                  <a:solidFill>
                    <a:srgbClr val="000000"/>
                  </a:solidFill>
                </a:rPr>
                <a:t>             1% &lt; </a:t>
              </a:r>
              <a:r>
                <a:rPr lang="it-IT" sz="1200" dirty="0" err="1" smtClean="0">
                  <a:solidFill>
                    <a:srgbClr val="000000"/>
                  </a:solidFill>
                </a:rPr>
                <a:t>Risk</a:t>
              </a:r>
              <a:r>
                <a:rPr lang="it-IT" sz="1200" dirty="0" smtClean="0">
                  <a:solidFill>
                    <a:srgbClr val="000000"/>
                  </a:solidFill>
                </a:rPr>
                <a:t> </a:t>
              </a:r>
              <a:r>
                <a:rPr lang="it-IT" sz="1200" dirty="0">
                  <a:solidFill>
                    <a:srgbClr val="000000"/>
                  </a:solidFill>
                </a:rPr>
                <a:t>&lt; 10%</a:t>
              </a:r>
            </a:p>
            <a:p>
              <a:pPr defTabSz="914414" eaLnBrk="0" hangingPunct="0">
                <a:lnSpc>
                  <a:spcPct val="190000"/>
                </a:lnSpc>
              </a:pPr>
              <a:r>
                <a:rPr lang="it-IT" sz="1200" dirty="0">
                  <a:solidFill>
                    <a:srgbClr val="000000"/>
                  </a:solidFill>
                </a:rPr>
                <a:t>             </a:t>
              </a:r>
              <a:r>
                <a:rPr lang="it-IT" sz="1200" dirty="0" err="1" smtClean="0">
                  <a:solidFill>
                    <a:srgbClr val="000000"/>
                  </a:solidFill>
                </a:rPr>
                <a:t>Risk</a:t>
              </a:r>
              <a:r>
                <a:rPr lang="it-IT" sz="1200" dirty="0" smtClean="0">
                  <a:solidFill>
                    <a:srgbClr val="000000"/>
                  </a:solidFill>
                </a:rPr>
                <a:t> </a:t>
              </a:r>
              <a:r>
                <a:rPr lang="it-IT" sz="1200" dirty="0">
                  <a:solidFill>
                    <a:srgbClr val="000000"/>
                  </a:solidFill>
                </a:rPr>
                <a:t>&lt; 1%</a:t>
              </a:r>
            </a:p>
            <a:p>
              <a:pPr defTabSz="914414" eaLnBrk="0" hangingPunct="0"/>
              <a:r>
                <a:rPr lang="it-IT" sz="1200" dirty="0">
                  <a:solidFill>
                    <a:srgbClr val="000000"/>
                  </a:solidFill>
                </a:rPr>
                <a:t>           </a:t>
              </a:r>
            </a:p>
            <a:p>
              <a:pPr algn="ctr" defTabSz="914414" eaLnBrk="0" hangingPunct="0"/>
              <a:endParaRPr lang="it-IT" sz="1200" dirty="0"/>
            </a:p>
          </p:txBody>
        </p:sp>
        <p:sp>
          <p:nvSpPr>
            <p:cNvPr id="80910" name="Rectangle 5"/>
            <p:cNvSpPr>
              <a:spLocks noChangeArrowheads="1"/>
            </p:cNvSpPr>
            <p:nvPr/>
          </p:nvSpPr>
          <p:spPr bwMode="auto">
            <a:xfrm>
              <a:off x="672" y="2928"/>
              <a:ext cx="192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4" tIns="50397" rIns="100794" bIns="50397"/>
            <a:lstStyle/>
            <a:p>
              <a:pPr defTabSz="914414"/>
              <a:endParaRPr lang="it-IT" sz="1800" dirty="0"/>
            </a:p>
          </p:txBody>
        </p:sp>
        <p:sp>
          <p:nvSpPr>
            <p:cNvPr id="80911" name="Rectangle 6"/>
            <p:cNvSpPr>
              <a:spLocks noChangeArrowheads="1"/>
            </p:cNvSpPr>
            <p:nvPr/>
          </p:nvSpPr>
          <p:spPr bwMode="auto">
            <a:xfrm>
              <a:off x="672" y="3120"/>
              <a:ext cx="192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4" tIns="50397" rIns="100794" bIns="50397"/>
            <a:lstStyle/>
            <a:p>
              <a:pPr defTabSz="914414"/>
              <a:endParaRPr lang="it-IT" sz="1800" dirty="0"/>
            </a:p>
          </p:txBody>
        </p:sp>
        <p:sp>
          <p:nvSpPr>
            <p:cNvPr id="80912" name="Rectangle 7"/>
            <p:cNvSpPr>
              <a:spLocks noChangeArrowheads="1"/>
            </p:cNvSpPr>
            <p:nvPr/>
          </p:nvSpPr>
          <p:spPr bwMode="auto">
            <a:xfrm>
              <a:off x="672" y="3360"/>
              <a:ext cx="192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4" tIns="50397" rIns="100794" bIns="50397"/>
            <a:lstStyle/>
            <a:p>
              <a:pPr defTabSz="914414"/>
              <a:endParaRPr lang="it-IT" sz="1800" dirty="0"/>
            </a:p>
          </p:txBody>
        </p:sp>
        <p:sp>
          <p:nvSpPr>
            <p:cNvPr id="80913" name="Rectangle 8"/>
            <p:cNvSpPr>
              <a:spLocks noChangeArrowheads="1"/>
            </p:cNvSpPr>
            <p:nvPr/>
          </p:nvSpPr>
          <p:spPr bwMode="auto">
            <a:xfrm>
              <a:off x="672" y="3600"/>
              <a:ext cx="192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4" tIns="50397" rIns="100794" bIns="50397"/>
            <a:lstStyle/>
            <a:p>
              <a:pPr defTabSz="914414"/>
              <a:endParaRPr lang="it-IT" sz="1800" dirty="0"/>
            </a:p>
          </p:txBody>
        </p:sp>
        <p:sp>
          <p:nvSpPr>
            <p:cNvPr id="80914" name="Rectangle 9"/>
            <p:cNvSpPr>
              <a:spLocks noChangeArrowheads="1"/>
            </p:cNvSpPr>
            <p:nvPr/>
          </p:nvSpPr>
          <p:spPr bwMode="auto">
            <a:xfrm>
              <a:off x="672" y="3792"/>
              <a:ext cx="192" cy="144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4" tIns="50397" rIns="100794" bIns="50397"/>
            <a:lstStyle/>
            <a:p>
              <a:pPr defTabSz="914414"/>
              <a:endParaRPr lang="it-IT" sz="1800" dirty="0"/>
            </a:p>
          </p:txBody>
        </p:sp>
      </p:grpSp>
      <p:sp>
        <p:nvSpPr>
          <p:cNvPr id="75786" name="AutoShape 10"/>
          <p:cNvSpPr>
            <a:spLocks noChangeArrowheads="1"/>
          </p:cNvSpPr>
          <p:nvPr/>
        </p:nvSpPr>
        <p:spPr bwMode="auto">
          <a:xfrm rot="-2944536">
            <a:off x="5029897" y="2590880"/>
            <a:ext cx="456528" cy="914400"/>
          </a:xfrm>
          <a:prstGeom prst="downArrow">
            <a:avLst>
              <a:gd name="adj1" fmla="val 50000"/>
              <a:gd name="adj2" fmla="val 50079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defTabSz="914414"/>
            <a:endParaRPr lang="it-IT" sz="1800" dirty="0"/>
          </a:p>
        </p:txBody>
      </p:sp>
      <p:sp>
        <p:nvSpPr>
          <p:cNvPr id="75787" name="Oval 11"/>
          <p:cNvSpPr>
            <a:spLocks noChangeArrowheads="1"/>
          </p:cNvSpPr>
          <p:nvPr/>
        </p:nvSpPr>
        <p:spPr bwMode="auto">
          <a:xfrm>
            <a:off x="5639040" y="1294696"/>
            <a:ext cx="685440" cy="534296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defTabSz="914414"/>
            <a:endParaRPr lang="it-IT" sz="1800" dirty="0"/>
          </a:p>
        </p:txBody>
      </p:sp>
      <p:sp>
        <p:nvSpPr>
          <p:cNvPr id="75788" name="Oval 12"/>
          <p:cNvSpPr>
            <a:spLocks noChangeArrowheads="1"/>
          </p:cNvSpPr>
          <p:nvPr/>
        </p:nvSpPr>
        <p:spPr bwMode="auto">
          <a:xfrm>
            <a:off x="76320" y="3276344"/>
            <a:ext cx="685440" cy="534296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defTabSz="914414"/>
            <a:endParaRPr lang="it-IT" sz="1800" dirty="0"/>
          </a:p>
        </p:txBody>
      </p:sp>
      <p:sp>
        <p:nvSpPr>
          <p:cNvPr id="75789" name="AutoShape 13"/>
          <p:cNvSpPr>
            <a:spLocks noChangeArrowheads="1"/>
          </p:cNvSpPr>
          <p:nvPr/>
        </p:nvSpPr>
        <p:spPr bwMode="auto">
          <a:xfrm rot="-2944536">
            <a:off x="7849417" y="2590880"/>
            <a:ext cx="456528" cy="914400"/>
          </a:xfrm>
          <a:prstGeom prst="downArrow">
            <a:avLst>
              <a:gd name="adj1" fmla="val 50000"/>
              <a:gd name="adj2" fmla="val 50079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defTabSz="914414"/>
            <a:endParaRPr lang="it-IT" sz="1800" dirty="0"/>
          </a:p>
        </p:txBody>
      </p:sp>
      <p:sp>
        <p:nvSpPr>
          <p:cNvPr id="75790" name="Oval 14"/>
          <p:cNvSpPr>
            <a:spLocks noChangeArrowheads="1"/>
          </p:cNvSpPr>
          <p:nvPr/>
        </p:nvSpPr>
        <p:spPr bwMode="auto">
          <a:xfrm>
            <a:off x="8458560" y="1294696"/>
            <a:ext cx="685440" cy="534296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defTabSz="914414"/>
            <a:endParaRPr lang="it-IT" sz="1800" dirty="0"/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0" y="0"/>
            <a:ext cx="9144000" cy="107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defTabSz="914414">
              <a:defRPr/>
            </a:pPr>
            <a:r>
              <a:rPr lang="it-IT" sz="3200" b="1" dirty="0" err="1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Risk</a:t>
            </a:r>
            <a:r>
              <a:rPr lang="it-IT" sz="32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for a </a:t>
            </a:r>
            <a:r>
              <a:rPr lang="it-IT" sz="3200" b="1" dirty="0" err="1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newborn</a:t>
            </a:r>
            <a:r>
              <a:rPr lang="it-IT" sz="32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from a family with a case </a:t>
            </a:r>
            <a:r>
              <a:rPr lang="it-IT" sz="3200" b="1" dirty="0" err="1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according</a:t>
            </a:r>
            <a:r>
              <a:rPr lang="it-IT" sz="32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to the HLA </a:t>
            </a:r>
            <a:r>
              <a:rPr lang="it-IT" sz="3200" b="1" dirty="0" err="1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haplotype</a:t>
            </a:r>
            <a:r>
              <a:rPr lang="it-IT" sz="32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of the </a:t>
            </a:r>
            <a:r>
              <a:rPr lang="it-IT" sz="3200" b="1" dirty="0" err="1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parents</a:t>
            </a:r>
            <a:endParaRPr lang="it-IT" sz="3200" b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0906" name="CasellaDiTesto 15"/>
          <p:cNvSpPr txBox="1">
            <a:spLocks noChangeArrowheads="1"/>
          </p:cNvSpPr>
          <p:nvPr/>
        </p:nvSpPr>
        <p:spPr bwMode="auto">
          <a:xfrm>
            <a:off x="786241" y="3356994"/>
            <a:ext cx="1571040" cy="37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defTabSz="914414"/>
            <a:r>
              <a:rPr lang="it-IT" sz="1800" dirty="0">
                <a:solidFill>
                  <a:schemeClr val="bg1"/>
                </a:solidFill>
              </a:rPr>
              <a:t>DQB1*02/02</a:t>
            </a:r>
          </a:p>
        </p:txBody>
      </p:sp>
      <p:sp>
        <p:nvSpPr>
          <p:cNvPr id="80907" name="CasellaDiTesto 16"/>
          <p:cNvSpPr txBox="1">
            <a:spLocks noChangeArrowheads="1"/>
          </p:cNvSpPr>
          <p:nvPr/>
        </p:nvSpPr>
        <p:spPr bwMode="auto">
          <a:xfrm>
            <a:off x="5715361" y="714315"/>
            <a:ext cx="784800" cy="64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defTabSz="914414"/>
            <a:r>
              <a:rPr lang="it-IT" sz="1800" dirty="0">
                <a:solidFill>
                  <a:schemeClr val="bg1"/>
                </a:solidFill>
              </a:rPr>
              <a:t>DQA05/05</a:t>
            </a:r>
          </a:p>
        </p:txBody>
      </p:sp>
      <p:sp>
        <p:nvSpPr>
          <p:cNvPr id="80908" name="CasellaDiTesto 17"/>
          <p:cNvSpPr txBox="1">
            <a:spLocks noChangeArrowheads="1"/>
          </p:cNvSpPr>
          <p:nvPr/>
        </p:nvSpPr>
        <p:spPr bwMode="auto">
          <a:xfrm>
            <a:off x="8357760" y="642308"/>
            <a:ext cx="786240" cy="64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defTabSz="914414"/>
            <a:r>
              <a:rPr lang="it-IT" sz="1800" dirty="0">
                <a:solidFill>
                  <a:schemeClr val="bg1"/>
                </a:solidFill>
              </a:rPr>
              <a:t>DQA07/03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09921" y="3323734"/>
            <a:ext cx="128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DQB02/02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6254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6" grpId="0" animBg="1"/>
      <p:bldP spid="75786" grpId="1" animBg="1"/>
      <p:bldP spid="75787" grpId="0" animBg="1"/>
      <p:bldP spid="75787" grpId="1" animBg="1"/>
      <p:bldP spid="75788" grpId="0" animBg="1"/>
      <p:bldP spid="75789" grpId="0" animBg="1"/>
      <p:bldP spid="757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P</a:t>
            </a:r>
            <a:r>
              <a:rPr lang="en-GB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robability to develop CD for a brother of  Celiac Case according to his own HLA</a:t>
            </a:r>
            <a:endParaRPr lang="en-GB" sz="2400" b="1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606425" y="1333500"/>
            <a:ext cx="7699375" cy="5295900"/>
            <a:chOff x="864" y="864"/>
            <a:chExt cx="3984" cy="2976"/>
          </a:xfrm>
        </p:grpSpPr>
        <p:grpSp>
          <p:nvGrpSpPr>
            <p:cNvPr id="5133" name="Group 4"/>
            <p:cNvGrpSpPr>
              <a:grpSpLocks/>
            </p:cNvGrpSpPr>
            <p:nvPr/>
          </p:nvGrpSpPr>
          <p:grpSpPr bwMode="auto">
            <a:xfrm>
              <a:off x="864" y="864"/>
              <a:ext cx="3984" cy="2976"/>
              <a:chOff x="864" y="864"/>
              <a:chExt cx="3984" cy="2976"/>
            </a:xfrm>
          </p:grpSpPr>
          <p:grpSp>
            <p:nvGrpSpPr>
              <p:cNvPr id="5138" name="Group 5"/>
              <p:cNvGrpSpPr>
                <a:grpSpLocks/>
              </p:cNvGrpSpPr>
              <p:nvPr/>
            </p:nvGrpSpPr>
            <p:grpSpPr bwMode="auto">
              <a:xfrm>
                <a:off x="864" y="864"/>
                <a:ext cx="3984" cy="2976"/>
                <a:chOff x="864" y="864"/>
                <a:chExt cx="3984" cy="2976"/>
              </a:xfrm>
            </p:grpSpPr>
            <p:sp>
              <p:nvSpPr>
                <p:cNvPr id="5144" name="Rectangle 6"/>
                <p:cNvSpPr>
                  <a:spLocks noChangeArrowheads="1"/>
                </p:cNvSpPr>
                <p:nvPr/>
              </p:nvSpPr>
              <p:spPr bwMode="auto">
                <a:xfrm>
                  <a:off x="864" y="864"/>
                  <a:ext cx="3984" cy="29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it-IT"/>
                </a:p>
              </p:txBody>
            </p:sp>
            <p:graphicFrame>
              <p:nvGraphicFramePr>
                <p:cNvPr id="5122" name="Object 7"/>
                <p:cNvGraphicFramePr>
                  <a:graphicFrameLocks noChangeAspect="1"/>
                </p:cNvGraphicFramePr>
                <p:nvPr/>
              </p:nvGraphicFramePr>
              <p:xfrm>
                <a:off x="1008" y="960"/>
                <a:ext cx="3714" cy="281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9332" name="Immagine bitmap" r:id="rId4" imgW="5896798" imgH="4476190" progId="Paint.Picture">
                        <p:embed/>
                      </p:oleObj>
                    </mc:Choice>
                    <mc:Fallback>
                      <p:oleObj name="Immagine bitmap" r:id="rId4" imgW="5896798" imgH="4476190" progId="Paint.Picture">
                        <p:embed/>
                        <p:pic>
                          <p:nvPicPr>
                            <p:cNvPr id="5122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08" y="960"/>
                              <a:ext cx="3714" cy="281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00CC99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5139" name="Text Box 8"/>
              <p:cNvSpPr txBox="1">
                <a:spLocks noChangeArrowheads="1"/>
              </p:cNvSpPr>
              <p:nvPr/>
            </p:nvSpPr>
            <p:spPr bwMode="auto">
              <a:xfrm>
                <a:off x="1718" y="2784"/>
                <a:ext cx="298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it-IT" sz="13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0.12</a:t>
                </a:r>
                <a:endParaRPr lang="fr-FR" altLang="it-IT" sz="1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40" name="Text Box 9"/>
              <p:cNvSpPr txBox="1">
                <a:spLocks noChangeArrowheads="1"/>
              </p:cNvSpPr>
              <p:nvPr/>
            </p:nvSpPr>
            <p:spPr bwMode="auto">
              <a:xfrm>
                <a:off x="2312" y="2527"/>
                <a:ext cx="298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it-IT" sz="13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0.17</a:t>
                </a:r>
              </a:p>
            </p:txBody>
          </p:sp>
          <p:sp>
            <p:nvSpPr>
              <p:cNvPr id="5141" name="Text Box 10"/>
              <p:cNvSpPr txBox="1">
                <a:spLocks noChangeArrowheads="1"/>
              </p:cNvSpPr>
              <p:nvPr/>
            </p:nvSpPr>
            <p:spPr bwMode="auto">
              <a:xfrm>
                <a:off x="2918" y="2192"/>
                <a:ext cx="298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it-IT" sz="13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0.24</a:t>
                </a:r>
              </a:p>
            </p:txBody>
          </p:sp>
          <p:sp>
            <p:nvSpPr>
              <p:cNvPr id="5142" name="Text Box 11"/>
              <p:cNvSpPr txBox="1">
                <a:spLocks noChangeArrowheads="1"/>
              </p:cNvSpPr>
              <p:nvPr/>
            </p:nvSpPr>
            <p:spPr bwMode="auto">
              <a:xfrm>
                <a:off x="3520" y="3121"/>
                <a:ext cx="298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it-IT" sz="13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0.05</a:t>
                </a:r>
              </a:p>
            </p:txBody>
          </p:sp>
          <p:sp>
            <p:nvSpPr>
              <p:cNvPr id="5143" name="Text Box 12"/>
              <p:cNvSpPr txBox="1">
                <a:spLocks noChangeArrowheads="1"/>
              </p:cNvSpPr>
              <p:nvPr/>
            </p:nvSpPr>
            <p:spPr bwMode="auto">
              <a:xfrm>
                <a:off x="4134" y="1352"/>
                <a:ext cx="298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it-IT" sz="13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0.42</a:t>
                </a:r>
              </a:p>
            </p:txBody>
          </p:sp>
        </p:grpSp>
        <p:sp>
          <p:nvSpPr>
            <p:cNvPr id="5134" name="Line 13"/>
            <p:cNvSpPr>
              <a:spLocks noChangeShapeType="1"/>
            </p:cNvSpPr>
            <p:nvPr/>
          </p:nvSpPr>
          <p:spPr bwMode="auto">
            <a:xfrm flipH="1">
              <a:off x="1488" y="2944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5135" name="Line 14"/>
            <p:cNvSpPr>
              <a:spLocks noChangeShapeType="1"/>
            </p:cNvSpPr>
            <p:nvPr/>
          </p:nvSpPr>
          <p:spPr bwMode="auto">
            <a:xfrm flipH="1">
              <a:off x="1488" y="2688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5136" name="Line 15"/>
            <p:cNvSpPr>
              <a:spLocks noChangeShapeType="1"/>
            </p:cNvSpPr>
            <p:nvPr/>
          </p:nvSpPr>
          <p:spPr bwMode="auto">
            <a:xfrm flipH="1">
              <a:off x="1488" y="2352"/>
              <a:ext cx="13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5137" name="Line 16"/>
            <p:cNvSpPr>
              <a:spLocks noChangeShapeType="1"/>
            </p:cNvSpPr>
            <p:nvPr/>
          </p:nvSpPr>
          <p:spPr bwMode="auto">
            <a:xfrm flipH="1">
              <a:off x="1488" y="1512"/>
              <a:ext cx="25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it-IT"/>
            </a:p>
          </p:txBody>
        </p:sp>
      </p:grpSp>
      <p:grpSp>
        <p:nvGrpSpPr>
          <p:cNvPr id="5125" name="Group 17"/>
          <p:cNvGrpSpPr>
            <a:grpSpLocks/>
          </p:cNvGrpSpPr>
          <p:nvPr/>
        </p:nvGrpSpPr>
        <p:grpSpPr bwMode="auto">
          <a:xfrm>
            <a:off x="2400300" y="2209800"/>
            <a:ext cx="1943100" cy="1371600"/>
            <a:chOff x="1314" y="9205"/>
            <a:chExt cx="2880" cy="1829"/>
          </a:xfrm>
        </p:grpSpPr>
        <p:sp>
          <p:nvSpPr>
            <p:cNvPr id="5129" name="Rectangle 18"/>
            <p:cNvSpPr>
              <a:spLocks noChangeArrowheads="1"/>
            </p:cNvSpPr>
            <p:nvPr/>
          </p:nvSpPr>
          <p:spPr bwMode="auto">
            <a:xfrm>
              <a:off x="1314" y="9205"/>
              <a:ext cx="2880" cy="18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 sz="1200">
                <a:latin typeface="Times New Roman" panose="02020603050405020304" pitchFamily="18" charset="0"/>
              </a:endParaRPr>
            </a:p>
            <a:p>
              <a:r>
                <a:rPr lang="it-IT" altLang="it-IT" sz="1200">
                  <a:latin typeface="Times New Roman" panose="02020603050405020304" pitchFamily="18" charset="0"/>
                </a:rPr>
                <a:t>           </a:t>
              </a:r>
              <a:r>
                <a:rPr lang="it-IT" altLang="it-IT" sz="1200" b="1">
                  <a:solidFill>
                    <a:schemeClr val="bg2"/>
                  </a:solidFill>
                </a:rPr>
                <a:t>Risk &lt; 1 %</a:t>
              </a:r>
            </a:p>
            <a:p>
              <a:endParaRPr lang="it-IT" altLang="it-IT" sz="1200" b="1"/>
            </a:p>
            <a:p>
              <a:r>
                <a:rPr lang="it-IT" altLang="it-IT" sz="1200"/>
                <a:t>          </a:t>
              </a:r>
              <a:r>
                <a:rPr lang="it-IT" altLang="it-IT" sz="1200" b="1">
                  <a:solidFill>
                    <a:schemeClr val="bg2"/>
                  </a:solidFill>
                </a:rPr>
                <a:t>1% &lt; Risk &lt;</a:t>
              </a:r>
              <a:r>
                <a:rPr lang="it-IT" altLang="it-IT" sz="1200" b="1"/>
                <a:t> </a:t>
              </a:r>
              <a:r>
                <a:rPr lang="it-IT" altLang="it-IT" sz="1200" b="1">
                  <a:solidFill>
                    <a:schemeClr val="bg2"/>
                  </a:solidFill>
                </a:rPr>
                <a:t>10 %</a:t>
              </a:r>
              <a:r>
                <a:rPr lang="it-IT" altLang="it-IT" sz="1200" b="1"/>
                <a:t> </a:t>
              </a:r>
            </a:p>
            <a:p>
              <a:r>
                <a:rPr lang="it-IT" altLang="it-IT" sz="1200"/>
                <a:t>           </a:t>
              </a:r>
            </a:p>
            <a:p>
              <a:r>
                <a:rPr lang="it-IT" altLang="it-IT" sz="1200" b="1">
                  <a:solidFill>
                    <a:schemeClr val="bg2"/>
                  </a:solidFill>
                </a:rPr>
                <a:t>          Risk &gt; 20 % </a:t>
              </a:r>
            </a:p>
            <a:p>
              <a:r>
                <a:rPr lang="it-IT" altLang="it-IT" sz="1200">
                  <a:solidFill>
                    <a:schemeClr val="bg2"/>
                  </a:solidFill>
                </a:rPr>
                <a:t>             </a:t>
              </a:r>
            </a:p>
            <a:p>
              <a:r>
                <a:rPr lang="it-IT" altLang="it-IT" sz="1200">
                  <a:latin typeface="Times New Roman" panose="02020603050405020304" pitchFamily="18" charset="0"/>
                </a:rPr>
                <a:t>            </a:t>
              </a:r>
            </a:p>
            <a:p>
              <a:r>
                <a:rPr lang="it-IT" altLang="it-IT" sz="1200">
                  <a:latin typeface="Times New Roman" panose="02020603050405020304" pitchFamily="18" charset="0"/>
                </a:rPr>
                <a:t>            </a:t>
              </a:r>
            </a:p>
          </p:txBody>
        </p:sp>
        <p:sp>
          <p:nvSpPr>
            <p:cNvPr id="5130" name="Rectangle 19"/>
            <p:cNvSpPr>
              <a:spLocks noChangeArrowheads="1"/>
            </p:cNvSpPr>
            <p:nvPr/>
          </p:nvSpPr>
          <p:spPr bwMode="auto">
            <a:xfrm>
              <a:off x="1494" y="9414"/>
              <a:ext cx="360" cy="36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it-IT"/>
            </a:p>
          </p:txBody>
        </p:sp>
        <p:sp>
          <p:nvSpPr>
            <p:cNvPr id="5131" name="Rectangle 20"/>
            <p:cNvSpPr>
              <a:spLocks noChangeArrowheads="1"/>
            </p:cNvSpPr>
            <p:nvPr/>
          </p:nvSpPr>
          <p:spPr bwMode="auto">
            <a:xfrm>
              <a:off x="1494" y="9954"/>
              <a:ext cx="360" cy="36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it-IT"/>
            </a:p>
          </p:txBody>
        </p:sp>
        <p:sp>
          <p:nvSpPr>
            <p:cNvPr id="5132" name="Rectangle 21"/>
            <p:cNvSpPr>
              <a:spLocks noChangeArrowheads="1"/>
            </p:cNvSpPr>
            <p:nvPr/>
          </p:nvSpPr>
          <p:spPr bwMode="auto">
            <a:xfrm>
              <a:off x="1494" y="1049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it-IT"/>
            </a:p>
          </p:txBody>
        </p:sp>
      </p:grpSp>
      <p:sp>
        <p:nvSpPr>
          <p:cNvPr id="5126" name="Text Box 22"/>
          <p:cNvSpPr txBox="1">
            <a:spLocks noChangeArrowheads="1"/>
          </p:cNvSpPr>
          <p:nvPr/>
        </p:nvSpPr>
        <p:spPr bwMode="auto">
          <a:xfrm>
            <a:off x="1979613" y="3860800"/>
            <a:ext cx="1800225" cy="646331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dirty="0" smtClean="0"/>
              <a:t>Double DQ2 or DQ2 Trans</a:t>
            </a:r>
            <a:endParaRPr lang="it-IT" altLang="it-IT" dirty="0"/>
          </a:p>
        </p:txBody>
      </p:sp>
      <p:sp>
        <p:nvSpPr>
          <p:cNvPr id="5127" name="Text Box 23"/>
          <p:cNvSpPr txBox="1">
            <a:spLocks noChangeArrowheads="1"/>
          </p:cNvSpPr>
          <p:nvPr/>
        </p:nvSpPr>
        <p:spPr bwMode="auto">
          <a:xfrm>
            <a:off x="4500563" y="3068638"/>
            <a:ext cx="1800225" cy="366712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dirty="0" smtClean="0"/>
              <a:t>Single DQ2</a:t>
            </a:r>
            <a:endParaRPr lang="it-IT" altLang="it-IT" dirty="0"/>
          </a:p>
        </p:txBody>
      </p:sp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6156325" y="1557338"/>
            <a:ext cx="1944688" cy="366712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dirty="0"/>
              <a:t>DQ8 </a:t>
            </a:r>
            <a:r>
              <a:rPr lang="it-IT" altLang="it-IT" dirty="0" smtClean="0"/>
              <a:t>or 1/DQ2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4307301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1783</Words>
  <Application>Microsoft Office PowerPoint</Application>
  <PresentationFormat>Presentazione su schermo (4:3)</PresentationFormat>
  <Paragraphs>286</Paragraphs>
  <Slides>38</Slides>
  <Notes>10</Notes>
  <HiddenSlides>0</HiddenSlides>
  <MMClips>0</MMClips>
  <ScaleCrop>false</ScaleCrop>
  <HeadingPairs>
    <vt:vector size="10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Collegamenti</vt:lpstr>
      </vt:variant>
      <vt:variant>
        <vt:i4>2</vt:i4>
      </vt:variant>
      <vt:variant>
        <vt:lpstr>Server OLE incorporati</vt:lpstr>
      </vt:variant>
      <vt:variant>
        <vt:i4>5</vt:i4>
      </vt:variant>
      <vt:variant>
        <vt:lpstr>Titoli diapositive</vt:lpstr>
      </vt:variant>
      <vt:variant>
        <vt:i4>38</vt:i4>
      </vt:variant>
    </vt:vector>
  </HeadingPairs>
  <TitlesOfParts>
    <vt:vector size="57" baseType="lpstr">
      <vt:lpstr>ＭＳ Ｐゴシック</vt:lpstr>
      <vt:lpstr>Adobe Caslon Pro</vt:lpstr>
      <vt:lpstr>Arial</vt:lpstr>
      <vt:lpstr>BlinkMacSystemFont</vt:lpstr>
      <vt:lpstr>Bodoni MT Black</vt:lpstr>
      <vt:lpstr>Calibri</vt:lpstr>
      <vt:lpstr>Calibri (Body)</vt:lpstr>
      <vt:lpstr>Century Gothic</vt:lpstr>
      <vt:lpstr>Times New Roman</vt:lpstr>
      <vt:lpstr>Wingdings</vt:lpstr>
      <vt:lpstr>Wingdings 2</vt:lpstr>
      <vt:lpstr>Modèle par défaut</vt:lpstr>
      <vt:lpstr>???</vt:lpstr>
      <vt:lpstr>???</vt:lpstr>
      <vt:lpstr>Image</vt:lpstr>
      <vt:lpstr>Grafico</vt:lpstr>
      <vt:lpstr>Fotografia Photo Editor</vt:lpstr>
      <vt:lpstr>Foglio di lavoro</vt:lpstr>
      <vt:lpstr>Immagine bitmap</vt:lpstr>
      <vt:lpstr>Genetics of Celiac Disease : From the Bible of Genes to the expression</vt:lpstr>
      <vt:lpstr>HOW MUCH ‘GENETIC’ May we ask twins?</vt:lpstr>
      <vt:lpstr>HLA  gene first in line  in CD!</vt:lpstr>
      <vt:lpstr> HLA DQ associate risk estimate</vt:lpstr>
      <vt:lpstr>DQ2= a smart couple of cops!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New cases by HLA Risk Group – PREVENT-CD  1000 newborns fro families with a proband </vt:lpstr>
      <vt:lpstr>Expression of DQA*05 and DQB*02 chains in DR5/7 Celiac and Controls (Pisapia, 2020, Scient. Rep)</vt:lpstr>
      <vt:lpstr>mRNA of DQB1 and DQA1 genes in HLA DR5/DR7 B cell lines of Celiac and Controls (Pisapia, 2020, Scient. Rep)</vt:lpstr>
      <vt:lpstr>The risk to develop CD is due to the HLA Genetic profile + the regulation of the production of mRNA and  the synthesis of the HLA Molecules on the Cell Surface (Del Pozzo, 2021, Ped Res)</vt:lpstr>
      <vt:lpstr>Presentazione standard di PowerPoint</vt:lpstr>
      <vt:lpstr>How many genes explain the very strong genetic component of CD ?</vt:lpstr>
      <vt:lpstr>CD Associated Pathways??? Physiology ? </vt:lpstr>
      <vt:lpstr>WHICH MESSAGE FROM THESE GENE POLYMORPHISMS ?</vt:lpstr>
      <vt:lpstr>Here is the point of entrance of the AIDS virus: the Chemokine CCR5!!!</vt:lpstr>
      <vt:lpstr>The SH2B3 gene is a cytokine signal inhibitor : it can reduce the level of intracellullar inflammation.  The CD associated Mutation of SHB3 works for the innate defense mechanisms, as a natural antibiotic</vt:lpstr>
      <vt:lpstr>Biomarkers-pre weaning: genetics</vt:lpstr>
      <vt:lpstr>Presentazione standard di PowerPoint</vt:lpstr>
      <vt:lpstr>Presentazione standard di PowerPoint</vt:lpstr>
      <vt:lpstr>The expression of 4 candidate gene discriminate CD/CTRLS on blood monocytes Before Gluten introduction to the diet</vt:lpstr>
      <vt:lpstr>Gene expression discriminate CD from Crohn and celiac on GFD  before the onset of disease</vt:lpstr>
      <vt:lpstr>But the Tissue is too crowded! We have to separate Epithelia from Lamina Propria </vt:lpstr>
      <vt:lpstr>Gene expression in Epithelium </vt:lpstr>
      <vt:lpstr>Gene expression in Lamina Propria </vt:lpstr>
      <vt:lpstr>Signature of CeD versus Controls in Epithelium (80% correct)   </vt:lpstr>
      <vt:lpstr>Methylation</vt:lpstr>
      <vt:lpstr> Methylation</vt:lpstr>
      <vt:lpstr>CONCLUSIONS</vt:lpstr>
      <vt:lpstr>Presentazione standard di PowerPoint</vt:lpstr>
      <vt:lpstr>Presentazione standard di PowerPoint</vt:lpstr>
      <vt:lpstr>long non coding RNA have a key role, tissue specific  specic, in modulating Gene  Expression</vt:lpstr>
      <vt:lpstr>Presentazione standard di PowerPoint</vt:lpstr>
      <vt:lpstr>Presentazione standard di PowerPoint</vt:lpstr>
      <vt:lpstr>Presentazione standard di PowerPoint</vt:lpstr>
      <vt:lpstr>There are still many flowers to be find in this field!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Juice</dc:title>
  <dc:creator>www.powerpointstyles.com</dc:creator>
  <cp:lastModifiedBy>Luigi</cp:lastModifiedBy>
  <cp:revision>201</cp:revision>
  <dcterms:created xsi:type="dcterms:W3CDTF">2005-01-30T16:20:05Z</dcterms:created>
  <dcterms:modified xsi:type="dcterms:W3CDTF">2023-09-05T17:39:44Z</dcterms:modified>
</cp:coreProperties>
</file>